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259" r:id="rId3"/>
    <p:sldId id="275" r:id="rId4"/>
    <p:sldId id="258" r:id="rId5"/>
    <p:sldId id="260" r:id="rId6"/>
    <p:sldId id="277" r:id="rId7"/>
    <p:sldId id="278" r:id="rId8"/>
    <p:sldId id="279" r:id="rId9"/>
    <p:sldId id="328" r:id="rId10"/>
    <p:sldId id="283" r:id="rId11"/>
    <p:sldId id="281" r:id="rId12"/>
    <p:sldId id="306" r:id="rId13"/>
    <p:sldId id="276" r:id="rId14"/>
    <p:sldId id="307" r:id="rId15"/>
    <p:sldId id="286" r:id="rId16"/>
    <p:sldId id="308" r:id="rId17"/>
    <p:sldId id="289" r:id="rId18"/>
    <p:sldId id="290" r:id="rId19"/>
    <p:sldId id="291" r:id="rId20"/>
    <p:sldId id="334" r:id="rId21"/>
    <p:sldId id="293" r:id="rId22"/>
    <p:sldId id="262" r:id="rId23"/>
    <p:sldId id="295" r:id="rId24"/>
    <p:sldId id="294" r:id="rId25"/>
    <p:sldId id="309" r:id="rId26"/>
    <p:sldId id="297" r:id="rId27"/>
    <p:sldId id="298" r:id="rId28"/>
    <p:sldId id="299" r:id="rId29"/>
    <p:sldId id="300" r:id="rId30"/>
    <p:sldId id="263" r:id="rId31"/>
    <p:sldId id="303" r:id="rId32"/>
    <p:sldId id="335" r:id="rId33"/>
    <p:sldId id="304" r:id="rId34"/>
    <p:sldId id="332" r:id="rId35"/>
    <p:sldId id="336" r:id="rId36"/>
    <p:sldId id="266" r:id="rId37"/>
    <p:sldId id="341" r:id="rId38"/>
    <p:sldId id="338" r:id="rId39"/>
    <p:sldId id="337" r:id="rId40"/>
    <p:sldId id="313" r:id="rId41"/>
    <p:sldId id="314" r:id="rId42"/>
    <p:sldId id="317" r:id="rId43"/>
    <p:sldId id="318" r:id="rId44"/>
    <p:sldId id="339" r:id="rId45"/>
    <p:sldId id="319" r:id="rId46"/>
    <p:sldId id="340" r:id="rId47"/>
    <p:sldId id="321" r:id="rId48"/>
    <p:sldId id="322" r:id="rId49"/>
    <p:sldId id="323" r:id="rId50"/>
    <p:sldId id="264" r:id="rId51"/>
    <p:sldId id="324" r:id="rId52"/>
    <p:sldId id="325" r:id="rId53"/>
    <p:sldId id="326" r:id="rId54"/>
    <p:sldId id="329" r:id="rId55"/>
    <p:sldId id="33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99"/>
    <a:srgbClr val="FF5050"/>
    <a:srgbClr val="6600CC"/>
    <a:srgbClr val="0000CC"/>
    <a:srgbClr val="9933FF"/>
    <a:srgbClr val="9999FF"/>
    <a:srgbClr val="33CCFF"/>
    <a:srgbClr val="FF9933"/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588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64284-8077-4798-8818-065D555AB537}" type="doc">
      <dgm:prSet loTypeId="urn:microsoft.com/office/officeart/2005/8/layout/arrow2" loCatId="process" qsTypeId="urn:microsoft.com/office/officeart/2005/8/quickstyle/3d5" qsCatId="3D" csTypeId="urn:microsoft.com/office/officeart/2005/8/colors/colorful3" csCatId="colorful" phldr="1"/>
      <dgm:spPr/>
    </dgm:pt>
    <dgm:pt modelId="{531B6D63-8191-4B7B-BA2A-E852CDCA0685}">
      <dgm:prSet phldrT="[文本]" custT="1"/>
      <dgm:spPr/>
      <dgm:t>
        <a:bodyPr/>
        <a:lstStyle/>
        <a:p>
          <a:endParaRPr lang="en-US" altLang="zh-CN" sz="2400" dirty="0" smtClean="0"/>
        </a:p>
        <a:p>
          <a:r>
            <a:rPr lang="zh-CN" altLang="en-US" sz="2400" dirty="0" smtClean="0">
              <a:solidFill>
                <a:schemeClr val="tx1"/>
              </a:solidFill>
            </a:rPr>
            <a:t>去哪里找</a:t>
          </a:r>
          <a:endParaRPr lang="zh-CN" altLang="en-US" sz="2400" dirty="0">
            <a:solidFill>
              <a:schemeClr val="tx1"/>
            </a:solidFill>
          </a:endParaRPr>
        </a:p>
      </dgm:t>
    </dgm:pt>
    <dgm:pt modelId="{F0BF861F-CF18-4C13-99DC-036E5D8174F1}" type="parTrans" cxnId="{BDFADFA7-7C9E-4225-ADEC-DA2934141B07}">
      <dgm:prSet/>
      <dgm:spPr/>
      <dgm:t>
        <a:bodyPr/>
        <a:lstStyle/>
        <a:p>
          <a:endParaRPr lang="zh-CN" altLang="en-US"/>
        </a:p>
      </dgm:t>
    </dgm:pt>
    <dgm:pt modelId="{8AF4F8BC-3AD0-4568-8A73-7DDAB743EE1B}" type="sibTrans" cxnId="{BDFADFA7-7C9E-4225-ADEC-DA2934141B07}">
      <dgm:prSet/>
      <dgm:spPr/>
      <dgm:t>
        <a:bodyPr/>
        <a:lstStyle/>
        <a:p>
          <a:endParaRPr lang="zh-CN" altLang="en-US"/>
        </a:p>
      </dgm:t>
    </dgm:pt>
    <dgm:pt modelId="{C0080BF7-B602-4B3E-AC0F-EB30C1935E28}">
      <dgm:prSet phldrT="[文本]" custT="1"/>
      <dgm:spPr/>
      <dgm:t>
        <a:bodyPr/>
        <a:lstStyle/>
        <a:p>
          <a:endParaRPr lang="en-US" altLang="zh-CN" sz="2400" dirty="0" smtClean="0"/>
        </a:p>
        <a:p>
          <a:r>
            <a:rPr lang="zh-CN" altLang="en-US" sz="2400" dirty="0" smtClean="0">
              <a:solidFill>
                <a:schemeClr val="tx1"/>
              </a:solidFill>
            </a:rPr>
            <a:t>如何找</a:t>
          </a:r>
        </a:p>
      </dgm:t>
    </dgm:pt>
    <dgm:pt modelId="{390B2FD8-4EBA-4EF3-B1AB-A90016C1EA94}" type="parTrans" cxnId="{D1EE0EA5-720C-43E4-AE7A-B49C3E8F9DD0}">
      <dgm:prSet/>
      <dgm:spPr/>
      <dgm:t>
        <a:bodyPr/>
        <a:lstStyle/>
        <a:p>
          <a:endParaRPr lang="zh-CN" altLang="en-US"/>
        </a:p>
      </dgm:t>
    </dgm:pt>
    <dgm:pt modelId="{FD0F6857-477D-47CA-BF83-48B278C2195F}" type="sibTrans" cxnId="{D1EE0EA5-720C-43E4-AE7A-B49C3E8F9DD0}">
      <dgm:prSet/>
      <dgm:spPr/>
      <dgm:t>
        <a:bodyPr/>
        <a:lstStyle/>
        <a:p>
          <a:endParaRPr lang="zh-CN" altLang="en-US"/>
        </a:p>
      </dgm:t>
    </dgm:pt>
    <dgm:pt modelId="{E8BBE4FA-F8F8-4EDF-B33D-05A814FE2A95}">
      <dgm:prSet phldrT="[文本]" custT="1"/>
      <dgm:spPr/>
      <dgm:t>
        <a:bodyPr/>
        <a:lstStyle/>
        <a:p>
          <a:endParaRPr lang="en-US" altLang="zh-CN" sz="2400" dirty="0" smtClean="0"/>
        </a:p>
        <a:p>
          <a:r>
            <a:rPr lang="zh-CN" altLang="en-US" sz="2400" dirty="0" smtClean="0">
              <a:solidFill>
                <a:schemeClr val="tx1"/>
              </a:solidFill>
            </a:rPr>
            <a:t>怎样选</a:t>
          </a:r>
        </a:p>
      </dgm:t>
    </dgm:pt>
    <dgm:pt modelId="{C6DC3956-9D2F-452F-BE43-E46F920175C7}" type="parTrans" cxnId="{A7282109-819D-402F-A5BC-AA87B7827E18}">
      <dgm:prSet/>
      <dgm:spPr/>
      <dgm:t>
        <a:bodyPr/>
        <a:lstStyle/>
        <a:p>
          <a:endParaRPr lang="zh-CN" altLang="en-US"/>
        </a:p>
      </dgm:t>
    </dgm:pt>
    <dgm:pt modelId="{2360DE72-670C-4BC6-8B03-2715D5F73BDE}" type="sibTrans" cxnId="{A7282109-819D-402F-A5BC-AA87B7827E18}">
      <dgm:prSet/>
      <dgm:spPr/>
      <dgm:t>
        <a:bodyPr/>
        <a:lstStyle/>
        <a:p>
          <a:endParaRPr lang="zh-CN" altLang="en-US"/>
        </a:p>
      </dgm:t>
    </dgm:pt>
    <dgm:pt modelId="{DC7CEECE-A202-4559-91CB-FE4AEFB78574}" type="pres">
      <dgm:prSet presAssocID="{68764284-8077-4798-8818-065D555AB537}" presName="arrowDiagram" presStyleCnt="0">
        <dgm:presLayoutVars>
          <dgm:chMax val="5"/>
          <dgm:dir/>
          <dgm:resizeHandles val="exact"/>
        </dgm:presLayoutVars>
      </dgm:prSet>
      <dgm:spPr/>
    </dgm:pt>
    <dgm:pt modelId="{20ED996A-4568-45CE-B728-C7D683437135}" type="pres">
      <dgm:prSet presAssocID="{68764284-8077-4798-8818-065D555AB537}" presName="arrow" presStyleLbl="bgShp" presStyleIdx="0" presStyleCnt="1" custLinFactNeighborX="2274" custLinFactNeighborY="-582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zh-CN" altLang="en-US"/>
        </a:p>
      </dgm:t>
    </dgm:pt>
    <dgm:pt modelId="{78696BA5-8D2C-472D-A6E0-102A8FF53824}" type="pres">
      <dgm:prSet presAssocID="{68764284-8077-4798-8818-065D555AB537}" presName="arrowDiagram3" presStyleCnt="0"/>
      <dgm:spPr/>
    </dgm:pt>
    <dgm:pt modelId="{2E32B81F-08E1-4A5A-AE4A-CDDBB2321141}" type="pres">
      <dgm:prSet presAssocID="{531B6D63-8191-4B7B-BA2A-E852CDCA0685}" presName="bullet3a" presStyleLbl="node1" presStyleIdx="0" presStyleCnt="3" custLinFactX="42678" custLinFactNeighborX="100000" custLinFactNeighborY="-6793"/>
      <dgm:spPr>
        <a:solidFill>
          <a:schemeClr val="accent2"/>
        </a:solidFill>
      </dgm:spPr>
    </dgm:pt>
    <dgm:pt modelId="{52EA5ED0-6F14-4C10-82ED-9CEDB9F4B3C0}" type="pres">
      <dgm:prSet presAssocID="{531B6D63-8191-4B7B-BA2A-E852CDCA0685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2AB12E-2F88-43E5-BF5C-AE7AB5C4CC5F}" type="pres">
      <dgm:prSet presAssocID="{C0080BF7-B602-4B3E-AC0F-EB30C1935E28}" presName="bullet3b" presStyleLbl="node1" presStyleIdx="1" presStyleCnt="3" custLinFactNeighborX="82686" custLinFactNeighborY="15034"/>
      <dgm:spPr>
        <a:solidFill>
          <a:schemeClr val="accent2"/>
        </a:solidFill>
      </dgm:spPr>
    </dgm:pt>
    <dgm:pt modelId="{E97CD244-7348-410F-9992-809DB98DAE5D}" type="pres">
      <dgm:prSet presAssocID="{C0080BF7-B602-4B3E-AC0F-EB30C1935E2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EC389E-2A24-482F-9C88-C8EFAB298FB5}" type="pres">
      <dgm:prSet presAssocID="{E8BBE4FA-F8F8-4EDF-B33D-05A814FE2A95}" presName="bullet3c" presStyleLbl="node1" presStyleIdx="2" presStyleCnt="3" custLinFactNeighborX="81530" custLinFactNeighborY="-8153"/>
      <dgm:spPr>
        <a:solidFill>
          <a:schemeClr val="accent2"/>
        </a:solidFill>
      </dgm:spPr>
    </dgm:pt>
    <dgm:pt modelId="{23E3D9F1-2D14-480D-BFD2-80E8A58E7AB0}" type="pres">
      <dgm:prSet presAssocID="{E8BBE4FA-F8F8-4EDF-B33D-05A814FE2A95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DFADFA7-7C9E-4225-ADEC-DA2934141B07}" srcId="{68764284-8077-4798-8818-065D555AB537}" destId="{531B6D63-8191-4B7B-BA2A-E852CDCA0685}" srcOrd="0" destOrd="0" parTransId="{F0BF861F-CF18-4C13-99DC-036E5D8174F1}" sibTransId="{8AF4F8BC-3AD0-4568-8A73-7DDAB743EE1B}"/>
    <dgm:cxn modelId="{911B7FB2-B861-4DF0-80DD-AE7DE10A165A}" type="presOf" srcId="{C0080BF7-B602-4B3E-AC0F-EB30C1935E28}" destId="{E97CD244-7348-410F-9992-809DB98DAE5D}" srcOrd="0" destOrd="0" presId="urn:microsoft.com/office/officeart/2005/8/layout/arrow2"/>
    <dgm:cxn modelId="{A7282109-819D-402F-A5BC-AA87B7827E18}" srcId="{68764284-8077-4798-8818-065D555AB537}" destId="{E8BBE4FA-F8F8-4EDF-B33D-05A814FE2A95}" srcOrd="2" destOrd="0" parTransId="{C6DC3956-9D2F-452F-BE43-E46F920175C7}" sibTransId="{2360DE72-670C-4BC6-8B03-2715D5F73BDE}"/>
    <dgm:cxn modelId="{042014F4-8C86-4AE4-82FB-F5E0C2450C87}" type="presOf" srcId="{531B6D63-8191-4B7B-BA2A-E852CDCA0685}" destId="{52EA5ED0-6F14-4C10-82ED-9CEDB9F4B3C0}" srcOrd="0" destOrd="0" presId="urn:microsoft.com/office/officeart/2005/8/layout/arrow2"/>
    <dgm:cxn modelId="{D1EE0EA5-720C-43E4-AE7A-B49C3E8F9DD0}" srcId="{68764284-8077-4798-8818-065D555AB537}" destId="{C0080BF7-B602-4B3E-AC0F-EB30C1935E28}" srcOrd="1" destOrd="0" parTransId="{390B2FD8-4EBA-4EF3-B1AB-A90016C1EA94}" sibTransId="{FD0F6857-477D-47CA-BF83-48B278C2195F}"/>
    <dgm:cxn modelId="{F1F5FD17-455F-4140-9C26-10C3A7D54512}" type="presOf" srcId="{E8BBE4FA-F8F8-4EDF-B33D-05A814FE2A95}" destId="{23E3D9F1-2D14-480D-BFD2-80E8A58E7AB0}" srcOrd="0" destOrd="0" presId="urn:microsoft.com/office/officeart/2005/8/layout/arrow2"/>
    <dgm:cxn modelId="{96820D4B-D5EB-4DA3-8234-F97F435848D7}" type="presOf" srcId="{68764284-8077-4798-8818-065D555AB537}" destId="{DC7CEECE-A202-4559-91CB-FE4AEFB78574}" srcOrd="0" destOrd="0" presId="urn:microsoft.com/office/officeart/2005/8/layout/arrow2"/>
    <dgm:cxn modelId="{01152392-A60A-4908-A0A7-7B3EF1B42E74}" type="presParOf" srcId="{DC7CEECE-A202-4559-91CB-FE4AEFB78574}" destId="{20ED996A-4568-45CE-B728-C7D683437135}" srcOrd="0" destOrd="0" presId="urn:microsoft.com/office/officeart/2005/8/layout/arrow2"/>
    <dgm:cxn modelId="{F1D94516-F80C-43D4-A4D0-860C6BD4E163}" type="presParOf" srcId="{DC7CEECE-A202-4559-91CB-FE4AEFB78574}" destId="{78696BA5-8D2C-472D-A6E0-102A8FF53824}" srcOrd="1" destOrd="0" presId="urn:microsoft.com/office/officeart/2005/8/layout/arrow2"/>
    <dgm:cxn modelId="{34FAF028-6B18-4352-889A-09D8B83A6857}" type="presParOf" srcId="{78696BA5-8D2C-472D-A6E0-102A8FF53824}" destId="{2E32B81F-08E1-4A5A-AE4A-CDDBB2321141}" srcOrd="0" destOrd="0" presId="urn:microsoft.com/office/officeart/2005/8/layout/arrow2"/>
    <dgm:cxn modelId="{1EF14F84-8BF8-4E1C-A2A7-4E073E412788}" type="presParOf" srcId="{78696BA5-8D2C-472D-A6E0-102A8FF53824}" destId="{52EA5ED0-6F14-4C10-82ED-9CEDB9F4B3C0}" srcOrd="1" destOrd="0" presId="urn:microsoft.com/office/officeart/2005/8/layout/arrow2"/>
    <dgm:cxn modelId="{0CAC8C0F-4309-45A2-8381-271489A9531F}" type="presParOf" srcId="{78696BA5-8D2C-472D-A6E0-102A8FF53824}" destId="{622AB12E-2F88-43E5-BF5C-AE7AB5C4CC5F}" srcOrd="2" destOrd="0" presId="urn:microsoft.com/office/officeart/2005/8/layout/arrow2"/>
    <dgm:cxn modelId="{D399901F-907B-44CB-96AA-09608EEEC0ED}" type="presParOf" srcId="{78696BA5-8D2C-472D-A6E0-102A8FF53824}" destId="{E97CD244-7348-410F-9992-809DB98DAE5D}" srcOrd="3" destOrd="0" presId="urn:microsoft.com/office/officeart/2005/8/layout/arrow2"/>
    <dgm:cxn modelId="{670B2BC7-A142-4E74-B4C8-93F5A65D6C0E}" type="presParOf" srcId="{78696BA5-8D2C-472D-A6E0-102A8FF53824}" destId="{A7EC389E-2A24-482F-9C88-C8EFAB298FB5}" srcOrd="4" destOrd="0" presId="urn:microsoft.com/office/officeart/2005/8/layout/arrow2"/>
    <dgm:cxn modelId="{24A1DC67-FA6D-4601-B5C8-B3B5B2F71155}" type="presParOf" srcId="{78696BA5-8D2C-472D-A6E0-102A8FF53824}" destId="{23E3D9F1-2D14-480D-BFD2-80E8A58E7AB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ED996A-4568-45CE-B728-C7D683437135}">
      <dsp:nvSpPr>
        <dsp:cNvPr id="0" name=""/>
        <dsp:cNvSpPr/>
      </dsp:nvSpPr>
      <dsp:spPr>
        <a:xfrm>
          <a:off x="704580" y="0"/>
          <a:ext cx="7624396" cy="476524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2B81F-08E1-4A5A-AE4A-CDDBB2321141}">
      <dsp:nvSpPr>
        <dsp:cNvPr id="0" name=""/>
        <dsp:cNvSpPr/>
      </dsp:nvSpPr>
      <dsp:spPr>
        <a:xfrm>
          <a:off x="1782336" y="3275508"/>
          <a:ext cx="198234" cy="198234"/>
        </a:xfrm>
        <a:prstGeom prst="ellipse">
          <a:avLst/>
        </a:prstGeom>
        <a:solidFill>
          <a:schemeClr val="accent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A5ED0-6F14-4C10-82ED-9CEDB9F4B3C0}">
      <dsp:nvSpPr>
        <dsp:cNvPr id="0" name=""/>
        <dsp:cNvSpPr/>
      </dsp:nvSpPr>
      <dsp:spPr>
        <a:xfrm>
          <a:off x="1598617" y="3388091"/>
          <a:ext cx="1776484" cy="1377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04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chemeClr val="tx1"/>
              </a:solidFill>
            </a:rPr>
            <a:t>去哪里找</a:t>
          </a:r>
          <a:endParaRPr lang="zh-CN" altLang="en-US" sz="2400" kern="1200" dirty="0">
            <a:solidFill>
              <a:schemeClr val="tx1"/>
            </a:solidFill>
          </a:endParaRPr>
        </a:p>
      </dsp:txBody>
      <dsp:txXfrm>
        <a:off x="1598617" y="3388091"/>
        <a:ext cx="1776484" cy="1377156"/>
      </dsp:txXfrm>
    </dsp:sp>
    <dsp:sp modelId="{622AB12E-2F88-43E5-BF5C-AE7AB5C4CC5F}">
      <dsp:nvSpPr>
        <dsp:cNvPr id="0" name=""/>
        <dsp:cNvSpPr/>
      </dsp:nvSpPr>
      <dsp:spPr>
        <a:xfrm>
          <a:off x="3545601" y="2047653"/>
          <a:ext cx="358346" cy="358346"/>
        </a:xfrm>
        <a:prstGeom prst="ellipse">
          <a:avLst/>
        </a:prstGeom>
        <a:solidFill>
          <a:schemeClr val="accent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CD244-7348-410F-9992-809DB98DAE5D}">
      <dsp:nvSpPr>
        <dsp:cNvPr id="0" name=""/>
        <dsp:cNvSpPr/>
      </dsp:nvSpPr>
      <dsp:spPr>
        <a:xfrm>
          <a:off x="3428472" y="2172953"/>
          <a:ext cx="1829855" cy="259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88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chemeClr val="tx1"/>
              </a:solidFill>
            </a:rPr>
            <a:t>如何找</a:t>
          </a:r>
        </a:p>
      </dsp:txBody>
      <dsp:txXfrm>
        <a:off x="3428472" y="2172953"/>
        <a:ext cx="1829855" cy="2592294"/>
      </dsp:txXfrm>
    </dsp:sp>
    <dsp:sp modelId="{A7EC389E-2A24-482F-9C88-C8EFAB298FB5}">
      <dsp:nvSpPr>
        <dsp:cNvPr id="0" name=""/>
        <dsp:cNvSpPr/>
      </dsp:nvSpPr>
      <dsp:spPr>
        <a:xfrm>
          <a:off x="5757683" y="1165202"/>
          <a:ext cx="495585" cy="495585"/>
        </a:xfrm>
        <a:prstGeom prst="ellipse">
          <a:avLst/>
        </a:prstGeom>
        <a:solidFill>
          <a:schemeClr val="accent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3D9F1-2D14-480D-BFD2-80E8A58E7AB0}">
      <dsp:nvSpPr>
        <dsp:cNvPr id="0" name=""/>
        <dsp:cNvSpPr/>
      </dsp:nvSpPr>
      <dsp:spPr>
        <a:xfrm>
          <a:off x="5601425" y="1453400"/>
          <a:ext cx="1829855" cy="3311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60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chemeClr val="tx1"/>
              </a:solidFill>
            </a:rPr>
            <a:t>怎样选</a:t>
          </a:r>
        </a:p>
      </dsp:txBody>
      <dsp:txXfrm>
        <a:off x="5601425" y="1453400"/>
        <a:ext cx="1829855" cy="3311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38E6B-7617-414E-94E0-54102A80AA88}" type="datetimeFigureOut">
              <a:rPr lang="zh-CN" altLang="en-US" smtClean="0"/>
              <a:pPr/>
              <a:t>2016/5/10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B3978-8A3A-47D9-A891-F4DF33707C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B3978-8A3A-47D9-A891-F4DF33707C7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使用方法：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更改文字</a:t>
            </a:r>
            <a:r>
              <a:rPr lang="en-US" altLang="zh-CN" smtClean="0"/>
              <a:t>】</a:t>
            </a:r>
            <a:r>
              <a:rPr lang="zh-CN" altLang="en-US" smtClean="0"/>
              <a:t>：将标题框及正文框中的文字可直接改为您所需文字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绘图工具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填充</a:t>
            </a:r>
            <a:r>
              <a:rPr lang="en-US" altLang="zh-CN" smtClean="0"/>
              <a:t>》</a:t>
            </a:r>
            <a:r>
              <a:rPr lang="zh-CN" altLang="en-US" smtClean="0"/>
              <a:t>图片</a:t>
            </a:r>
            <a:r>
              <a:rPr lang="en-US" altLang="zh-CN" smtClean="0"/>
              <a:t>》</a:t>
            </a:r>
            <a:r>
              <a:rPr lang="zh-CN" altLang="en-US" smtClean="0"/>
              <a:t>选择您需要展示的图片</a:t>
            </a:r>
            <a:br>
              <a:rPr lang="zh-CN" altLang="en-US" smtClean="0"/>
            </a:br>
            <a:r>
              <a:rPr lang="en-US" altLang="zh-CN" smtClean="0"/>
              <a:t>【</a:t>
            </a:r>
            <a:r>
              <a:rPr lang="zh-CN" altLang="en-US" smtClean="0"/>
              <a:t>增加减少图片</a:t>
            </a:r>
            <a:r>
              <a:rPr lang="en-US" altLang="zh-CN" smtClean="0"/>
              <a:t>】</a:t>
            </a:r>
            <a:r>
              <a:rPr lang="zh-CN" altLang="en-US" smtClean="0"/>
              <a:t>：直接复制粘贴图片来增加图片数，复制后更改方法见</a:t>
            </a:r>
            <a:r>
              <a:rPr lang="en-US" altLang="zh-CN" smtClean="0"/>
              <a:t>【</a:t>
            </a:r>
            <a:r>
              <a:rPr lang="zh-CN" altLang="en-US" smtClean="0"/>
              <a:t>更改图片</a:t>
            </a:r>
            <a:r>
              <a:rPr lang="en-US" altLang="zh-CN" smtClean="0"/>
              <a:t>】</a:t>
            </a:r>
            <a:br>
              <a:rPr lang="en-US" altLang="zh-CN" smtClean="0"/>
            </a:br>
            <a:r>
              <a:rPr lang="en-US" altLang="zh-CN" smtClean="0"/>
              <a:t>【</a:t>
            </a:r>
            <a:r>
              <a:rPr lang="zh-CN" altLang="en-US" smtClean="0"/>
              <a:t>更改图片色彩</a:t>
            </a:r>
            <a:r>
              <a:rPr lang="en-US" altLang="zh-CN" smtClean="0"/>
              <a:t>】</a:t>
            </a:r>
            <a:r>
              <a:rPr lang="zh-CN" altLang="en-US" smtClean="0"/>
              <a:t>：点中图片</a:t>
            </a:r>
            <a:r>
              <a:rPr lang="en-US" altLang="zh-CN" smtClean="0"/>
              <a:t>》</a:t>
            </a:r>
            <a:r>
              <a:rPr lang="zh-CN" altLang="en-US" smtClean="0"/>
              <a:t>图片工具</a:t>
            </a:r>
            <a:r>
              <a:rPr lang="en-US" altLang="zh-CN" smtClean="0"/>
              <a:t>》</a:t>
            </a:r>
            <a:r>
              <a:rPr lang="zh-CN" altLang="en-US" smtClean="0"/>
              <a:t>格式</a:t>
            </a:r>
            <a:r>
              <a:rPr lang="en-US" altLang="zh-CN" smtClean="0"/>
              <a:t>》</a:t>
            </a:r>
            <a:r>
              <a:rPr lang="zh-CN" altLang="en-US" smtClean="0"/>
              <a:t>色彩（重新着色）</a:t>
            </a:r>
            <a:r>
              <a:rPr lang="en-US" altLang="zh-CN" smtClean="0"/>
              <a:t>》</a:t>
            </a:r>
            <a:r>
              <a:rPr lang="zh-CN" altLang="en-US" smtClean="0"/>
              <a:t>选择您喜欢的色彩</a:t>
            </a:r>
            <a:br>
              <a:rPr lang="zh-CN" altLang="en-US" smtClean="0"/>
            </a:br>
            <a:r>
              <a:rPr lang="zh-CN" altLang="en-US" smtClean="0"/>
              <a:t>下载更多模板、视频教程：</a:t>
            </a:r>
            <a:r>
              <a:rPr lang="en-US" smtClean="0"/>
              <a:t>http://www.mysoeasy.com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AE1D939-3E60-4063-B05E-56844F97CE6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5764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B3978-8A3A-47D9-A891-F4DF33707C7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B3978-8A3A-47D9-A891-F4DF33707C7D}" type="slidenum">
              <a:rPr lang="zh-CN" altLang="en-US" smtClean="0"/>
              <a:pPr/>
              <a:t>55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D0C4-6948-44A4-B42B-E8991E80604B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1C7E-114F-4216-8571-21E7E5147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61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D0C4-6948-44A4-B42B-E8991E80604B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1C7E-114F-4216-8571-21E7E5147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162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D0C4-6948-44A4-B42B-E8991E80604B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1C7E-114F-4216-8571-21E7E5147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955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160000" cy="685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016000" y="1066800"/>
            <a:ext cx="10160000" cy="434340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D1D0114-4D6B-4A59-A106-968DB967D8EB}" type="slidenum">
              <a:rPr lang="en-GB" altLang="zh-CN"/>
              <a:pPr/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D0C4-6948-44A4-B42B-E8991E80604B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1C7E-114F-4216-8571-21E7E5147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85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D0C4-6948-44A4-B42B-E8991E80604B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1C7E-114F-4216-8571-21E7E5147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089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D0C4-6948-44A4-B42B-E8991E80604B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1C7E-114F-4216-8571-21E7E5147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02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D0C4-6948-44A4-B42B-E8991E80604B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1C7E-114F-4216-8571-21E7E5147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316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D0C4-6948-44A4-B42B-E8991E80604B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1C7E-114F-4216-8571-21E7E5147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774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D0C4-6948-44A4-B42B-E8991E80604B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1C7E-114F-4216-8571-21E7E5147E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521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D0C4-6948-44A4-B42B-E8991E80604B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1C7E-114F-4216-8571-21E7E5147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625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D0C4-6948-44A4-B42B-E8991E80604B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1C7E-114F-4216-8571-21E7E5147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02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D0C4-6948-44A4-B42B-E8991E80604B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1C7E-114F-4216-8571-21E7E5147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101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610350" y="-1"/>
            <a:ext cx="5581650" cy="6846945"/>
            <a:chOff x="6025662" y="-1"/>
            <a:chExt cx="6166338" cy="6846945"/>
          </a:xfrm>
        </p:grpSpPr>
        <p:sp>
          <p:nvSpPr>
            <p:cNvPr id="1181" name="Freeform 215"/>
            <p:cNvSpPr>
              <a:spLocks/>
            </p:cNvSpPr>
            <p:nvPr/>
          </p:nvSpPr>
          <p:spPr bwMode="auto">
            <a:xfrm>
              <a:off x="8076298" y="3429484"/>
              <a:ext cx="1328344" cy="1149575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  <a:close/>
                </a:path>
              </a:pathLst>
            </a:custGeom>
            <a:solidFill>
              <a:srgbClr val="ED9D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216"/>
            <p:cNvSpPr>
              <a:spLocks/>
            </p:cNvSpPr>
            <p:nvPr/>
          </p:nvSpPr>
          <p:spPr bwMode="auto">
            <a:xfrm>
              <a:off x="8076298" y="3429484"/>
              <a:ext cx="1328344" cy="1149575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217"/>
            <p:cNvSpPr>
              <a:spLocks/>
            </p:cNvSpPr>
            <p:nvPr/>
          </p:nvSpPr>
          <p:spPr bwMode="auto">
            <a:xfrm>
              <a:off x="8076298" y="2291132"/>
              <a:ext cx="1328344" cy="115117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218"/>
            <p:cNvSpPr>
              <a:spLocks/>
            </p:cNvSpPr>
            <p:nvPr/>
          </p:nvSpPr>
          <p:spPr bwMode="auto">
            <a:xfrm>
              <a:off x="8076298" y="1135946"/>
              <a:ext cx="1328344" cy="115117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219"/>
            <p:cNvSpPr>
              <a:spLocks/>
            </p:cNvSpPr>
            <p:nvPr/>
          </p:nvSpPr>
          <p:spPr bwMode="auto">
            <a:xfrm>
              <a:off x="8076298" y="1135946"/>
              <a:ext cx="1328344" cy="115117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220"/>
            <p:cNvSpPr>
              <a:spLocks/>
            </p:cNvSpPr>
            <p:nvPr/>
          </p:nvSpPr>
          <p:spPr bwMode="auto">
            <a:xfrm>
              <a:off x="8444258" y="-1"/>
              <a:ext cx="3422269" cy="2484332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ED9D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221"/>
            <p:cNvSpPr>
              <a:spLocks/>
            </p:cNvSpPr>
            <p:nvPr/>
          </p:nvSpPr>
          <p:spPr bwMode="auto">
            <a:xfrm>
              <a:off x="8444258" y="-1"/>
              <a:ext cx="3422269" cy="2484332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222"/>
            <p:cNvSpPr>
              <a:spLocks/>
            </p:cNvSpPr>
            <p:nvPr/>
          </p:nvSpPr>
          <p:spPr bwMode="auto">
            <a:xfrm>
              <a:off x="8786566" y="1135946"/>
              <a:ext cx="618077" cy="825706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223"/>
            <p:cNvSpPr>
              <a:spLocks/>
            </p:cNvSpPr>
            <p:nvPr/>
          </p:nvSpPr>
          <p:spPr bwMode="auto">
            <a:xfrm>
              <a:off x="8786566" y="1135946"/>
              <a:ext cx="618077" cy="825706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224"/>
            <p:cNvSpPr>
              <a:spLocks/>
            </p:cNvSpPr>
            <p:nvPr/>
          </p:nvSpPr>
          <p:spPr bwMode="auto">
            <a:xfrm>
              <a:off x="11171492" y="-1"/>
              <a:ext cx="1020508" cy="3776602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225"/>
            <p:cNvSpPr>
              <a:spLocks/>
            </p:cNvSpPr>
            <p:nvPr/>
          </p:nvSpPr>
          <p:spPr bwMode="auto">
            <a:xfrm>
              <a:off x="11171492" y="-1"/>
              <a:ext cx="1020508" cy="3776602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226"/>
            <p:cNvSpPr>
              <a:spLocks/>
            </p:cNvSpPr>
            <p:nvPr/>
          </p:nvSpPr>
          <p:spPr bwMode="auto">
            <a:xfrm>
              <a:off x="10801127" y="-1"/>
              <a:ext cx="1390873" cy="2484332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227"/>
            <p:cNvSpPr>
              <a:spLocks/>
            </p:cNvSpPr>
            <p:nvPr/>
          </p:nvSpPr>
          <p:spPr bwMode="auto">
            <a:xfrm>
              <a:off x="10801127" y="-1"/>
              <a:ext cx="1390873" cy="2484332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228"/>
            <p:cNvSpPr>
              <a:spLocks/>
            </p:cNvSpPr>
            <p:nvPr/>
          </p:nvSpPr>
          <p:spPr bwMode="auto">
            <a:xfrm>
              <a:off x="7088658" y="-1"/>
              <a:ext cx="1327542" cy="575589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229"/>
            <p:cNvSpPr>
              <a:spLocks/>
            </p:cNvSpPr>
            <p:nvPr/>
          </p:nvSpPr>
          <p:spPr bwMode="auto">
            <a:xfrm>
              <a:off x="7088658" y="-1"/>
              <a:ext cx="1327542" cy="575589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230"/>
            <p:cNvSpPr>
              <a:spLocks/>
            </p:cNvSpPr>
            <p:nvPr/>
          </p:nvSpPr>
          <p:spPr bwMode="auto">
            <a:xfrm>
              <a:off x="6093803" y="2302356"/>
              <a:ext cx="1328344" cy="1148773"/>
            </a:xfrm>
            <a:custGeom>
              <a:avLst/>
              <a:gdLst>
                <a:gd name="T0" fmla="*/ 413 w 1657"/>
                <a:gd name="T1" fmla="*/ 1433 h 1433"/>
                <a:gd name="T2" fmla="*/ 0 w 1657"/>
                <a:gd name="T3" fmla="*/ 715 h 1433"/>
                <a:gd name="T4" fmla="*/ 413 w 1657"/>
                <a:gd name="T5" fmla="*/ 0 h 1433"/>
                <a:gd name="T6" fmla="*/ 1243 w 1657"/>
                <a:gd name="T7" fmla="*/ 0 h 1433"/>
                <a:gd name="T8" fmla="*/ 1657 w 1657"/>
                <a:gd name="T9" fmla="*/ 715 h 1433"/>
                <a:gd name="T10" fmla="*/ 1243 w 1657"/>
                <a:gd name="T11" fmla="*/ 1433 h 1433"/>
                <a:gd name="T12" fmla="*/ 413 w 1657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3">
                  <a:moveTo>
                    <a:pt x="413" y="1433"/>
                  </a:moveTo>
                  <a:lnTo>
                    <a:pt x="0" y="715"/>
                  </a:lnTo>
                  <a:lnTo>
                    <a:pt x="413" y="0"/>
                  </a:lnTo>
                  <a:lnTo>
                    <a:pt x="1243" y="0"/>
                  </a:lnTo>
                  <a:lnTo>
                    <a:pt x="1657" y="715"/>
                  </a:lnTo>
                  <a:lnTo>
                    <a:pt x="1243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231"/>
            <p:cNvSpPr>
              <a:spLocks/>
            </p:cNvSpPr>
            <p:nvPr/>
          </p:nvSpPr>
          <p:spPr bwMode="auto">
            <a:xfrm>
              <a:off x="9073558" y="4007478"/>
              <a:ext cx="1327542" cy="1151178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" name="Freeform 232"/>
            <p:cNvSpPr>
              <a:spLocks/>
            </p:cNvSpPr>
            <p:nvPr/>
          </p:nvSpPr>
          <p:spPr bwMode="auto">
            <a:xfrm>
              <a:off x="9073558" y="4007478"/>
              <a:ext cx="1327542" cy="1151178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233"/>
            <p:cNvSpPr>
              <a:spLocks/>
            </p:cNvSpPr>
            <p:nvPr/>
          </p:nvSpPr>
          <p:spPr bwMode="auto">
            <a:xfrm>
              <a:off x="10061199" y="3429484"/>
              <a:ext cx="1325939" cy="1149575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  <a:close/>
                </a:path>
              </a:pathLst>
            </a:custGeom>
            <a:solidFill>
              <a:srgbClr val="ED9D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Freeform 234"/>
            <p:cNvSpPr>
              <a:spLocks/>
            </p:cNvSpPr>
            <p:nvPr/>
          </p:nvSpPr>
          <p:spPr bwMode="auto">
            <a:xfrm>
              <a:off x="10061199" y="3429484"/>
              <a:ext cx="1325939" cy="1149575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235"/>
            <p:cNvSpPr>
              <a:spLocks noEditPoints="1"/>
            </p:cNvSpPr>
            <p:nvPr/>
          </p:nvSpPr>
          <p:spPr bwMode="auto">
            <a:xfrm>
              <a:off x="10121322" y="3872800"/>
              <a:ext cx="1236153" cy="79364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close/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Freeform 236"/>
            <p:cNvSpPr>
              <a:spLocks noEditPoints="1"/>
            </p:cNvSpPr>
            <p:nvPr/>
          </p:nvSpPr>
          <p:spPr bwMode="auto">
            <a:xfrm>
              <a:off x="10121322" y="3872800"/>
              <a:ext cx="1236153" cy="79364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Freeform 237"/>
            <p:cNvSpPr>
              <a:spLocks/>
            </p:cNvSpPr>
            <p:nvPr/>
          </p:nvSpPr>
          <p:spPr bwMode="auto">
            <a:xfrm>
              <a:off x="10118918" y="3620278"/>
              <a:ext cx="1242567" cy="656557"/>
            </a:xfrm>
            <a:custGeom>
              <a:avLst/>
              <a:gdLst>
                <a:gd name="T0" fmla="*/ 1054 w 1550"/>
                <a:gd name="T1" fmla="*/ 0 h 819"/>
                <a:gd name="T2" fmla="*/ 985 w 1550"/>
                <a:gd name="T3" fmla="*/ 475 h 819"/>
                <a:gd name="T4" fmla="*/ 755 w 1550"/>
                <a:gd name="T5" fmla="*/ 475 h 819"/>
                <a:gd name="T6" fmla="*/ 683 w 1550"/>
                <a:gd name="T7" fmla="*/ 243 h 819"/>
                <a:gd name="T8" fmla="*/ 593 w 1550"/>
                <a:gd name="T9" fmla="*/ 659 h 819"/>
                <a:gd name="T10" fmla="*/ 521 w 1550"/>
                <a:gd name="T11" fmla="*/ 0 h 819"/>
                <a:gd name="T12" fmla="*/ 451 w 1550"/>
                <a:gd name="T13" fmla="*/ 475 h 819"/>
                <a:gd name="T14" fmla="*/ 222 w 1550"/>
                <a:gd name="T15" fmla="*/ 475 h 819"/>
                <a:gd name="T16" fmla="*/ 152 w 1550"/>
                <a:gd name="T17" fmla="*/ 243 h 819"/>
                <a:gd name="T18" fmla="*/ 59 w 1550"/>
                <a:gd name="T19" fmla="*/ 659 h 819"/>
                <a:gd name="T20" fmla="*/ 22 w 1550"/>
                <a:gd name="T21" fmla="*/ 315 h 819"/>
                <a:gd name="T22" fmla="*/ 3 w 1550"/>
                <a:gd name="T23" fmla="*/ 350 h 819"/>
                <a:gd name="T24" fmla="*/ 0 w 1550"/>
                <a:gd name="T25" fmla="*/ 352 h 819"/>
                <a:gd name="T26" fmla="*/ 35 w 1550"/>
                <a:gd name="T27" fmla="*/ 665 h 819"/>
                <a:gd name="T28" fmla="*/ 62 w 1550"/>
                <a:gd name="T29" fmla="*/ 710 h 819"/>
                <a:gd name="T30" fmla="*/ 72 w 1550"/>
                <a:gd name="T31" fmla="*/ 729 h 819"/>
                <a:gd name="T32" fmla="*/ 155 w 1550"/>
                <a:gd name="T33" fmla="*/ 347 h 819"/>
                <a:gd name="T34" fmla="*/ 203 w 1550"/>
                <a:gd name="T35" fmla="*/ 499 h 819"/>
                <a:gd name="T36" fmla="*/ 473 w 1550"/>
                <a:gd name="T37" fmla="*/ 499 h 819"/>
                <a:gd name="T38" fmla="*/ 518 w 1550"/>
                <a:gd name="T39" fmla="*/ 205 h 819"/>
                <a:gd name="T40" fmla="*/ 585 w 1550"/>
                <a:gd name="T41" fmla="*/ 819 h 819"/>
                <a:gd name="T42" fmla="*/ 689 w 1550"/>
                <a:gd name="T43" fmla="*/ 347 h 819"/>
                <a:gd name="T44" fmla="*/ 737 w 1550"/>
                <a:gd name="T45" fmla="*/ 499 h 819"/>
                <a:gd name="T46" fmla="*/ 1006 w 1550"/>
                <a:gd name="T47" fmla="*/ 499 h 819"/>
                <a:gd name="T48" fmla="*/ 1051 w 1550"/>
                <a:gd name="T49" fmla="*/ 205 h 819"/>
                <a:gd name="T50" fmla="*/ 1118 w 1550"/>
                <a:gd name="T51" fmla="*/ 819 h 819"/>
                <a:gd name="T52" fmla="*/ 1222 w 1550"/>
                <a:gd name="T53" fmla="*/ 347 h 819"/>
                <a:gd name="T54" fmla="*/ 1270 w 1550"/>
                <a:gd name="T55" fmla="*/ 499 h 819"/>
                <a:gd name="T56" fmla="*/ 1540 w 1550"/>
                <a:gd name="T57" fmla="*/ 499 h 819"/>
                <a:gd name="T58" fmla="*/ 1550 w 1550"/>
                <a:gd name="T59" fmla="*/ 424 h 819"/>
                <a:gd name="T60" fmla="*/ 1545 w 1550"/>
                <a:gd name="T61" fmla="*/ 414 h 819"/>
                <a:gd name="T62" fmla="*/ 1529 w 1550"/>
                <a:gd name="T63" fmla="*/ 387 h 819"/>
                <a:gd name="T64" fmla="*/ 1518 w 1550"/>
                <a:gd name="T65" fmla="*/ 475 h 819"/>
                <a:gd name="T66" fmla="*/ 1289 w 1550"/>
                <a:gd name="T67" fmla="*/ 475 h 819"/>
                <a:gd name="T68" fmla="*/ 1217 w 1550"/>
                <a:gd name="T69" fmla="*/ 243 h 819"/>
                <a:gd name="T70" fmla="*/ 1126 w 1550"/>
                <a:gd name="T71" fmla="*/ 659 h 819"/>
                <a:gd name="T72" fmla="*/ 1054 w 1550"/>
                <a:gd name="T73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819">
                  <a:moveTo>
                    <a:pt x="1054" y="0"/>
                  </a:moveTo>
                  <a:lnTo>
                    <a:pt x="985" y="475"/>
                  </a:lnTo>
                  <a:lnTo>
                    <a:pt x="755" y="475"/>
                  </a:lnTo>
                  <a:lnTo>
                    <a:pt x="683" y="243"/>
                  </a:lnTo>
                  <a:lnTo>
                    <a:pt x="593" y="659"/>
                  </a:lnTo>
                  <a:lnTo>
                    <a:pt x="521" y="0"/>
                  </a:lnTo>
                  <a:lnTo>
                    <a:pt x="451" y="475"/>
                  </a:lnTo>
                  <a:lnTo>
                    <a:pt x="222" y="475"/>
                  </a:lnTo>
                  <a:lnTo>
                    <a:pt x="152" y="243"/>
                  </a:lnTo>
                  <a:lnTo>
                    <a:pt x="59" y="659"/>
                  </a:lnTo>
                  <a:lnTo>
                    <a:pt x="22" y="315"/>
                  </a:lnTo>
                  <a:lnTo>
                    <a:pt x="3" y="350"/>
                  </a:lnTo>
                  <a:lnTo>
                    <a:pt x="0" y="352"/>
                  </a:lnTo>
                  <a:lnTo>
                    <a:pt x="35" y="665"/>
                  </a:lnTo>
                  <a:lnTo>
                    <a:pt x="62" y="710"/>
                  </a:lnTo>
                  <a:lnTo>
                    <a:pt x="72" y="729"/>
                  </a:lnTo>
                  <a:lnTo>
                    <a:pt x="155" y="347"/>
                  </a:lnTo>
                  <a:lnTo>
                    <a:pt x="203" y="499"/>
                  </a:lnTo>
                  <a:lnTo>
                    <a:pt x="473" y="499"/>
                  </a:lnTo>
                  <a:lnTo>
                    <a:pt x="518" y="205"/>
                  </a:lnTo>
                  <a:lnTo>
                    <a:pt x="585" y="819"/>
                  </a:lnTo>
                  <a:lnTo>
                    <a:pt x="689" y="347"/>
                  </a:lnTo>
                  <a:lnTo>
                    <a:pt x="737" y="499"/>
                  </a:lnTo>
                  <a:lnTo>
                    <a:pt x="1006" y="499"/>
                  </a:lnTo>
                  <a:lnTo>
                    <a:pt x="1051" y="205"/>
                  </a:lnTo>
                  <a:lnTo>
                    <a:pt x="1118" y="819"/>
                  </a:lnTo>
                  <a:lnTo>
                    <a:pt x="1222" y="347"/>
                  </a:lnTo>
                  <a:lnTo>
                    <a:pt x="1270" y="499"/>
                  </a:lnTo>
                  <a:lnTo>
                    <a:pt x="1540" y="499"/>
                  </a:lnTo>
                  <a:lnTo>
                    <a:pt x="1550" y="424"/>
                  </a:lnTo>
                  <a:lnTo>
                    <a:pt x="1545" y="414"/>
                  </a:lnTo>
                  <a:lnTo>
                    <a:pt x="1529" y="387"/>
                  </a:lnTo>
                  <a:lnTo>
                    <a:pt x="1518" y="475"/>
                  </a:lnTo>
                  <a:lnTo>
                    <a:pt x="1289" y="475"/>
                  </a:lnTo>
                  <a:lnTo>
                    <a:pt x="1217" y="243"/>
                  </a:lnTo>
                  <a:lnTo>
                    <a:pt x="1126" y="65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Freeform 238"/>
            <p:cNvSpPr>
              <a:spLocks/>
            </p:cNvSpPr>
            <p:nvPr/>
          </p:nvSpPr>
          <p:spPr bwMode="auto">
            <a:xfrm>
              <a:off x="10118918" y="3620278"/>
              <a:ext cx="1242567" cy="656557"/>
            </a:xfrm>
            <a:custGeom>
              <a:avLst/>
              <a:gdLst>
                <a:gd name="T0" fmla="*/ 1054 w 1550"/>
                <a:gd name="T1" fmla="*/ 0 h 819"/>
                <a:gd name="T2" fmla="*/ 985 w 1550"/>
                <a:gd name="T3" fmla="*/ 475 h 819"/>
                <a:gd name="T4" fmla="*/ 755 w 1550"/>
                <a:gd name="T5" fmla="*/ 475 h 819"/>
                <a:gd name="T6" fmla="*/ 683 w 1550"/>
                <a:gd name="T7" fmla="*/ 243 h 819"/>
                <a:gd name="T8" fmla="*/ 593 w 1550"/>
                <a:gd name="T9" fmla="*/ 659 h 819"/>
                <a:gd name="T10" fmla="*/ 521 w 1550"/>
                <a:gd name="T11" fmla="*/ 0 h 819"/>
                <a:gd name="T12" fmla="*/ 451 w 1550"/>
                <a:gd name="T13" fmla="*/ 475 h 819"/>
                <a:gd name="T14" fmla="*/ 222 w 1550"/>
                <a:gd name="T15" fmla="*/ 475 h 819"/>
                <a:gd name="T16" fmla="*/ 152 w 1550"/>
                <a:gd name="T17" fmla="*/ 243 h 819"/>
                <a:gd name="T18" fmla="*/ 59 w 1550"/>
                <a:gd name="T19" fmla="*/ 659 h 819"/>
                <a:gd name="T20" fmla="*/ 22 w 1550"/>
                <a:gd name="T21" fmla="*/ 315 h 819"/>
                <a:gd name="T22" fmla="*/ 3 w 1550"/>
                <a:gd name="T23" fmla="*/ 350 h 819"/>
                <a:gd name="T24" fmla="*/ 0 w 1550"/>
                <a:gd name="T25" fmla="*/ 352 h 819"/>
                <a:gd name="T26" fmla="*/ 35 w 1550"/>
                <a:gd name="T27" fmla="*/ 665 h 819"/>
                <a:gd name="T28" fmla="*/ 62 w 1550"/>
                <a:gd name="T29" fmla="*/ 710 h 819"/>
                <a:gd name="T30" fmla="*/ 72 w 1550"/>
                <a:gd name="T31" fmla="*/ 729 h 819"/>
                <a:gd name="T32" fmla="*/ 155 w 1550"/>
                <a:gd name="T33" fmla="*/ 347 h 819"/>
                <a:gd name="T34" fmla="*/ 203 w 1550"/>
                <a:gd name="T35" fmla="*/ 499 h 819"/>
                <a:gd name="T36" fmla="*/ 473 w 1550"/>
                <a:gd name="T37" fmla="*/ 499 h 819"/>
                <a:gd name="T38" fmla="*/ 518 w 1550"/>
                <a:gd name="T39" fmla="*/ 205 h 819"/>
                <a:gd name="T40" fmla="*/ 585 w 1550"/>
                <a:gd name="T41" fmla="*/ 819 h 819"/>
                <a:gd name="T42" fmla="*/ 689 w 1550"/>
                <a:gd name="T43" fmla="*/ 347 h 819"/>
                <a:gd name="T44" fmla="*/ 737 w 1550"/>
                <a:gd name="T45" fmla="*/ 499 h 819"/>
                <a:gd name="T46" fmla="*/ 1006 w 1550"/>
                <a:gd name="T47" fmla="*/ 499 h 819"/>
                <a:gd name="T48" fmla="*/ 1051 w 1550"/>
                <a:gd name="T49" fmla="*/ 205 h 819"/>
                <a:gd name="T50" fmla="*/ 1118 w 1550"/>
                <a:gd name="T51" fmla="*/ 819 h 819"/>
                <a:gd name="T52" fmla="*/ 1222 w 1550"/>
                <a:gd name="T53" fmla="*/ 347 h 819"/>
                <a:gd name="T54" fmla="*/ 1270 w 1550"/>
                <a:gd name="T55" fmla="*/ 499 h 819"/>
                <a:gd name="T56" fmla="*/ 1540 w 1550"/>
                <a:gd name="T57" fmla="*/ 499 h 819"/>
                <a:gd name="T58" fmla="*/ 1550 w 1550"/>
                <a:gd name="T59" fmla="*/ 424 h 819"/>
                <a:gd name="T60" fmla="*/ 1545 w 1550"/>
                <a:gd name="T61" fmla="*/ 414 h 819"/>
                <a:gd name="T62" fmla="*/ 1529 w 1550"/>
                <a:gd name="T63" fmla="*/ 387 h 819"/>
                <a:gd name="T64" fmla="*/ 1518 w 1550"/>
                <a:gd name="T65" fmla="*/ 475 h 819"/>
                <a:gd name="T66" fmla="*/ 1289 w 1550"/>
                <a:gd name="T67" fmla="*/ 475 h 819"/>
                <a:gd name="T68" fmla="*/ 1217 w 1550"/>
                <a:gd name="T69" fmla="*/ 243 h 819"/>
                <a:gd name="T70" fmla="*/ 1126 w 1550"/>
                <a:gd name="T71" fmla="*/ 659 h 819"/>
                <a:gd name="T72" fmla="*/ 1054 w 1550"/>
                <a:gd name="T73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819">
                  <a:moveTo>
                    <a:pt x="1054" y="0"/>
                  </a:moveTo>
                  <a:lnTo>
                    <a:pt x="985" y="475"/>
                  </a:lnTo>
                  <a:lnTo>
                    <a:pt x="755" y="475"/>
                  </a:lnTo>
                  <a:lnTo>
                    <a:pt x="683" y="243"/>
                  </a:lnTo>
                  <a:lnTo>
                    <a:pt x="593" y="659"/>
                  </a:lnTo>
                  <a:lnTo>
                    <a:pt x="521" y="0"/>
                  </a:lnTo>
                  <a:lnTo>
                    <a:pt x="451" y="475"/>
                  </a:lnTo>
                  <a:lnTo>
                    <a:pt x="222" y="475"/>
                  </a:lnTo>
                  <a:lnTo>
                    <a:pt x="152" y="243"/>
                  </a:lnTo>
                  <a:lnTo>
                    <a:pt x="59" y="659"/>
                  </a:lnTo>
                  <a:lnTo>
                    <a:pt x="22" y="315"/>
                  </a:lnTo>
                  <a:lnTo>
                    <a:pt x="3" y="350"/>
                  </a:lnTo>
                  <a:lnTo>
                    <a:pt x="0" y="352"/>
                  </a:lnTo>
                  <a:lnTo>
                    <a:pt x="35" y="665"/>
                  </a:lnTo>
                  <a:lnTo>
                    <a:pt x="62" y="710"/>
                  </a:lnTo>
                  <a:lnTo>
                    <a:pt x="72" y="729"/>
                  </a:lnTo>
                  <a:lnTo>
                    <a:pt x="155" y="347"/>
                  </a:lnTo>
                  <a:lnTo>
                    <a:pt x="203" y="499"/>
                  </a:lnTo>
                  <a:lnTo>
                    <a:pt x="473" y="499"/>
                  </a:lnTo>
                  <a:lnTo>
                    <a:pt x="518" y="205"/>
                  </a:lnTo>
                  <a:lnTo>
                    <a:pt x="585" y="819"/>
                  </a:lnTo>
                  <a:lnTo>
                    <a:pt x="689" y="347"/>
                  </a:lnTo>
                  <a:lnTo>
                    <a:pt x="737" y="499"/>
                  </a:lnTo>
                  <a:lnTo>
                    <a:pt x="1006" y="499"/>
                  </a:lnTo>
                  <a:lnTo>
                    <a:pt x="1051" y="205"/>
                  </a:lnTo>
                  <a:lnTo>
                    <a:pt x="1118" y="819"/>
                  </a:lnTo>
                  <a:lnTo>
                    <a:pt x="1222" y="347"/>
                  </a:lnTo>
                  <a:lnTo>
                    <a:pt x="1270" y="499"/>
                  </a:lnTo>
                  <a:lnTo>
                    <a:pt x="1540" y="499"/>
                  </a:lnTo>
                  <a:lnTo>
                    <a:pt x="1550" y="424"/>
                  </a:lnTo>
                  <a:lnTo>
                    <a:pt x="1545" y="414"/>
                  </a:lnTo>
                  <a:lnTo>
                    <a:pt x="1529" y="387"/>
                  </a:lnTo>
                  <a:lnTo>
                    <a:pt x="1518" y="475"/>
                  </a:lnTo>
                  <a:lnTo>
                    <a:pt x="1289" y="475"/>
                  </a:lnTo>
                  <a:lnTo>
                    <a:pt x="1217" y="243"/>
                  </a:lnTo>
                  <a:lnTo>
                    <a:pt x="1126" y="659"/>
                  </a:lnTo>
                  <a:lnTo>
                    <a:pt x="10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Freeform 239"/>
            <p:cNvSpPr>
              <a:spLocks noEditPoints="1"/>
            </p:cNvSpPr>
            <p:nvPr/>
          </p:nvSpPr>
          <p:spPr bwMode="auto">
            <a:xfrm>
              <a:off x="9240303" y="3716477"/>
              <a:ext cx="125860" cy="476986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close/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6" name="Freeform 240"/>
            <p:cNvSpPr>
              <a:spLocks noEditPoints="1"/>
            </p:cNvSpPr>
            <p:nvPr/>
          </p:nvSpPr>
          <p:spPr bwMode="auto">
            <a:xfrm>
              <a:off x="9240303" y="3716477"/>
              <a:ext cx="125860" cy="476986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Freeform 241"/>
            <p:cNvSpPr>
              <a:spLocks/>
            </p:cNvSpPr>
            <p:nvPr/>
          </p:nvSpPr>
          <p:spPr bwMode="auto">
            <a:xfrm>
              <a:off x="8081108" y="3620278"/>
              <a:ext cx="1293873" cy="656557"/>
            </a:xfrm>
            <a:custGeom>
              <a:avLst/>
              <a:gdLst>
                <a:gd name="T0" fmla="*/ 928 w 1614"/>
                <a:gd name="T1" fmla="*/ 0 h 819"/>
                <a:gd name="T2" fmla="*/ 859 w 1614"/>
                <a:gd name="T3" fmla="*/ 475 h 819"/>
                <a:gd name="T4" fmla="*/ 629 w 1614"/>
                <a:gd name="T5" fmla="*/ 475 h 819"/>
                <a:gd name="T6" fmla="*/ 560 w 1614"/>
                <a:gd name="T7" fmla="*/ 243 h 819"/>
                <a:gd name="T8" fmla="*/ 469 w 1614"/>
                <a:gd name="T9" fmla="*/ 659 h 819"/>
                <a:gd name="T10" fmla="*/ 394 w 1614"/>
                <a:gd name="T11" fmla="*/ 0 h 819"/>
                <a:gd name="T12" fmla="*/ 325 w 1614"/>
                <a:gd name="T13" fmla="*/ 475 h 819"/>
                <a:gd name="T14" fmla="*/ 0 w 1614"/>
                <a:gd name="T15" fmla="*/ 475 h 819"/>
                <a:gd name="T16" fmla="*/ 0 w 1614"/>
                <a:gd name="T17" fmla="*/ 488 h 819"/>
                <a:gd name="T18" fmla="*/ 8 w 1614"/>
                <a:gd name="T19" fmla="*/ 499 h 819"/>
                <a:gd name="T20" fmla="*/ 349 w 1614"/>
                <a:gd name="T21" fmla="*/ 499 h 819"/>
                <a:gd name="T22" fmla="*/ 392 w 1614"/>
                <a:gd name="T23" fmla="*/ 205 h 819"/>
                <a:gd name="T24" fmla="*/ 458 w 1614"/>
                <a:gd name="T25" fmla="*/ 819 h 819"/>
                <a:gd name="T26" fmla="*/ 563 w 1614"/>
                <a:gd name="T27" fmla="*/ 347 h 819"/>
                <a:gd name="T28" fmla="*/ 611 w 1614"/>
                <a:gd name="T29" fmla="*/ 499 h 819"/>
                <a:gd name="T30" fmla="*/ 883 w 1614"/>
                <a:gd name="T31" fmla="*/ 499 h 819"/>
                <a:gd name="T32" fmla="*/ 925 w 1614"/>
                <a:gd name="T33" fmla="*/ 205 h 819"/>
                <a:gd name="T34" fmla="*/ 992 w 1614"/>
                <a:gd name="T35" fmla="*/ 819 h 819"/>
                <a:gd name="T36" fmla="*/ 1096 w 1614"/>
                <a:gd name="T37" fmla="*/ 347 h 819"/>
                <a:gd name="T38" fmla="*/ 1144 w 1614"/>
                <a:gd name="T39" fmla="*/ 499 h 819"/>
                <a:gd name="T40" fmla="*/ 1416 w 1614"/>
                <a:gd name="T41" fmla="*/ 499 h 819"/>
                <a:gd name="T42" fmla="*/ 1459 w 1614"/>
                <a:gd name="T43" fmla="*/ 205 h 819"/>
                <a:gd name="T44" fmla="*/ 1515 w 1614"/>
                <a:gd name="T45" fmla="*/ 715 h 819"/>
                <a:gd name="T46" fmla="*/ 1571 w 1614"/>
                <a:gd name="T47" fmla="*/ 619 h 819"/>
                <a:gd name="T48" fmla="*/ 1614 w 1614"/>
                <a:gd name="T49" fmla="*/ 416 h 819"/>
                <a:gd name="T50" fmla="*/ 1603 w 1614"/>
                <a:gd name="T51" fmla="*/ 395 h 819"/>
                <a:gd name="T52" fmla="*/ 1595 w 1614"/>
                <a:gd name="T53" fmla="*/ 382 h 819"/>
                <a:gd name="T54" fmla="*/ 1536 w 1614"/>
                <a:gd name="T55" fmla="*/ 659 h 819"/>
                <a:gd name="T56" fmla="*/ 1483 w 1614"/>
                <a:gd name="T57" fmla="*/ 187 h 819"/>
                <a:gd name="T58" fmla="*/ 1464 w 1614"/>
                <a:gd name="T59" fmla="*/ 155 h 819"/>
                <a:gd name="T60" fmla="*/ 1446 w 1614"/>
                <a:gd name="T61" fmla="*/ 120 h 819"/>
                <a:gd name="T62" fmla="*/ 1392 w 1614"/>
                <a:gd name="T63" fmla="*/ 475 h 819"/>
                <a:gd name="T64" fmla="*/ 1163 w 1614"/>
                <a:gd name="T65" fmla="*/ 475 h 819"/>
                <a:gd name="T66" fmla="*/ 1094 w 1614"/>
                <a:gd name="T67" fmla="*/ 243 h 819"/>
                <a:gd name="T68" fmla="*/ 1003 w 1614"/>
                <a:gd name="T69" fmla="*/ 659 h 819"/>
                <a:gd name="T70" fmla="*/ 928 w 1614"/>
                <a:gd name="T71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4" h="819">
                  <a:moveTo>
                    <a:pt x="928" y="0"/>
                  </a:moveTo>
                  <a:lnTo>
                    <a:pt x="859" y="475"/>
                  </a:lnTo>
                  <a:lnTo>
                    <a:pt x="629" y="475"/>
                  </a:lnTo>
                  <a:lnTo>
                    <a:pt x="560" y="243"/>
                  </a:lnTo>
                  <a:lnTo>
                    <a:pt x="469" y="659"/>
                  </a:lnTo>
                  <a:lnTo>
                    <a:pt x="394" y="0"/>
                  </a:lnTo>
                  <a:lnTo>
                    <a:pt x="325" y="475"/>
                  </a:lnTo>
                  <a:lnTo>
                    <a:pt x="0" y="475"/>
                  </a:lnTo>
                  <a:lnTo>
                    <a:pt x="0" y="488"/>
                  </a:lnTo>
                  <a:lnTo>
                    <a:pt x="8" y="499"/>
                  </a:lnTo>
                  <a:lnTo>
                    <a:pt x="349" y="499"/>
                  </a:lnTo>
                  <a:lnTo>
                    <a:pt x="392" y="205"/>
                  </a:lnTo>
                  <a:lnTo>
                    <a:pt x="458" y="819"/>
                  </a:lnTo>
                  <a:lnTo>
                    <a:pt x="563" y="347"/>
                  </a:lnTo>
                  <a:lnTo>
                    <a:pt x="611" y="499"/>
                  </a:lnTo>
                  <a:lnTo>
                    <a:pt x="883" y="499"/>
                  </a:lnTo>
                  <a:lnTo>
                    <a:pt x="925" y="205"/>
                  </a:lnTo>
                  <a:lnTo>
                    <a:pt x="992" y="819"/>
                  </a:lnTo>
                  <a:lnTo>
                    <a:pt x="1096" y="347"/>
                  </a:lnTo>
                  <a:lnTo>
                    <a:pt x="1144" y="499"/>
                  </a:lnTo>
                  <a:lnTo>
                    <a:pt x="1416" y="499"/>
                  </a:lnTo>
                  <a:lnTo>
                    <a:pt x="1459" y="205"/>
                  </a:lnTo>
                  <a:lnTo>
                    <a:pt x="1515" y="715"/>
                  </a:lnTo>
                  <a:lnTo>
                    <a:pt x="1571" y="619"/>
                  </a:lnTo>
                  <a:lnTo>
                    <a:pt x="1614" y="416"/>
                  </a:lnTo>
                  <a:lnTo>
                    <a:pt x="1603" y="395"/>
                  </a:lnTo>
                  <a:lnTo>
                    <a:pt x="1595" y="382"/>
                  </a:lnTo>
                  <a:lnTo>
                    <a:pt x="1536" y="659"/>
                  </a:lnTo>
                  <a:lnTo>
                    <a:pt x="1483" y="187"/>
                  </a:lnTo>
                  <a:lnTo>
                    <a:pt x="1464" y="155"/>
                  </a:lnTo>
                  <a:lnTo>
                    <a:pt x="1446" y="120"/>
                  </a:lnTo>
                  <a:lnTo>
                    <a:pt x="1392" y="475"/>
                  </a:lnTo>
                  <a:lnTo>
                    <a:pt x="1163" y="475"/>
                  </a:lnTo>
                  <a:lnTo>
                    <a:pt x="1094" y="243"/>
                  </a:lnTo>
                  <a:lnTo>
                    <a:pt x="1003" y="659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" name="Freeform 242"/>
            <p:cNvSpPr>
              <a:spLocks/>
            </p:cNvSpPr>
            <p:nvPr/>
          </p:nvSpPr>
          <p:spPr bwMode="auto">
            <a:xfrm>
              <a:off x="8081108" y="3620278"/>
              <a:ext cx="1293873" cy="656557"/>
            </a:xfrm>
            <a:custGeom>
              <a:avLst/>
              <a:gdLst>
                <a:gd name="T0" fmla="*/ 928 w 1614"/>
                <a:gd name="T1" fmla="*/ 0 h 819"/>
                <a:gd name="T2" fmla="*/ 859 w 1614"/>
                <a:gd name="T3" fmla="*/ 475 h 819"/>
                <a:gd name="T4" fmla="*/ 629 w 1614"/>
                <a:gd name="T5" fmla="*/ 475 h 819"/>
                <a:gd name="T6" fmla="*/ 560 w 1614"/>
                <a:gd name="T7" fmla="*/ 243 h 819"/>
                <a:gd name="T8" fmla="*/ 469 w 1614"/>
                <a:gd name="T9" fmla="*/ 659 h 819"/>
                <a:gd name="T10" fmla="*/ 394 w 1614"/>
                <a:gd name="T11" fmla="*/ 0 h 819"/>
                <a:gd name="T12" fmla="*/ 325 w 1614"/>
                <a:gd name="T13" fmla="*/ 475 h 819"/>
                <a:gd name="T14" fmla="*/ 0 w 1614"/>
                <a:gd name="T15" fmla="*/ 475 h 819"/>
                <a:gd name="T16" fmla="*/ 0 w 1614"/>
                <a:gd name="T17" fmla="*/ 488 h 819"/>
                <a:gd name="T18" fmla="*/ 8 w 1614"/>
                <a:gd name="T19" fmla="*/ 499 h 819"/>
                <a:gd name="T20" fmla="*/ 349 w 1614"/>
                <a:gd name="T21" fmla="*/ 499 h 819"/>
                <a:gd name="T22" fmla="*/ 392 w 1614"/>
                <a:gd name="T23" fmla="*/ 205 h 819"/>
                <a:gd name="T24" fmla="*/ 458 w 1614"/>
                <a:gd name="T25" fmla="*/ 819 h 819"/>
                <a:gd name="T26" fmla="*/ 563 w 1614"/>
                <a:gd name="T27" fmla="*/ 347 h 819"/>
                <a:gd name="T28" fmla="*/ 611 w 1614"/>
                <a:gd name="T29" fmla="*/ 499 h 819"/>
                <a:gd name="T30" fmla="*/ 883 w 1614"/>
                <a:gd name="T31" fmla="*/ 499 h 819"/>
                <a:gd name="T32" fmla="*/ 925 w 1614"/>
                <a:gd name="T33" fmla="*/ 205 h 819"/>
                <a:gd name="T34" fmla="*/ 992 w 1614"/>
                <a:gd name="T35" fmla="*/ 819 h 819"/>
                <a:gd name="T36" fmla="*/ 1096 w 1614"/>
                <a:gd name="T37" fmla="*/ 347 h 819"/>
                <a:gd name="T38" fmla="*/ 1144 w 1614"/>
                <a:gd name="T39" fmla="*/ 499 h 819"/>
                <a:gd name="T40" fmla="*/ 1416 w 1614"/>
                <a:gd name="T41" fmla="*/ 499 h 819"/>
                <a:gd name="T42" fmla="*/ 1459 w 1614"/>
                <a:gd name="T43" fmla="*/ 205 h 819"/>
                <a:gd name="T44" fmla="*/ 1515 w 1614"/>
                <a:gd name="T45" fmla="*/ 715 h 819"/>
                <a:gd name="T46" fmla="*/ 1571 w 1614"/>
                <a:gd name="T47" fmla="*/ 619 h 819"/>
                <a:gd name="T48" fmla="*/ 1614 w 1614"/>
                <a:gd name="T49" fmla="*/ 416 h 819"/>
                <a:gd name="T50" fmla="*/ 1603 w 1614"/>
                <a:gd name="T51" fmla="*/ 395 h 819"/>
                <a:gd name="T52" fmla="*/ 1595 w 1614"/>
                <a:gd name="T53" fmla="*/ 382 h 819"/>
                <a:gd name="T54" fmla="*/ 1536 w 1614"/>
                <a:gd name="T55" fmla="*/ 659 h 819"/>
                <a:gd name="T56" fmla="*/ 1483 w 1614"/>
                <a:gd name="T57" fmla="*/ 187 h 819"/>
                <a:gd name="T58" fmla="*/ 1464 w 1614"/>
                <a:gd name="T59" fmla="*/ 155 h 819"/>
                <a:gd name="T60" fmla="*/ 1446 w 1614"/>
                <a:gd name="T61" fmla="*/ 120 h 819"/>
                <a:gd name="T62" fmla="*/ 1392 w 1614"/>
                <a:gd name="T63" fmla="*/ 475 h 819"/>
                <a:gd name="T64" fmla="*/ 1163 w 1614"/>
                <a:gd name="T65" fmla="*/ 475 h 819"/>
                <a:gd name="T66" fmla="*/ 1094 w 1614"/>
                <a:gd name="T67" fmla="*/ 243 h 819"/>
                <a:gd name="T68" fmla="*/ 1003 w 1614"/>
                <a:gd name="T69" fmla="*/ 659 h 819"/>
                <a:gd name="T70" fmla="*/ 928 w 1614"/>
                <a:gd name="T71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4" h="819">
                  <a:moveTo>
                    <a:pt x="928" y="0"/>
                  </a:moveTo>
                  <a:lnTo>
                    <a:pt x="859" y="475"/>
                  </a:lnTo>
                  <a:lnTo>
                    <a:pt x="629" y="475"/>
                  </a:lnTo>
                  <a:lnTo>
                    <a:pt x="560" y="243"/>
                  </a:lnTo>
                  <a:lnTo>
                    <a:pt x="469" y="659"/>
                  </a:lnTo>
                  <a:lnTo>
                    <a:pt x="394" y="0"/>
                  </a:lnTo>
                  <a:lnTo>
                    <a:pt x="325" y="475"/>
                  </a:lnTo>
                  <a:lnTo>
                    <a:pt x="0" y="475"/>
                  </a:lnTo>
                  <a:lnTo>
                    <a:pt x="0" y="488"/>
                  </a:lnTo>
                  <a:lnTo>
                    <a:pt x="8" y="499"/>
                  </a:lnTo>
                  <a:lnTo>
                    <a:pt x="349" y="499"/>
                  </a:lnTo>
                  <a:lnTo>
                    <a:pt x="392" y="205"/>
                  </a:lnTo>
                  <a:lnTo>
                    <a:pt x="458" y="819"/>
                  </a:lnTo>
                  <a:lnTo>
                    <a:pt x="563" y="347"/>
                  </a:lnTo>
                  <a:lnTo>
                    <a:pt x="611" y="499"/>
                  </a:lnTo>
                  <a:lnTo>
                    <a:pt x="883" y="499"/>
                  </a:lnTo>
                  <a:lnTo>
                    <a:pt x="925" y="205"/>
                  </a:lnTo>
                  <a:lnTo>
                    <a:pt x="992" y="819"/>
                  </a:lnTo>
                  <a:lnTo>
                    <a:pt x="1096" y="347"/>
                  </a:lnTo>
                  <a:lnTo>
                    <a:pt x="1144" y="499"/>
                  </a:lnTo>
                  <a:lnTo>
                    <a:pt x="1416" y="499"/>
                  </a:lnTo>
                  <a:lnTo>
                    <a:pt x="1459" y="205"/>
                  </a:lnTo>
                  <a:lnTo>
                    <a:pt x="1515" y="715"/>
                  </a:lnTo>
                  <a:lnTo>
                    <a:pt x="1571" y="619"/>
                  </a:lnTo>
                  <a:lnTo>
                    <a:pt x="1614" y="416"/>
                  </a:lnTo>
                  <a:lnTo>
                    <a:pt x="1603" y="395"/>
                  </a:lnTo>
                  <a:lnTo>
                    <a:pt x="1595" y="382"/>
                  </a:lnTo>
                  <a:lnTo>
                    <a:pt x="1536" y="659"/>
                  </a:lnTo>
                  <a:lnTo>
                    <a:pt x="1483" y="187"/>
                  </a:lnTo>
                  <a:lnTo>
                    <a:pt x="1464" y="155"/>
                  </a:lnTo>
                  <a:lnTo>
                    <a:pt x="1446" y="120"/>
                  </a:lnTo>
                  <a:lnTo>
                    <a:pt x="1392" y="475"/>
                  </a:lnTo>
                  <a:lnTo>
                    <a:pt x="1163" y="475"/>
                  </a:lnTo>
                  <a:lnTo>
                    <a:pt x="1094" y="243"/>
                  </a:lnTo>
                  <a:lnTo>
                    <a:pt x="1003" y="659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Freeform 243"/>
            <p:cNvSpPr>
              <a:spLocks/>
            </p:cNvSpPr>
            <p:nvPr/>
          </p:nvSpPr>
          <p:spPr bwMode="auto">
            <a:xfrm>
              <a:off x="7088658" y="2865118"/>
              <a:ext cx="1327542" cy="1148773"/>
            </a:xfrm>
            <a:custGeom>
              <a:avLst/>
              <a:gdLst>
                <a:gd name="T0" fmla="*/ 413 w 1656"/>
                <a:gd name="T1" fmla="*/ 1433 h 1433"/>
                <a:gd name="T2" fmla="*/ 0 w 1656"/>
                <a:gd name="T3" fmla="*/ 718 h 1433"/>
                <a:gd name="T4" fmla="*/ 413 w 1656"/>
                <a:gd name="T5" fmla="*/ 0 h 1433"/>
                <a:gd name="T6" fmla="*/ 1240 w 1656"/>
                <a:gd name="T7" fmla="*/ 0 h 1433"/>
                <a:gd name="T8" fmla="*/ 1656 w 1656"/>
                <a:gd name="T9" fmla="*/ 718 h 1433"/>
                <a:gd name="T10" fmla="*/ 1240 w 1656"/>
                <a:gd name="T11" fmla="*/ 1433 h 1433"/>
                <a:gd name="T12" fmla="*/ 413 w 1656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3">
                  <a:moveTo>
                    <a:pt x="413" y="1433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Freeform 244"/>
            <p:cNvSpPr>
              <a:spLocks/>
            </p:cNvSpPr>
            <p:nvPr/>
          </p:nvSpPr>
          <p:spPr bwMode="auto">
            <a:xfrm>
              <a:off x="7428560" y="3115235"/>
              <a:ext cx="646135" cy="648540"/>
            </a:xfrm>
            <a:custGeom>
              <a:avLst/>
              <a:gdLst>
                <a:gd name="T0" fmla="*/ 806 w 806"/>
                <a:gd name="T1" fmla="*/ 555 h 809"/>
                <a:gd name="T2" fmla="*/ 555 w 806"/>
                <a:gd name="T3" fmla="*/ 555 h 809"/>
                <a:gd name="T4" fmla="*/ 555 w 806"/>
                <a:gd name="T5" fmla="*/ 809 h 809"/>
                <a:gd name="T6" fmla="*/ 251 w 806"/>
                <a:gd name="T7" fmla="*/ 809 h 809"/>
                <a:gd name="T8" fmla="*/ 251 w 806"/>
                <a:gd name="T9" fmla="*/ 555 h 809"/>
                <a:gd name="T10" fmla="*/ 0 w 806"/>
                <a:gd name="T11" fmla="*/ 555 h 809"/>
                <a:gd name="T12" fmla="*/ 0 w 806"/>
                <a:gd name="T13" fmla="*/ 254 h 809"/>
                <a:gd name="T14" fmla="*/ 251 w 806"/>
                <a:gd name="T15" fmla="*/ 254 h 809"/>
                <a:gd name="T16" fmla="*/ 251 w 806"/>
                <a:gd name="T17" fmla="*/ 0 h 809"/>
                <a:gd name="T18" fmla="*/ 555 w 806"/>
                <a:gd name="T19" fmla="*/ 0 h 809"/>
                <a:gd name="T20" fmla="*/ 555 w 806"/>
                <a:gd name="T21" fmla="*/ 254 h 809"/>
                <a:gd name="T22" fmla="*/ 806 w 806"/>
                <a:gd name="T23" fmla="*/ 254 h 809"/>
                <a:gd name="T24" fmla="*/ 806 w 806"/>
                <a:gd name="T25" fmla="*/ 555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6" h="809">
                  <a:moveTo>
                    <a:pt x="806" y="555"/>
                  </a:moveTo>
                  <a:lnTo>
                    <a:pt x="555" y="555"/>
                  </a:lnTo>
                  <a:lnTo>
                    <a:pt x="555" y="809"/>
                  </a:lnTo>
                  <a:lnTo>
                    <a:pt x="251" y="809"/>
                  </a:lnTo>
                  <a:lnTo>
                    <a:pt x="251" y="555"/>
                  </a:lnTo>
                  <a:lnTo>
                    <a:pt x="0" y="555"/>
                  </a:lnTo>
                  <a:lnTo>
                    <a:pt x="0" y="254"/>
                  </a:lnTo>
                  <a:lnTo>
                    <a:pt x="251" y="254"/>
                  </a:lnTo>
                  <a:lnTo>
                    <a:pt x="251" y="0"/>
                  </a:lnTo>
                  <a:lnTo>
                    <a:pt x="555" y="0"/>
                  </a:lnTo>
                  <a:lnTo>
                    <a:pt x="555" y="254"/>
                  </a:lnTo>
                  <a:lnTo>
                    <a:pt x="806" y="254"/>
                  </a:lnTo>
                  <a:lnTo>
                    <a:pt x="806" y="555"/>
                  </a:ln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1" name="Freeform 245"/>
            <p:cNvSpPr>
              <a:spLocks/>
            </p:cNvSpPr>
            <p:nvPr/>
          </p:nvSpPr>
          <p:spPr bwMode="auto">
            <a:xfrm>
              <a:off x="8065877" y="3425476"/>
              <a:ext cx="1351592" cy="1172823"/>
            </a:xfrm>
            <a:custGeom>
              <a:avLst/>
              <a:gdLst>
                <a:gd name="T0" fmla="*/ 1259 w 1686"/>
                <a:gd name="T1" fmla="*/ 1463 h 1463"/>
                <a:gd name="T2" fmla="*/ 424 w 1686"/>
                <a:gd name="T3" fmla="*/ 1463 h 1463"/>
                <a:gd name="T4" fmla="*/ 0 w 1686"/>
                <a:gd name="T5" fmla="*/ 731 h 1463"/>
                <a:gd name="T6" fmla="*/ 424 w 1686"/>
                <a:gd name="T7" fmla="*/ 0 h 1463"/>
                <a:gd name="T8" fmla="*/ 1267 w 1686"/>
                <a:gd name="T9" fmla="*/ 0 h 1463"/>
                <a:gd name="T10" fmla="*/ 1686 w 1686"/>
                <a:gd name="T11" fmla="*/ 723 h 1463"/>
                <a:gd name="T12" fmla="*/ 1657 w 1686"/>
                <a:gd name="T13" fmla="*/ 739 h 1463"/>
                <a:gd name="T14" fmla="*/ 1249 w 1686"/>
                <a:gd name="T15" fmla="*/ 32 h 1463"/>
                <a:gd name="T16" fmla="*/ 443 w 1686"/>
                <a:gd name="T17" fmla="*/ 32 h 1463"/>
                <a:gd name="T18" fmla="*/ 37 w 1686"/>
                <a:gd name="T19" fmla="*/ 731 h 1463"/>
                <a:gd name="T20" fmla="*/ 443 w 1686"/>
                <a:gd name="T21" fmla="*/ 1431 h 1463"/>
                <a:gd name="T22" fmla="*/ 1259 w 1686"/>
                <a:gd name="T23" fmla="*/ 1431 h 1463"/>
                <a:gd name="T24" fmla="*/ 1259 w 1686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6" h="1463">
                  <a:moveTo>
                    <a:pt x="1259" y="1463"/>
                  </a:moveTo>
                  <a:lnTo>
                    <a:pt x="424" y="1463"/>
                  </a:lnTo>
                  <a:lnTo>
                    <a:pt x="0" y="731"/>
                  </a:lnTo>
                  <a:lnTo>
                    <a:pt x="424" y="0"/>
                  </a:lnTo>
                  <a:lnTo>
                    <a:pt x="1267" y="0"/>
                  </a:lnTo>
                  <a:lnTo>
                    <a:pt x="1686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3" y="32"/>
                  </a:lnTo>
                  <a:lnTo>
                    <a:pt x="37" y="731"/>
                  </a:lnTo>
                  <a:lnTo>
                    <a:pt x="443" y="1431"/>
                  </a:lnTo>
                  <a:lnTo>
                    <a:pt x="1259" y="1431"/>
                  </a:lnTo>
                  <a:lnTo>
                    <a:pt x="1259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2" name="Oval 246"/>
            <p:cNvSpPr>
              <a:spLocks noChangeArrowheads="1"/>
            </p:cNvSpPr>
            <p:nvPr/>
          </p:nvSpPr>
          <p:spPr bwMode="auto">
            <a:xfrm>
              <a:off x="8010563" y="3943345"/>
              <a:ext cx="142695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3" name="Oval 247"/>
            <p:cNvSpPr>
              <a:spLocks noChangeArrowheads="1"/>
            </p:cNvSpPr>
            <p:nvPr/>
          </p:nvSpPr>
          <p:spPr bwMode="auto">
            <a:xfrm>
              <a:off x="9334096" y="3943345"/>
              <a:ext cx="143497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4" name="Oval 248"/>
            <p:cNvSpPr>
              <a:spLocks noChangeArrowheads="1"/>
            </p:cNvSpPr>
            <p:nvPr/>
          </p:nvSpPr>
          <p:spPr bwMode="auto">
            <a:xfrm>
              <a:off x="8341646" y="3367756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5" name="Oval 249"/>
            <p:cNvSpPr>
              <a:spLocks noChangeArrowheads="1"/>
            </p:cNvSpPr>
            <p:nvPr/>
          </p:nvSpPr>
          <p:spPr bwMode="auto">
            <a:xfrm>
              <a:off x="8341646" y="4512521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6" name="Oval 250"/>
            <p:cNvSpPr>
              <a:spLocks noChangeArrowheads="1"/>
            </p:cNvSpPr>
            <p:nvPr/>
          </p:nvSpPr>
          <p:spPr bwMode="auto">
            <a:xfrm>
              <a:off x="9003013" y="3367756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7" name="Oval 251"/>
            <p:cNvSpPr>
              <a:spLocks noChangeArrowheads="1"/>
            </p:cNvSpPr>
            <p:nvPr/>
          </p:nvSpPr>
          <p:spPr bwMode="auto">
            <a:xfrm>
              <a:off x="9003013" y="4512521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" name="Freeform 252"/>
            <p:cNvSpPr>
              <a:spLocks/>
            </p:cNvSpPr>
            <p:nvPr/>
          </p:nvSpPr>
          <p:spPr bwMode="auto">
            <a:xfrm>
              <a:off x="9062335" y="1707527"/>
              <a:ext cx="1347584" cy="592424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29 h 739"/>
                <a:gd name="T4" fmla="*/ 438 w 1681"/>
                <a:gd name="T5" fmla="*/ 29 h 739"/>
                <a:gd name="T6" fmla="*/ 27 w 1681"/>
                <a:gd name="T7" fmla="*/ 739 h 739"/>
                <a:gd name="T8" fmla="*/ 0 w 1681"/>
                <a:gd name="T9" fmla="*/ 723 h 739"/>
                <a:gd name="T10" fmla="*/ 419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29"/>
                  </a:lnTo>
                  <a:lnTo>
                    <a:pt x="438" y="29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9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9" name="Oval 253"/>
            <p:cNvSpPr>
              <a:spLocks noChangeArrowheads="1"/>
            </p:cNvSpPr>
            <p:nvPr/>
          </p:nvSpPr>
          <p:spPr bwMode="auto">
            <a:xfrm>
              <a:off x="9003013" y="2222991"/>
              <a:ext cx="142695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" name="Oval 254"/>
            <p:cNvSpPr>
              <a:spLocks noChangeArrowheads="1"/>
            </p:cNvSpPr>
            <p:nvPr/>
          </p:nvSpPr>
          <p:spPr bwMode="auto">
            <a:xfrm>
              <a:off x="10326546" y="2222991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1" name="Oval 255"/>
            <p:cNvSpPr>
              <a:spLocks noChangeArrowheads="1"/>
            </p:cNvSpPr>
            <p:nvPr/>
          </p:nvSpPr>
          <p:spPr bwMode="auto">
            <a:xfrm>
              <a:off x="9334096" y="1649807"/>
              <a:ext cx="143497" cy="14269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2" name="Oval 256"/>
            <p:cNvSpPr>
              <a:spLocks noChangeArrowheads="1"/>
            </p:cNvSpPr>
            <p:nvPr/>
          </p:nvSpPr>
          <p:spPr bwMode="auto">
            <a:xfrm>
              <a:off x="9334096" y="2794572"/>
              <a:ext cx="143497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3" name="Oval 257"/>
            <p:cNvSpPr>
              <a:spLocks noChangeArrowheads="1"/>
            </p:cNvSpPr>
            <p:nvPr/>
          </p:nvSpPr>
          <p:spPr bwMode="auto">
            <a:xfrm>
              <a:off x="9995463" y="1649807"/>
              <a:ext cx="141091" cy="14269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" name="Oval 258"/>
            <p:cNvSpPr>
              <a:spLocks noChangeArrowheads="1"/>
            </p:cNvSpPr>
            <p:nvPr/>
          </p:nvSpPr>
          <p:spPr bwMode="auto">
            <a:xfrm>
              <a:off x="9995463" y="2794572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" name="Freeform 259"/>
            <p:cNvSpPr>
              <a:spLocks/>
            </p:cNvSpPr>
            <p:nvPr/>
          </p:nvSpPr>
          <p:spPr bwMode="auto">
            <a:xfrm>
              <a:off x="10054785" y="1138351"/>
              <a:ext cx="352729" cy="58601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4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4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" name="Oval 260"/>
            <p:cNvSpPr>
              <a:spLocks noChangeArrowheads="1"/>
            </p:cNvSpPr>
            <p:nvPr/>
          </p:nvSpPr>
          <p:spPr bwMode="auto">
            <a:xfrm>
              <a:off x="10326546" y="1074218"/>
              <a:ext cx="143497" cy="14269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" name="Freeform 261"/>
            <p:cNvSpPr>
              <a:spLocks/>
            </p:cNvSpPr>
            <p:nvPr/>
          </p:nvSpPr>
          <p:spPr bwMode="auto">
            <a:xfrm>
              <a:off x="6087390" y="3435897"/>
              <a:ext cx="352729" cy="586812"/>
            </a:xfrm>
            <a:custGeom>
              <a:avLst/>
              <a:gdLst>
                <a:gd name="T0" fmla="*/ 27 w 440"/>
                <a:gd name="T1" fmla="*/ 732 h 732"/>
                <a:gd name="T2" fmla="*/ 0 w 440"/>
                <a:gd name="T3" fmla="*/ 716 h 732"/>
                <a:gd name="T4" fmla="*/ 411 w 440"/>
                <a:gd name="T5" fmla="*/ 0 h 732"/>
                <a:gd name="T6" fmla="*/ 440 w 440"/>
                <a:gd name="T7" fmla="*/ 16 h 732"/>
                <a:gd name="T8" fmla="*/ 27 w 440"/>
                <a:gd name="T9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2">
                  <a:moveTo>
                    <a:pt x="27" y="732"/>
                  </a:moveTo>
                  <a:lnTo>
                    <a:pt x="0" y="716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2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" name="Oval 262"/>
            <p:cNvSpPr>
              <a:spLocks noChangeArrowheads="1"/>
            </p:cNvSpPr>
            <p:nvPr/>
          </p:nvSpPr>
          <p:spPr bwMode="auto">
            <a:xfrm>
              <a:off x="6025662" y="3947354"/>
              <a:ext cx="142695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" name="Oval 263"/>
            <p:cNvSpPr>
              <a:spLocks noChangeArrowheads="1"/>
            </p:cNvSpPr>
            <p:nvPr/>
          </p:nvSpPr>
          <p:spPr bwMode="auto">
            <a:xfrm>
              <a:off x="6359151" y="3374170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" name="Freeform 264"/>
            <p:cNvSpPr>
              <a:spLocks/>
            </p:cNvSpPr>
            <p:nvPr/>
          </p:nvSpPr>
          <p:spPr bwMode="auto">
            <a:xfrm>
              <a:off x="11047235" y="2856300"/>
              <a:ext cx="352729" cy="58601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" name="Oval 265"/>
            <p:cNvSpPr>
              <a:spLocks noChangeArrowheads="1"/>
            </p:cNvSpPr>
            <p:nvPr/>
          </p:nvSpPr>
          <p:spPr bwMode="auto">
            <a:xfrm>
              <a:off x="10985508" y="3367756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" name="Oval 266"/>
            <p:cNvSpPr>
              <a:spLocks noChangeArrowheads="1"/>
            </p:cNvSpPr>
            <p:nvPr/>
          </p:nvSpPr>
          <p:spPr bwMode="auto">
            <a:xfrm>
              <a:off x="11318996" y="2794572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" name="Freeform 267"/>
            <p:cNvSpPr>
              <a:spLocks/>
            </p:cNvSpPr>
            <p:nvPr/>
          </p:nvSpPr>
          <p:spPr bwMode="auto">
            <a:xfrm>
              <a:off x="8072290" y="1138351"/>
              <a:ext cx="352729" cy="58601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" name="Oval 268"/>
            <p:cNvSpPr>
              <a:spLocks noChangeArrowheads="1"/>
            </p:cNvSpPr>
            <p:nvPr/>
          </p:nvSpPr>
          <p:spPr bwMode="auto">
            <a:xfrm>
              <a:off x="8010563" y="1649807"/>
              <a:ext cx="142695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" name="Oval 269"/>
            <p:cNvSpPr>
              <a:spLocks noChangeArrowheads="1"/>
            </p:cNvSpPr>
            <p:nvPr/>
          </p:nvSpPr>
          <p:spPr bwMode="auto">
            <a:xfrm>
              <a:off x="8344051" y="1074218"/>
              <a:ext cx="141091" cy="14269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" name="Freeform 270"/>
            <p:cNvSpPr>
              <a:spLocks/>
            </p:cNvSpPr>
            <p:nvPr/>
          </p:nvSpPr>
          <p:spPr bwMode="auto">
            <a:xfrm>
              <a:off x="8072290" y="562762"/>
              <a:ext cx="352729" cy="586011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" name="Oval 271"/>
            <p:cNvSpPr>
              <a:spLocks noChangeArrowheads="1"/>
            </p:cNvSpPr>
            <p:nvPr/>
          </p:nvSpPr>
          <p:spPr bwMode="auto">
            <a:xfrm>
              <a:off x="8010563" y="500232"/>
              <a:ext cx="142695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" name="Freeform 272"/>
            <p:cNvSpPr>
              <a:spLocks/>
            </p:cNvSpPr>
            <p:nvPr/>
          </p:nvSpPr>
          <p:spPr bwMode="auto">
            <a:xfrm>
              <a:off x="6087390" y="1717948"/>
              <a:ext cx="352729" cy="586011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" name="Oval 273"/>
            <p:cNvSpPr>
              <a:spLocks noChangeArrowheads="1"/>
            </p:cNvSpPr>
            <p:nvPr/>
          </p:nvSpPr>
          <p:spPr bwMode="auto">
            <a:xfrm>
              <a:off x="6359151" y="2229405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" name="Oval 274"/>
            <p:cNvSpPr>
              <a:spLocks noChangeArrowheads="1"/>
            </p:cNvSpPr>
            <p:nvPr/>
          </p:nvSpPr>
          <p:spPr bwMode="auto">
            <a:xfrm>
              <a:off x="6025662" y="1653816"/>
              <a:ext cx="142695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" name="Freeform 275"/>
            <p:cNvSpPr>
              <a:spLocks/>
            </p:cNvSpPr>
            <p:nvPr/>
          </p:nvSpPr>
          <p:spPr bwMode="auto">
            <a:xfrm>
              <a:off x="7075832" y="2856300"/>
              <a:ext cx="1006880" cy="1172823"/>
            </a:xfrm>
            <a:custGeom>
              <a:avLst/>
              <a:gdLst>
                <a:gd name="T0" fmla="*/ 1256 w 1256"/>
                <a:gd name="T1" fmla="*/ 1463 h 1463"/>
                <a:gd name="T2" fmla="*/ 421 w 1256"/>
                <a:gd name="T3" fmla="*/ 1463 h 1463"/>
                <a:gd name="T4" fmla="*/ 0 w 1256"/>
                <a:gd name="T5" fmla="*/ 731 h 1463"/>
                <a:gd name="T6" fmla="*/ 421 w 1256"/>
                <a:gd name="T7" fmla="*/ 0 h 1463"/>
                <a:gd name="T8" fmla="*/ 1256 w 1256"/>
                <a:gd name="T9" fmla="*/ 0 h 1463"/>
                <a:gd name="T10" fmla="*/ 1256 w 1256"/>
                <a:gd name="T11" fmla="*/ 32 h 1463"/>
                <a:gd name="T12" fmla="*/ 440 w 1256"/>
                <a:gd name="T13" fmla="*/ 32 h 1463"/>
                <a:gd name="T14" fmla="*/ 37 w 1256"/>
                <a:gd name="T15" fmla="*/ 731 h 1463"/>
                <a:gd name="T16" fmla="*/ 440 w 1256"/>
                <a:gd name="T17" fmla="*/ 1431 h 1463"/>
                <a:gd name="T18" fmla="*/ 1256 w 1256"/>
                <a:gd name="T19" fmla="*/ 1431 h 1463"/>
                <a:gd name="T20" fmla="*/ 1256 w 1256"/>
                <a:gd name="T21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6" h="1463">
                  <a:moveTo>
                    <a:pt x="1256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56" y="0"/>
                  </a:lnTo>
                  <a:lnTo>
                    <a:pt x="1256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6" y="1431"/>
                  </a:lnTo>
                  <a:lnTo>
                    <a:pt x="1256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" name="Oval 276"/>
            <p:cNvSpPr>
              <a:spLocks noChangeArrowheads="1"/>
            </p:cNvSpPr>
            <p:nvPr/>
          </p:nvSpPr>
          <p:spPr bwMode="auto">
            <a:xfrm>
              <a:off x="7018113" y="3374170"/>
              <a:ext cx="142695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" name="Oval 277"/>
            <p:cNvSpPr>
              <a:spLocks noChangeArrowheads="1"/>
            </p:cNvSpPr>
            <p:nvPr/>
          </p:nvSpPr>
          <p:spPr bwMode="auto">
            <a:xfrm>
              <a:off x="7351601" y="2798580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4" name="Oval 278"/>
            <p:cNvSpPr>
              <a:spLocks noChangeArrowheads="1"/>
            </p:cNvSpPr>
            <p:nvPr/>
          </p:nvSpPr>
          <p:spPr bwMode="auto">
            <a:xfrm>
              <a:off x="7351601" y="3943345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5" name="Oval 279"/>
            <p:cNvSpPr>
              <a:spLocks noChangeArrowheads="1"/>
            </p:cNvSpPr>
            <p:nvPr/>
          </p:nvSpPr>
          <p:spPr bwMode="auto">
            <a:xfrm>
              <a:off x="8010563" y="2798580"/>
              <a:ext cx="142695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" name="Freeform 280"/>
            <p:cNvSpPr>
              <a:spLocks/>
            </p:cNvSpPr>
            <p:nvPr/>
          </p:nvSpPr>
          <p:spPr bwMode="auto">
            <a:xfrm>
              <a:off x="8068282" y="2280711"/>
              <a:ext cx="1349187" cy="1166410"/>
            </a:xfrm>
            <a:custGeom>
              <a:avLst/>
              <a:gdLst>
                <a:gd name="T0" fmla="*/ 416 w 1683"/>
                <a:gd name="T1" fmla="*/ 1455 h 1455"/>
                <a:gd name="T2" fmla="*/ 0 w 1683"/>
                <a:gd name="T3" fmla="*/ 731 h 1455"/>
                <a:gd name="T4" fmla="*/ 421 w 1683"/>
                <a:gd name="T5" fmla="*/ 0 h 1455"/>
                <a:gd name="T6" fmla="*/ 1264 w 1683"/>
                <a:gd name="T7" fmla="*/ 0 h 1455"/>
                <a:gd name="T8" fmla="*/ 1683 w 1683"/>
                <a:gd name="T9" fmla="*/ 723 h 1455"/>
                <a:gd name="T10" fmla="*/ 1654 w 1683"/>
                <a:gd name="T11" fmla="*/ 739 h 1455"/>
                <a:gd name="T12" fmla="*/ 1246 w 1683"/>
                <a:gd name="T13" fmla="*/ 32 h 1455"/>
                <a:gd name="T14" fmla="*/ 440 w 1683"/>
                <a:gd name="T15" fmla="*/ 32 h 1455"/>
                <a:gd name="T16" fmla="*/ 34 w 1683"/>
                <a:gd name="T17" fmla="*/ 731 h 1455"/>
                <a:gd name="T18" fmla="*/ 442 w 1683"/>
                <a:gd name="T19" fmla="*/ 1439 h 1455"/>
                <a:gd name="T20" fmla="*/ 416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6" y="1455"/>
                  </a:moveTo>
                  <a:lnTo>
                    <a:pt x="0" y="731"/>
                  </a:lnTo>
                  <a:lnTo>
                    <a:pt x="421" y="0"/>
                  </a:lnTo>
                  <a:lnTo>
                    <a:pt x="1264" y="0"/>
                  </a:lnTo>
                  <a:lnTo>
                    <a:pt x="1683" y="723"/>
                  </a:lnTo>
                  <a:lnTo>
                    <a:pt x="1654" y="739"/>
                  </a:lnTo>
                  <a:lnTo>
                    <a:pt x="1246" y="32"/>
                  </a:lnTo>
                  <a:lnTo>
                    <a:pt x="440" y="32"/>
                  </a:lnTo>
                  <a:lnTo>
                    <a:pt x="34" y="731"/>
                  </a:lnTo>
                  <a:lnTo>
                    <a:pt x="442" y="1439"/>
                  </a:lnTo>
                  <a:lnTo>
                    <a:pt x="416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7" name="Oval 281"/>
            <p:cNvSpPr>
              <a:spLocks noChangeArrowheads="1"/>
            </p:cNvSpPr>
            <p:nvPr/>
          </p:nvSpPr>
          <p:spPr bwMode="auto">
            <a:xfrm>
              <a:off x="8341646" y="2222991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8" name="Freeform 282"/>
            <p:cNvSpPr>
              <a:spLocks/>
            </p:cNvSpPr>
            <p:nvPr/>
          </p:nvSpPr>
          <p:spPr bwMode="auto">
            <a:xfrm>
              <a:off x="7079840" y="1705122"/>
              <a:ext cx="1002872" cy="592424"/>
            </a:xfrm>
            <a:custGeom>
              <a:avLst/>
              <a:gdLst>
                <a:gd name="T0" fmla="*/ 27 w 1251"/>
                <a:gd name="T1" fmla="*/ 739 h 739"/>
                <a:gd name="T2" fmla="*/ 0 w 1251"/>
                <a:gd name="T3" fmla="*/ 723 h 739"/>
                <a:gd name="T4" fmla="*/ 416 w 1251"/>
                <a:gd name="T5" fmla="*/ 0 h 739"/>
                <a:gd name="T6" fmla="*/ 1251 w 1251"/>
                <a:gd name="T7" fmla="*/ 0 h 739"/>
                <a:gd name="T8" fmla="*/ 1251 w 1251"/>
                <a:gd name="T9" fmla="*/ 32 h 739"/>
                <a:gd name="T10" fmla="*/ 435 w 1251"/>
                <a:gd name="T11" fmla="*/ 32 h 739"/>
                <a:gd name="T12" fmla="*/ 27 w 1251"/>
                <a:gd name="T13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1" h="739">
                  <a:moveTo>
                    <a:pt x="27" y="739"/>
                  </a:moveTo>
                  <a:lnTo>
                    <a:pt x="0" y="723"/>
                  </a:lnTo>
                  <a:lnTo>
                    <a:pt x="416" y="0"/>
                  </a:lnTo>
                  <a:lnTo>
                    <a:pt x="1251" y="0"/>
                  </a:lnTo>
                  <a:lnTo>
                    <a:pt x="1251" y="32"/>
                  </a:lnTo>
                  <a:lnTo>
                    <a:pt x="435" y="32"/>
                  </a:lnTo>
                  <a:lnTo>
                    <a:pt x="27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" name="Oval 283"/>
            <p:cNvSpPr>
              <a:spLocks noChangeArrowheads="1"/>
            </p:cNvSpPr>
            <p:nvPr/>
          </p:nvSpPr>
          <p:spPr bwMode="auto">
            <a:xfrm>
              <a:off x="7351601" y="1649807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" name="Freeform 284"/>
            <p:cNvSpPr>
              <a:spLocks/>
            </p:cNvSpPr>
            <p:nvPr/>
          </p:nvSpPr>
          <p:spPr bwMode="auto">
            <a:xfrm>
              <a:off x="10050777" y="3425476"/>
              <a:ext cx="1349187" cy="1172823"/>
            </a:xfrm>
            <a:custGeom>
              <a:avLst/>
              <a:gdLst>
                <a:gd name="T0" fmla="*/ 1257 w 1683"/>
                <a:gd name="T1" fmla="*/ 1463 h 1463"/>
                <a:gd name="T2" fmla="*/ 421 w 1683"/>
                <a:gd name="T3" fmla="*/ 1463 h 1463"/>
                <a:gd name="T4" fmla="*/ 0 w 1683"/>
                <a:gd name="T5" fmla="*/ 731 h 1463"/>
                <a:gd name="T6" fmla="*/ 421 w 1683"/>
                <a:gd name="T7" fmla="*/ 0 h 1463"/>
                <a:gd name="T8" fmla="*/ 1267 w 1683"/>
                <a:gd name="T9" fmla="*/ 0 h 1463"/>
                <a:gd name="T10" fmla="*/ 1683 w 1683"/>
                <a:gd name="T11" fmla="*/ 723 h 1463"/>
                <a:gd name="T12" fmla="*/ 1657 w 1683"/>
                <a:gd name="T13" fmla="*/ 739 h 1463"/>
                <a:gd name="T14" fmla="*/ 1249 w 1683"/>
                <a:gd name="T15" fmla="*/ 32 h 1463"/>
                <a:gd name="T16" fmla="*/ 440 w 1683"/>
                <a:gd name="T17" fmla="*/ 32 h 1463"/>
                <a:gd name="T18" fmla="*/ 37 w 1683"/>
                <a:gd name="T19" fmla="*/ 731 h 1463"/>
                <a:gd name="T20" fmla="*/ 440 w 1683"/>
                <a:gd name="T21" fmla="*/ 1431 h 1463"/>
                <a:gd name="T22" fmla="*/ 1257 w 1683"/>
                <a:gd name="T23" fmla="*/ 1431 h 1463"/>
                <a:gd name="T24" fmla="*/ 1257 w 1683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3" h="1463">
                  <a:moveTo>
                    <a:pt x="1257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7" y="1431"/>
                  </a:lnTo>
                  <a:lnTo>
                    <a:pt x="1257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1" name="Oval 285"/>
            <p:cNvSpPr>
              <a:spLocks noChangeArrowheads="1"/>
            </p:cNvSpPr>
            <p:nvPr/>
          </p:nvSpPr>
          <p:spPr bwMode="auto">
            <a:xfrm>
              <a:off x="9995463" y="3943345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2" name="Oval 286"/>
            <p:cNvSpPr>
              <a:spLocks noChangeArrowheads="1"/>
            </p:cNvSpPr>
            <p:nvPr/>
          </p:nvSpPr>
          <p:spPr bwMode="auto">
            <a:xfrm>
              <a:off x="11318996" y="3943345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" name="Oval 287"/>
            <p:cNvSpPr>
              <a:spLocks noChangeArrowheads="1"/>
            </p:cNvSpPr>
            <p:nvPr/>
          </p:nvSpPr>
          <p:spPr bwMode="auto">
            <a:xfrm>
              <a:off x="10326546" y="3367756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4" name="Oval 288"/>
            <p:cNvSpPr>
              <a:spLocks noChangeArrowheads="1"/>
            </p:cNvSpPr>
            <p:nvPr/>
          </p:nvSpPr>
          <p:spPr bwMode="auto">
            <a:xfrm>
              <a:off x="10326546" y="4512521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" name="Oval 289"/>
            <p:cNvSpPr>
              <a:spLocks noChangeArrowheads="1"/>
            </p:cNvSpPr>
            <p:nvPr/>
          </p:nvSpPr>
          <p:spPr bwMode="auto">
            <a:xfrm>
              <a:off x="10985508" y="4512521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" name="Freeform 290"/>
            <p:cNvSpPr>
              <a:spLocks/>
            </p:cNvSpPr>
            <p:nvPr/>
          </p:nvSpPr>
          <p:spPr bwMode="auto">
            <a:xfrm>
              <a:off x="6087390" y="2284719"/>
              <a:ext cx="1345179" cy="593225"/>
            </a:xfrm>
            <a:custGeom>
              <a:avLst/>
              <a:gdLst>
                <a:gd name="T0" fmla="*/ 27 w 1678"/>
                <a:gd name="T1" fmla="*/ 740 h 740"/>
                <a:gd name="T2" fmla="*/ 0 w 1678"/>
                <a:gd name="T3" fmla="*/ 724 h 740"/>
                <a:gd name="T4" fmla="*/ 416 w 1678"/>
                <a:gd name="T5" fmla="*/ 0 h 740"/>
                <a:gd name="T6" fmla="*/ 1262 w 1678"/>
                <a:gd name="T7" fmla="*/ 0 h 740"/>
                <a:gd name="T8" fmla="*/ 1678 w 1678"/>
                <a:gd name="T9" fmla="*/ 724 h 740"/>
                <a:gd name="T10" fmla="*/ 1651 w 1678"/>
                <a:gd name="T11" fmla="*/ 740 h 740"/>
                <a:gd name="T12" fmla="*/ 1243 w 1678"/>
                <a:gd name="T13" fmla="*/ 32 h 740"/>
                <a:gd name="T14" fmla="*/ 435 w 1678"/>
                <a:gd name="T15" fmla="*/ 32 h 740"/>
                <a:gd name="T16" fmla="*/ 27 w 1678"/>
                <a:gd name="T17" fmla="*/ 74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8" h="740">
                  <a:moveTo>
                    <a:pt x="27" y="740"/>
                  </a:moveTo>
                  <a:lnTo>
                    <a:pt x="0" y="724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78" y="724"/>
                  </a:lnTo>
                  <a:lnTo>
                    <a:pt x="1651" y="740"/>
                  </a:lnTo>
                  <a:lnTo>
                    <a:pt x="1243" y="32"/>
                  </a:lnTo>
                  <a:lnTo>
                    <a:pt x="435" y="32"/>
                  </a:lnTo>
                  <a:lnTo>
                    <a:pt x="27" y="740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7" name="Rectangle 291"/>
            <p:cNvSpPr>
              <a:spLocks noChangeArrowheads="1"/>
            </p:cNvSpPr>
            <p:nvPr/>
          </p:nvSpPr>
          <p:spPr bwMode="auto">
            <a:xfrm>
              <a:off x="6429697" y="3434294"/>
              <a:ext cx="660564" cy="25653"/>
            </a:xfrm>
            <a:prstGeom prst="rect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" name="Oval 292"/>
            <p:cNvSpPr>
              <a:spLocks noChangeArrowheads="1"/>
            </p:cNvSpPr>
            <p:nvPr/>
          </p:nvSpPr>
          <p:spPr bwMode="auto">
            <a:xfrm>
              <a:off x="6027265" y="2802589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" name="Oval 293"/>
            <p:cNvSpPr>
              <a:spLocks noChangeArrowheads="1"/>
            </p:cNvSpPr>
            <p:nvPr/>
          </p:nvSpPr>
          <p:spPr bwMode="auto">
            <a:xfrm>
              <a:off x="7018113" y="2229405"/>
              <a:ext cx="142695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" name="Freeform 294"/>
            <p:cNvSpPr>
              <a:spLocks/>
            </p:cNvSpPr>
            <p:nvPr/>
          </p:nvSpPr>
          <p:spPr bwMode="auto">
            <a:xfrm>
              <a:off x="9062335" y="2849886"/>
              <a:ext cx="1347584" cy="592424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32 h 739"/>
                <a:gd name="T4" fmla="*/ 435 w 1681"/>
                <a:gd name="T5" fmla="*/ 32 h 739"/>
                <a:gd name="T6" fmla="*/ 27 w 1681"/>
                <a:gd name="T7" fmla="*/ 739 h 739"/>
                <a:gd name="T8" fmla="*/ 0 w 1681"/>
                <a:gd name="T9" fmla="*/ 723 h 739"/>
                <a:gd name="T10" fmla="*/ 416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32"/>
                  </a:lnTo>
                  <a:lnTo>
                    <a:pt x="435" y="32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1" name="Freeform 295"/>
            <p:cNvSpPr>
              <a:spLocks/>
            </p:cNvSpPr>
            <p:nvPr/>
          </p:nvSpPr>
          <p:spPr bwMode="auto">
            <a:xfrm>
              <a:off x="9058327" y="5143425"/>
              <a:ext cx="1349187" cy="1166410"/>
            </a:xfrm>
            <a:custGeom>
              <a:avLst/>
              <a:gdLst>
                <a:gd name="T0" fmla="*/ 419 w 1683"/>
                <a:gd name="T1" fmla="*/ 1455 h 1455"/>
                <a:gd name="T2" fmla="*/ 0 w 1683"/>
                <a:gd name="T3" fmla="*/ 732 h 1455"/>
                <a:gd name="T4" fmla="*/ 421 w 1683"/>
                <a:gd name="T5" fmla="*/ 0 h 1455"/>
                <a:gd name="T6" fmla="*/ 1267 w 1683"/>
                <a:gd name="T7" fmla="*/ 0 h 1455"/>
                <a:gd name="T8" fmla="*/ 1683 w 1683"/>
                <a:gd name="T9" fmla="*/ 724 h 1455"/>
                <a:gd name="T10" fmla="*/ 1657 w 1683"/>
                <a:gd name="T11" fmla="*/ 740 h 1455"/>
                <a:gd name="T12" fmla="*/ 1249 w 1683"/>
                <a:gd name="T13" fmla="*/ 32 h 1455"/>
                <a:gd name="T14" fmla="*/ 440 w 1683"/>
                <a:gd name="T15" fmla="*/ 32 h 1455"/>
                <a:gd name="T16" fmla="*/ 37 w 1683"/>
                <a:gd name="T17" fmla="*/ 732 h 1455"/>
                <a:gd name="T18" fmla="*/ 445 w 1683"/>
                <a:gd name="T19" fmla="*/ 1439 h 1455"/>
                <a:gd name="T20" fmla="*/ 419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9" y="1455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4"/>
                  </a:lnTo>
                  <a:lnTo>
                    <a:pt x="1657" y="740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39"/>
                  </a:lnTo>
                  <a:lnTo>
                    <a:pt x="419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" name="Oval 296"/>
            <p:cNvSpPr>
              <a:spLocks noChangeArrowheads="1"/>
            </p:cNvSpPr>
            <p:nvPr/>
          </p:nvSpPr>
          <p:spPr bwMode="auto">
            <a:xfrm>
              <a:off x="9003013" y="5661294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3" name="Oval 297"/>
            <p:cNvSpPr>
              <a:spLocks noChangeArrowheads="1"/>
            </p:cNvSpPr>
            <p:nvPr/>
          </p:nvSpPr>
          <p:spPr bwMode="auto">
            <a:xfrm>
              <a:off x="10326546" y="5661294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" name="Oval 298"/>
            <p:cNvSpPr>
              <a:spLocks noChangeArrowheads="1"/>
            </p:cNvSpPr>
            <p:nvPr/>
          </p:nvSpPr>
          <p:spPr bwMode="auto">
            <a:xfrm>
              <a:off x="9334096" y="5085705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5" name="Oval 299"/>
            <p:cNvSpPr>
              <a:spLocks noChangeArrowheads="1"/>
            </p:cNvSpPr>
            <p:nvPr/>
          </p:nvSpPr>
          <p:spPr bwMode="auto">
            <a:xfrm>
              <a:off x="9334096" y="6230470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" name="Oval 300"/>
            <p:cNvSpPr>
              <a:spLocks noChangeArrowheads="1"/>
            </p:cNvSpPr>
            <p:nvPr/>
          </p:nvSpPr>
          <p:spPr bwMode="auto">
            <a:xfrm>
              <a:off x="9993058" y="5085705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7" name="Freeform 301"/>
            <p:cNvSpPr>
              <a:spLocks/>
            </p:cNvSpPr>
            <p:nvPr/>
          </p:nvSpPr>
          <p:spPr bwMode="auto">
            <a:xfrm>
              <a:off x="10054785" y="4579059"/>
              <a:ext cx="355134" cy="588416"/>
            </a:xfrm>
            <a:custGeom>
              <a:avLst/>
              <a:gdLst>
                <a:gd name="T0" fmla="*/ 30 w 443"/>
                <a:gd name="T1" fmla="*/ 734 h 734"/>
                <a:gd name="T2" fmla="*/ 0 w 443"/>
                <a:gd name="T3" fmla="*/ 718 h 734"/>
                <a:gd name="T4" fmla="*/ 414 w 443"/>
                <a:gd name="T5" fmla="*/ 0 h 734"/>
                <a:gd name="T6" fmla="*/ 443 w 443"/>
                <a:gd name="T7" fmla="*/ 16 h 734"/>
                <a:gd name="T8" fmla="*/ 30 w 443"/>
                <a:gd name="T9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34">
                  <a:moveTo>
                    <a:pt x="30" y="7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443" y="16"/>
                  </a:lnTo>
                  <a:lnTo>
                    <a:pt x="30" y="734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8" name="Freeform 302"/>
            <p:cNvSpPr>
              <a:spLocks/>
            </p:cNvSpPr>
            <p:nvPr/>
          </p:nvSpPr>
          <p:spPr bwMode="auto">
            <a:xfrm>
              <a:off x="9058327" y="3998660"/>
              <a:ext cx="1009285" cy="1168815"/>
            </a:xfrm>
            <a:custGeom>
              <a:avLst/>
              <a:gdLst>
                <a:gd name="T0" fmla="*/ 419 w 1259"/>
                <a:gd name="T1" fmla="*/ 1458 h 1458"/>
                <a:gd name="T2" fmla="*/ 0 w 1259"/>
                <a:gd name="T3" fmla="*/ 732 h 1458"/>
                <a:gd name="T4" fmla="*/ 421 w 1259"/>
                <a:gd name="T5" fmla="*/ 0 h 1458"/>
                <a:gd name="T6" fmla="*/ 1259 w 1259"/>
                <a:gd name="T7" fmla="*/ 0 h 1458"/>
                <a:gd name="T8" fmla="*/ 1259 w 1259"/>
                <a:gd name="T9" fmla="*/ 32 h 1458"/>
                <a:gd name="T10" fmla="*/ 440 w 1259"/>
                <a:gd name="T11" fmla="*/ 32 h 1458"/>
                <a:gd name="T12" fmla="*/ 37 w 1259"/>
                <a:gd name="T13" fmla="*/ 732 h 1458"/>
                <a:gd name="T14" fmla="*/ 445 w 1259"/>
                <a:gd name="T15" fmla="*/ 1442 h 1458"/>
                <a:gd name="T16" fmla="*/ 419 w 1259"/>
                <a:gd name="T17" fmla="*/ 145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458">
                  <a:moveTo>
                    <a:pt x="419" y="1458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59" y="0"/>
                  </a:lnTo>
                  <a:lnTo>
                    <a:pt x="125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42"/>
                  </a:lnTo>
                  <a:lnTo>
                    <a:pt x="419" y="1458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" name="Freeform 303"/>
            <p:cNvSpPr>
              <a:spLocks/>
            </p:cNvSpPr>
            <p:nvPr/>
          </p:nvSpPr>
          <p:spPr bwMode="auto">
            <a:xfrm>
              <a:off x="9999471" y="4625555"/>
              <a:ext cx="2192529" cy="2221389"/>
            </a:xfrm>
            <a:custGeom>
              <a:avLst/>
              <a:gdLst>
                <a:gd name="T0" fmla="*/ 2735 w 2735"/>
                <a:gd name="T1" fmla="*/ 0 h 2771"/>
                <a:gd name="T2" fmla="*/ 1598 w 2735"/>
                <a:gd name="T3" fmla="*/ 0 h 2771"/>
                <a:gd name="T4" fmla="*/ 0 w 2735"/>
                <a:gd name="T5" fmla="*/ 2771 h 2771"/>
                <a:gd name="T6" fmla="*/ 2735 w 2735"/>
                <a:gd name="T7" fmla="*/ 2771 h 2771"/>
                <a:gd name="T8" fmla="*/ 2735 w 2735"/>
                <a:gd name="T9" fmla="*/ 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5" h="2771">
                  <a:moveTo>
                    <a:pt x="2735" y="0"/>
                  </a:moveTo>
                  <a:lnTo>
                    <a:pt x="1598" y="0"/>
                  </a:lnTo>
                  <a:lnTo>
                    <a:pt x="0" y="2771"/>
                  </a:lnTo>
                  <a:lnTo>
                    <a:pt x="2735" y="2771"/>
                  </a:lnTo>
                  <a:lnTo>
                    <a:pt x="2735" y="0"/>
                  </a:lnTo>
                  <a:close/>
                </a:path>
              </a:pathLst>
            </a:custGeom>
            <a:solidFill>
              <a:srgbClr val="ED9D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" name="Freeform 304"/>
            <p:cNvSpPr>
              <a:spLocks/>
            </p:cNvSpPr>
            <p:nvPr/>
          </p:nvSpPr>
          <p:spPr bwMode="auto">
            <a:xfrm>
              <a:off x="9999471" y="4625555"/>
              <a:ext cx="2192529" cy="2221389"/>
            </a:xfrm>
            <a:custGeom>
              <a:avLst/>
              <a:gdLst>
                <a:gd name="T0" fmla="*/ 2735 w 2735"/>
                <a:gd name="T1" fmla="*/ 0 h 2771"/>
                <a:gd name="T2" fmla="*/ 1598 w 2735"/>
                <a:gd name="T3" fmla="*/ 0 h 2771"/>
                <a:gd name="T4" fmla="*/ 0 w 2735"/>
                <a:gd name="T5" fmla="*/ 2771 h 2771"/>
                <a:gd name="T6" fmla="*/ 2735 w 2735"/>
                <a:gd name="T7" fmla="*/ 2771 h 2771"/>
                <a:gd name="T8" fmla="*/ 2735 w 2735"/>
                <a:gd name="T9" fmla="*/ 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5" h="2771">
                  <a:moveTo>
                    <a:pt x="2735" y="0"/>
                  </a:moveTo>
                  <a:lnTo>
                    <a:pt x="1598" y="0"/>
                  </a:lnTo>
                  <a:lnTo>
                    <a:pt x="0" y="2771"/>
                  </a:lnTo>
                  <a:lnTo>
                    <a:pt x="2735" y="2771"/>
                  </a:lnTo>
                  <a:lnTo>
                    <a:pt x="27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-156410" y="1985211"/>
            <a:ext cx="7452560" cy="183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244368"/>
                </a:solidFill>
              </a:rPr>
              <a:t>   </a:t>
            </a:r>
            <a:r>
              <a:rPr lang="zh-CN" altLang="en-US" sz="4000" b="1" dirty="0" smtClean="0">
                <a:solidFill>
                  <a:srgbClr val="003366"/>
                </a:solidFill>
              </a:rPr>
              <a:t>常用医学外文全文数据库的</a:t>
            </a:r>
            <a:endParaRPr lang="en-US" altLang="zh-CN" sz="4000" b="1" dirty="0" smtClean="0">
              <a:solidFill>
                <a:srgbClr val="003366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 smtClean="0">
                <a:solidFill>
                  <a:srgbClr val="003366"/>
                </a:solidFill>
              </a:rPr>
              <a:t>        </a:t>
            </a:r>
            <a:r>
              <a:rPr lang="zh-CN" altLang="en-US" sz="4000" b="1" dirty="0" smtClean="0">
                <a:solidFill>
                  <a:srgbClr val="003366"/>
                </a:solidFill>
              </a:rPr>
              <a:t>检索功能及选择策略</a:t>
            </a:r>
            <a:endParaRPr lang="en-US" sz="4000" b="1" dirty="0">
              <a:solidFill>
                <a:srgbClr val="003366"/>
              </a:solidFill>
            </a:endParaRPr>
          </a:p>
        </p:txBody>
      </p:sp>
      <p:pic>
        <p:nvPicPr>
          <p:cNvPr id="95" name="图片 94" descr="馆标jp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0180" cy="1309255"/>
          </a:xfrm>
          <a:prstGeom prst="rect">
            <a:avLst/>
          </a:prstGeom>
        </p:spPr>
      </p:pic>
      <p:sp>
        <p:nvSpPr>
          <p:cNvPr id="96" name="矩形 95"/>
          <p:cNvSpPr/>
          <p:nvPr/>
        </p:nvSpPr>
        <p:spPr>
          <a:xfrm>
            <a:off x="2634916" y="4668253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经典繁行书" pitchFamily="49" charset="-122"/>
              </a:rPr>
              <a:t>吉林大学医学图书馆</a:t>
            </a:r>
          </a:p>
          <a:p>
            <a:pPr algn="r"/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经典繁行书" pitchFamily="49" charset="-122"/>
              </a:rPr>
              <a:t>参考咨询部 曹琦佳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经典繁行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4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8071" y="191475"/>
            <a:ext cx="60502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eaLnBrk="0" hangingPunct="0"/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  吉林大学医学电子资源介绍</a:t>
            </a:r>
            <a:endParaRPr lang="en-US" altLang="zh-CN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8" name="Lorem Ipsum"/>
          <p:cNvSpPr>
            <a:spLocks/>
          </p:cNvSpPr>
          <p:nvPr/>
        </p:nvSpPr>
        <p:spPr bwMode="auto">
          <a:xfrm>
            <a:off x="2453366" y="3913726"/>
            <a:ext cx="1562332" cy="9118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 adipisicing elit, sed do eiusmod tempor incididunt ut labore et dolore magna aliqua.</a:t>
            </a:r>
          </a:p>
        </p:txBody>
      </p:sp>
      <p:sp>
        <p:nvSpPr>
          <p:cNvPr id="19" name="Lorem Ipsum"/>
          <p:cNvSpPr>
            <a:spLocks/>
          </p:cNvSpPr>
          <p:nvPr/>
        </p:nvSpPr>
        <p:spPr bwMode="auto">
          <a:xfrm>
            <a:off x="4361541" y="3913726"/>
            <a:ext cx="1562332" cy="9118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 adipisicing elit, sed do eiusmod tempor incididunt ut labore et dolore magna aliqua.</a:t>
            </a:r>
          </a:p>
        </p:txBody>
      </p:sp>
      <p:sp>
        <p:nvSpPr>
          <p:cNvPr id="20" name="Lorem Ipsum"/>
          <p:cNvSpPr>
            <a:spLocks/>
          </p:cNvSpPr>
          <p:nvPr/>
        </p:nvSpPr>
        <p:spPr bwMode="auto">
          <a:xfrm>
            <a:off x="6269716" y="3913726"/>
            <a:ext cx="1562332" cy="9118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 adipisicing elit, sed do eiusmod tempor incididunt ut labore et dolore magna aliqua.</a:t>
            </a:r>
          </a:p>
        </p:txBody>
      </p:sp>
      <p:sp>
        <p:nvSpPr>
          <p:cNvPr id="22" name="文本框 20"/>
          <p:cNvSpPr txBox="1"/>
          <p:nvPr/>
        </p:nvSpPr>
        <p:spPr>
          <a:xfrm>
            <a:off x="2381249" y="5457368"/>
            <a:ext cx="170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48%</a:t>
            </a:r>
            <a:endParaRPr lang="zh-CN" altLang="en-US" sz="54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文本框 23"/>
          <p:cNvSpPr txBox="1"/>
          <p:nvPr/>
        </p:nvSpPr>
        <p:spPr>
          <a:xfrm>
            <a:off x="8105774" y="5457368"/>
            <a:ext cx="170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48%</a:t>
            </a:r>
            <a:endParaRPr lang="zh-CN" altLang="en-US" sz="54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rot="19660441">
            <a:off x="3698710" y="1613992"/>
            <a:ext cx="1987900" cy="16672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4" name="Round Same Side Corner Rectangle 1"/>
          <p:cNvSpPr/>
          <p:nvPr/>
        </p:nvSpPr>
        <p:spPr>
          <a:xfrm>
            <a:off x="0" y="1"/>
            <a:ext cx="12192000" cy="449704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zh-CN" altLang="en-US" sz="2400" b="1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外文综合数据库医学电子资源</a:t>
            </a:r>
            <a:endParaRPr lang="en-US" sz="2400" b="1" spc="3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0" y="449702"/>
          <a:ext cx="12192000" cy="6408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53"/>
                <a:gridCol w="4208746"/>
                <a:gridCol w="3419605"/>
                <a:gridCol w="3912296"/>
              </a:tblGrid>
              <a:tr h="367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 smtClean="0">
                          <a:latin typeface="+mj-lt"/>
                          <a:ea typeface="微软雅黑"/>
                          <a:cs typeface="Times New Roman"/>
                        </a:rPr>
                        <a:t>NO.</a:t>
                      </a:r>
                      <a:endParaRPr lang="zh-CN" sz="1800" dirty="0">
                        <a:latin typeface="+mj-lt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dirty="0">
                          <a:latin typeface="+mj-lt"/>
                          <a:ea typeface="黑体"/>
                          <a:cs typeface="Times New Roman"/>
                        </a:rPr>
                        <a:t>数据库名称</a:t>
                      </a:r>
                      <a:endParaRPr lang="zh-CN" sz="1800" dirty="0">
                        <a:latin typeface="+mj-lt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dirty="0">
                          <a:latin typeface="+mj-lt"/>
                          <a:ea typeface="黑体"/>
                          <a:cs typeface="Times New Roman"/>
                        </a:rPr>
                        <a:t>数据库类型</a:t>
                      </a:r>
                      <a:endParaRPr lang="zh-CN" sz="1800" dirty="0">
                        <a:latin typeface="+mj-lt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dirty="0">
                          <a:latin typeface="+mj-lt"/>
                          <a:ea typeface="黑体"/>
                          <a:cs typeface="Times New Roman"/>
                        </a:rPr>
                        <a:t>涉及医学学科</a:t>
                      </a:r>
                      <a:endParaRPr lang="zh-CN" sz="1800" dirty="0">
                        <a:latin typeface="+mj-lt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153">
                <a:tc>
                  <a:txBody>
                    <a:bodyPr/>
                    <a:lstStyle/>
                    <a:p>
                      <a:pPr indent="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  <a:endParaRPr lang="zh-CN" sz="1400" b="1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ACS - ACS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Publications</a:t>
                      </a: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美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国化学学会电子期刊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全文数据库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/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期刊论文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药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物化学、药理与制药</a:t>
                      </a: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学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124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endParaRPr lang="zh-CN" sz="1400" b="1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Annual Reviews 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综述期刊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全文数据库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/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期刊论文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生物工程、免疫学、</a:t>
                      </a: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心理学神经系统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学、病理学</a:t>
                      </a:r>
                    </a:p>
                  </a:txBody>
                  <a:tcPr marL="68580" marR="68580" marT="0" marB="0" anchor="ctr"/>
                </a:tc>
              </a:tr>
              <a:tr h="42700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3</a:t>
                      </a:r>
                      <a:endParaRPr lang="zh-CN" sz="1400" b="1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CALIS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外文期刊网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外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文期刊目次数据</a:t>
                      </a: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库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医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学、自然科</a:t>
                      </a: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学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8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  <a:endParaRPr lang="zh-CN" sz="1400" b="1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Cambridge Journals Complete Digital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Archive</a:t>
                      </a:r>
                    </a:p>
                    <a:p>
                      <a:pPr indent="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剑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桥期刊回溯数据库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全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文库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/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回溯库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医学综合，神经科</a:t>
                      </a: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学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793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  <a:endParaRPr lang="zh-CN" sz="1400" b="1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EBSCO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检索平台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全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文数据库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/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期刊论文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临床医学、循证医学、护理学</a:t>
                      </a:r>
                    </a:p>
                  </a:txBody>
                  <a:tcPr marL="68580" marR="68580" marT="0" marB="0" anchor="ctr"/>
                </a:tc>
              </a:tr>
              <a:tr h="365525">
                <a:tc>
                  <a:txBody>
                    <a:bodyPr/>
                    <a:lstStyle/>
                    <a:p>
                      <a:pPr indent="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</a:t>
                      </a:r>
                      <a:endParaRPr lang="zh-CN" sz="1400" b="1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Elsevier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Science</a:t>
                      </a:r>
                      <a:endParaRPr lang="zh-CN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全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文数据库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/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期刊论文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临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床医学、护理学、健康科学 </a:t>
                      </a:r>
                    </a:p>
                  </a:txBody>
                  <a:tcPr marL="68580" marR="68580" marT="0" marB="0" anchor="ctr"/>
                </a:tc>
              </a:tr>
              <a:tr h="39057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7</a:t>
                      </a:r>
                      <a:endParaRPr lang="zh-CN" sz="1400" b="1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Engineering Village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美国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工程索引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EI</a:t>
                      </a:r>
                      <a:endParaRPr lang="zh-CN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文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摘数据库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 / 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总论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生物工程</a:t>
                      </a:r>
                    </a:p>
                  </a:txBody>
                  <a:tcPr marL="68580" marR="68580" marT="0" marB="0" anchor="ctr"/>
                </a:tc>
              </a:tr>
              <a:tr h="36782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</a:t>
                      </a:r>
                      <a:endParaRPr lang="zh-CN" sz="1400" b="1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High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Wire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Press</a:t>
                      </a: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斯坦福大学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学术出版商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全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文数据库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/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期刊论文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生物 医学 、生命科学</a:t>
                      </a:r>
                    </a:p>
                  </a:txBody>
                  <a:tcPr marL="68580" marR="68580" marT="0" marB="0" anchor="ctr"/>
                </a:tc>
              </a:tr>
              <a:tr h="35812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</a:t>
                      </a:r>
                      <a:endParaRPr lang="zh-CN" sz="1400" b="1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ISTP</a:t>
                      </a:r>
                      <a:r>
                        <a:rPr lang="zh-CN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科学技术会议录索引</a:t>
                      </a:r>
                      <a:endParaRPr lang="zh-CN" sz="1400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会</a:t>
                      </a:r>
                      <a:r>
                        <a:rPr lang="zh-CN" sz="1400" dirty="0"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议论文索引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医学</a:t>
                      </a:r>
                      <a:endParaRPr lang="zh-CN" sz="1400" dirty="0"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2780">
                <a:tc>
                  <a:txBody>
                    <a:bodyPr/>
                    <a:lstStyle/>
                    <a:p>
                      <a:pPr indent="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</a:t>
                      </a:r>
                      <a:endParaRPr lang="zh-CN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NSTL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外文回溯期刊全文数据库平台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全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文数据库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/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期刊论文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医学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   </a:t>
                      </a: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药学</a:t>
                      </a:r>
                      <a:endParaRPr lang="zh-CN" sz="140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238">
                <a:tc>
                  <a:txBody>
                    <a:bodyPr/>
                    <a:lstStyle/>
                    <a:p>
                      <a:pPr indent="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11</a:t>
                      </a:r>
                      <a:endParaRPr lang="zh-CN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OCLC First Search 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基本组库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综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合数据库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医学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   </a:t>
                      </a: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药学</a:t>
                      </a:r>
                      <a:endParaRPr lang="zh-CN" sz="140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6326">
                <a:tc>
                  <a:txBody>
                    <a:bodyPr/>
                    <a:lstStyle/>
                    <a:p>
                      <a:pPr indent="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</a:t>
                      </a:r>
                      <a:endParaRPr lang="zh-CN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ProQuest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学位论文全文数据库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文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摘数据库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 / 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部分全文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医学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   </a:t>
                      </a: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自然科学</a:t>
                      </a:r>
                      <a:endParaRPr lang="zh-CN" sz="140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978">
                <a:tc>
                  <a:txBody>
                    <a:bodyPr/>
                    <a:lstStyle/>
                    <a:p>
                      <a:pPr indent="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13</a:t>
                      </a:r>
                      <a:endParaRPr lang="zh-CN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SAGE </a:t>
                      </a:r>
                      <a:r>
                        <a:rPr lang="zh-CN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过刊全文数据库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全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文数据库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/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期刊论文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护理</a:t>
                      </a: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学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   </a:t>
                      </a: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健康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科学与临床医学</a:t>
                      </a:r>
                    </a:p>
                  </a:txBody>
                  <a:tcPr marL="68580" marR="68580" marT="0" marB="0" anchor="ctr"/>
                </a:tc>
              </a:tr>
              <a:tr h="328248">
                <a:tc>
                  <a:txBody>
                    <a:bodyPr/>
                    <a:lstStyle/>
                    <a:p>
                      <a:pPr indent="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14</a:t>
                      </a:r>
                      <a:endParaRPr lang="zh-CN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SciFinder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ScholarCA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化学文摘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文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摘数据库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化学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   </a:t>
                      </a: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生物医学</a:t>
                      </a:r>
                      <a:endParaRPr lang="zh-CN" sz="140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2223">
                <a:tc>
                  <a:txBody>
                    <a:bodyPr/>
                    <a:lstStyle/>
                    <a:p>
                      <a:pPr indent="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15</a:t>
                      </a:r>
                      <a:endParaRPr lang="zh-CN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Springer-Link </a:t>
                      </a: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施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普林格出版社电子期刊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全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文数据库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/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期刊论文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/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回溯库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医</a:t>
                      </a: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学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  </a:t>
                      </a: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自然科学</a:t>
                      </a:r>
                      <a:endParaRPr lang="zh-CN" sz="140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359">
                <a:tc>
                  <a:txBody>
                    <a:bodyPr/>
                    <a:lstStyle/>
                    <a:p>
                      <a:pPr indent="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16</a:t>
                      </a:r>
                      <a:endParaRPr lang="zh-CN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Web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of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Science  SCI</a:t>
                      </a: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科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学引文索引数据库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文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摘数据库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 / 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总论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自</a:t>
                      </a: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然科学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  </a:t>
                      </a: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工程技术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  </a:t>
                      </a: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生物医学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等</a:t>
                      </a:r>
                    </a:p>
                  </a:txBody>
                  <a:tcPr marL="68580" marR="68580" marT="0" marB="0" anchor="ctr"/>
                </a:tc>
              </a:tr>
              <a:tr h="343904">
                <a:tc>
                  <a:txBody>
                    <a:bodyPr/>
                    <a:lstStyle/>
                    <a:p>
                      <a:pPr indent="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17</a:t>
                      </a:r>
                      <a:endParaRPr lang="zh-CN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Wiley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Online Library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Wiley</a:t>
                      </a: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出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版社电子期刊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全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文数据库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/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期刊论文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  <a:p>
                      <a:pPr indent="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医</a:t>
                      </a: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学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   </a:t>
                      </a:r>
                      <a:r>
                        <a:rPr lang="zh-CN" sz="1400" dirty="0" smtClean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生命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科学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25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0" y="-1"/>
            <a:ext cx="12192000" cy="688933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外文医学专业数据库</a:t>
            </a:r>
            <a:endParaRPr lang="en-US" sz="2800" b="1" spc="3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Lorem Ipsum"/>
          <p:cNvSpPr>
            <a:spLocks/>
          </p:cNvSpPr>
          <p:nvPr/>
        </p:nvSpPr>
        <p:spPr bwMode="auto">
          <a:xfrm>
            <a:off x="2453366" y="3913726"/>
            <a:ext cx="1562332" cy="9118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 adipisicing elit, sed do eiusmod tempor incididunt ut labore et dolore magna aliqua.</a:t>
            </a:r>
          </a:p>
        </p:txBody>
      </p:sp>
      <p:sp>
        <p:nvSpPr>
          <p:cNvPr id="19" name="Lorem Ipsum"/>
          <p:cNvSpPr>
            <a:spLocks/>
          </p:cNvSpPr>
          <p:nvPr/>
        </p:nvSpPr>
        <p:spPr bwMode="auto">
          <a:xfrm>
            <a:off x="4361541" y="3913726"/>
            <a:ext cx="1562332" cy="9118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 adipisicing elit, sed do eiusmod tempor incididunt ut labore et dolore magna aliqua.</a:t>
            </a:r>
          </a:p>
        </p:txBody>
      </p:sp>
      <p:sp>
        <p:nvSpPr>
          <p:cNvPr id="20" name="Lorem Ipsum"/>
          <p:cNvSpPr>
            <a:spLocks/>
          </p:cNvSpPr>
          <p:nvPr/>
        </p:nvSpPr>
        <p:spPr bwMode="auto">
          <a:xfrm>
            <a:off x="6269716" y="3913726"/>
            <a:ext cx="1562332" cy="9118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 adipisicing elit, sed do eiusmod tempor incididunt ut labore et dolore magna aliqua.</a:t>
            </a:r>
          </a:p>
        </p:txBody>
      </p:sp>
      <p:sp>
        <p:nvSpPr>
          <p:cNvPr id="22" name="文本框 20"/>
          <p:cNvSpPr txBox="1"/>
          <p:nvPr/>
        </p:nvSpPr>
        <p:spPr>
          <a:xfrm>
            <a:off x="2381249" y="5457368"/>
            <a:ext cx="170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48%</a:t>
            </a:r>
            <a:endParaRPr lang="zh-CN" altLang="en-US" sz="54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文本框 23"/>
          <p:cNvSpPr txBox="1"/>
          <p:nvPr/>
        </p:nvSpPr>
        <p:spPr>
          <a:xfrm>
            <a:off x="8105774" y="5457368"/>
            <a:ext cx="170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48%</a:t>
            </a:r>
            <a:endParaRPr lang="zh-CN" altLang="en-US" sz="54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rot="19660441">
            <a:off x="3698710" y="1613992"/>
            <a:ext cx="1987900" cy="16672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" y="688934"/>
          <a:ext cx="12192000" cy="6169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759"/>
                <a:gridCol w="6601215"/>
                <a:gridCol w="4263026"/>
              </a:tblGrid>
              <a:tr h="56152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NO.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外文医学专业数据库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数据库类型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498210">
                <a:tc>
                  <a:txBody>
                    <a:bodyPr/>
                    <a:lstStyle/>
                    <a:p>
                      <a:pPr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  <a:endParaRPr lang="zh-CN" sz="1600" b="1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335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PubMed</a:t>
                      </a:r>
                      <a:r>
                        <a:rPr lang="zh-CN" sz="1600" b="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美国医学文献检索系统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0" dirty="0"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文摘索引数据库</a:t>
                      </a:r>
                    </a:p>
                  </a:txBody>
                  <a:tcPr marL="68580" marR="68580" marT="0" marB="0" anchor="ctr"/>
                </a:tc>
              </a:tr>
              <a:tr h="498210">
                <a:tc>
                  <a:txBody>
                    <a:bodyPr/>
                    <a:lstStyle/>
                    <a:p>
                      <a:pPr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endParaRPr lang="zh-CN" sz="1600" b="1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Medline</a:t>
                      </a:r>
                      <a:r>
                        <a:rPr lang="zh-CN" sz="1600" b="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全科性医药学文献数据库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0" dirty="0"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文摘索引数据库</a:t>
                      </a:r>
                    </a:p>
                  </a:txBody>
                  <a:tcPr marL="68580" marR="68580" marT="0" marB="0" anchor="ctr"/>
                </a:tc>
              </a:tr>
              <a:tr h="610599">
                <a:tc>
                  <a:txBody>
                    <a:bodyPr/>
                    <a:lstStyle/>
                    <a:p>
                      <a:pPr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endParaRPr lang="zh-CN" sz="1600" b="1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</a:t>
                      </a:r>
                      <a:endParaRPr lang="zh-CN" sz="1600" b="0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indent="13335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Karger</a:t>
                      </a:r>
                      <a:r>
                        <a:rPr lang="zh-CN" sz="1600" b="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电子期刊和电子书数据库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0" dirty="0"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期刊全文</a:t>
                      </a:r>
                      <a:r>
                        <a:rPr lang="en-US" sz="1600" b="0" dirty="0"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/</a:t>
                      </a:r>
                      <a:r>
                        <a:rPr lang="zh-CN" sz="1600" b="0" dirty="0"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电子书数据库</a:t>
                      </a:r>
                    </a:p>
                  </a:txBody>
                  <a:tcPr marL="68580" marR="68580" marT="0" marB="0" anchor="ctr"/>
                </a:tc>
              </a:tr>
              <a:tr h="610599">
                <a:tc>
                  <a:txBody>
                    <a:bodyPr/>
                    <a:lstStyle/>
                    <a:p>
                      <a:pPr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  <a:endParaRPr lang="zh-CN" sz="1600" b="1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33375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indent="12954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LWW </a:t>
                      </a:r>
                      <a:r>
                        <a:rPr lang="zh-CN" sz="1600" b="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医学电子期刊全文数据库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0" dirty="0"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期刊全文数据库</a:t>
                      </a:r>
                    </a:p>
                  </a:txBody>
                  <a:tcPr marL="68580" marR="68580" marT="0" marB="0" anchor="ctr"/>
                </a:tc>
              </a:tr>
              <a:tr h="614995">
                <a:tc>
                  <a:txBody>
                    <a:bodyPr/>
                    <a:lstStyle/>
                    <a:p>
                      <a:pPr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  <a:endParaRPr lang="zh-CN" sz="1600" b="1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Primal Pictures</a:t>
                      </a:r>
                      <a:r>
                        <a:rPr lang="zh-CN" sz="1600" b="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在线</a:t>
                      </a:r>
                      <a:r>
                        <a:rPr lang="zh-CN" sz="1600" b="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解剖生理学数据库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0" dirty="0"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多媒体数据库</a:t>
                      </a:r>
                    </a:p>
                  </a:txBody>
                  <a:tcPr marL="68580" marR="68580" marT="0" marB="0" anchor="ctr"/>
                </a:tc>
              </a:tr>
              <a:tr h="567003">
                <a:tc>
                  <a:txBody>
                    <a:bodyPr/>
                    <a:lstStyle/>
                    <a:p>
                      <a:pPr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</a:t>
                      </a:r>
                      <a:endParaRPr lang="zh-CN" sz="1600" b="1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ASM</a:t>
                      </a:r>
                      <a:r>
                        <a:rPr lang="zh-CN" sz="1600" b="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美国微生物学会数据库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0" dirty="0"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期刊全文数据库</a:t>
                      </a:r>
                    </a:p>
                  </a:txBody>
                  <a:tcPr marL="68580" marR="68580" marT="0" marB="0" anchor="ctr"/>
                </a:tc>
              </a:tr>
              <a:tr h="583258">
                <a:tc>
                  <a:txBody>
                    <a:bodyPr/>
                    <a:lstStyle/>
                    <a:p>
                      <a:pPr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7</a:t>
                      </a:r>
                      <a:endParaRPr lang="zh-CN" sz="1600" b="1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BMJ Journals Online </a:t>
                      </a:r>
                      <a:r>
                        <a:rPr lang="zh-CN" sz="1600" b="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英国医学会数据库 </a:t>
                      </a:r>
                      <a:endParaRPr lang="zh-CN" sz="1600" b="0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0" dirty="0"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期刊全文数据库</a:t>
                      </a:r>
                    </a:p>
                  </a:txBody>
                  <a:tcPr marL="68580" marR="68580" marT="0" marB="0" anchor="ctr"/>
                </a:tc>
              </a:tr>
              <a:tr h="529342">
                <a:tc>
                  <a:txBody>
                    <a:bodyPr/>
                    <a:lstStyle/>
                    <a:p>
                      <a:pPr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</a:t>
                      </a:r>
                      <a:endParaRPr lang="zh-CN" sz="1600" b="1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Drug </a:t>
                      </a:r>
                      <a:r>
                        <a:rPr lang="en-US" sz="1600" b="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Information </a:t>
                      </a:r>
                      <a:r>
                        <a:rPr lang="en-US" sz="1600" b="0" dirty="0" err="1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Fulltext</a:t>
                      </a:r>
                      <a:r>
                        <a:rPr lang="en-US" sz="1600" b="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lang="zh-CN" sz="1600" b="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药物信息</a:t>
                      </a:r>
                      <a:r>
                        <a:rPr lang="zh-CN" sz="1600" b="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全文数据库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0" dirty="0"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期刊全文数据库</a:t>
                      </a:r>
                    </a:p>
                  </a:txBody>
                  <a:tcPr marL="68580" marR="68580" marT="0" marB="0" anchor="ctr"/>
                </a:tc>
              </a:tr>
              <a:tr h="610599">
                <a:tc>
                  <a:txBody>
                    <a:bodyPr/>
                    <a:lstStyle/>
                    <a:p>
                      <a:pPr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</a:t>
                      </a:r>
                      <a:endParaRPr lang="zh-CN" sz="1600" b="1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ProQuest </a:t>
                      </a:r>
                      <a:r>
                        <a:rPr lang="en-US" sz="1600" b="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 Health &amp; Medical </a:t>
                      </a:r>
                      <a:r>
                        <a:rPr lang="en-US" sz="1600" b="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Complete</a:t>
                      </a:r>
                      <a:r>
                        <a:rPr lang="en-US" sz="1600" b="0" baseline="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lang="zh-CN" sz="1600" b="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保健、医学与药学数库 </a:t>
                      </a:r>
                      <a:endParaRPr lang="zh-CN" sz="1600" b="0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0" dirty="0"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期刊全文数据库</a:t>
                      </a:r>
                    </a:p>
                  </a:txBody>
                  <a:tcPr marL="68580" marR="68580" marT="0" marB="0" anchor="ctr"/>
                </a:tc>
              </a:tr>
              <a:tr h="484726">
                <a:tc>
                  <a:txBody>
                    <a:bodyPr/>
                    <a:lstStyle/>
                    <a:p>
                      <a:pPr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</a:t>
                      </a:r>
                      <a:endParaRPr lang="zh-CN" sz="1600" b="1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JOVE</a:t>
                      </a:r>
                      <a:r>
                        <a:rPr lang="zh-CN" sz="1600" b="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生物学网络视频学术期刊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1600" b="0" dirty="0"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多媒体数据库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25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8071" y="278150"/>
            <a:ext cx="60502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eaLnBrk="0" hangingPunct="0"/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吉林大学医学电子资源介绍</a:t>
            </a:r>
            <a:endParaRPr lang="en-US" altLang="zh-CN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8" name="Lorem Ipsum"/>
          <p:cNvSpPr>
            <a:spLocks/>
          </p:cNvSpPr>
          <p:nvPr/>
        </p:nvSpPr>
        <p:spPr bwMode="auto">
          <a:xfrm>
            <a:off x="2453366" y="3913726"/>
            <a:ext cx="1562332" cy="9118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 adipisicing elit, sed do eiusmod tempor incididunt ut labore et dolore magna aliqua.</a:t>
            </a:r>
          </a:p>
        </p:txBody>
      </p:sp>
      <p:sp>
        <p:nvSpPr>
          <p:cNvPr id="19" name="Lorem Ipsum"/>
          <p:cNvSpPr>
            <a:spLocks/>
          </p:cNvSpPr>
          <p:nvPr/>
        </p:nvSpPr>
        <p:spPr bwMode="auto">
          <a:xfrm>
            <a:off x="4361541" y="3913726"/>
            <a:ext cx="1562332" cy="9118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 adipisicing elit, sed do eiusmod tempor incididunt ut labore et dolore magna aliqua.</a:t>
            </a:r>
          </a:p>
        </p:txBody>
      </p:sp>
      <p:sp>
        <p:nvSpPr>
          <p:cNvPr id="20" name="Lorem Ipsum"/>
          <p:cNvSpPr>
            <a:spLocks/>
          </p:cNvSpPr>
          <p:nvPr/>
        </p:nvSpPr>
        <p:spPr bwMode="auto">
          <a:xfrm>
            <a:off x="6269716" y="3913726"/>
            <a:ext cx="1562332" cy="9118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 adipisicing elit, sed do eiusmod tempor incididunt ut labore et dolore magna aliqua.</a:t>
            </a:r>
          </a:p>
        </p:txBody>
      </p:sp>
      <p:sp>
        <p:nvSpPr>
          <p:cNvPr id="22" name="文本框 20"/>
          <p:cNvSpPr txBox="1"/>
          <p:nvPr/>
        </p:nvSpPr>
        <p:spPr>
          <a:xfrm>
            <a:off x="2381249" y="5457368"/>
            <a:ext cx="170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48%</a:t>
            </a:r>
            <a:endParaRPr lang="zh-CN" altLang="en-US" sz="54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文本框 23"/>
          <p:cNvSpPr txBox="1"/>
          <p:nvPr/>
        </p:nvSpPr>
        <p:spPr>
          <a:xfrm>
            <a:off x="8105774" y="5457368"/>
            <a:ext cx="170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48%</a:t>
            </a:r>
            <a:endParaRPr lang="zh-CN" altLang="en-US" sz="54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0" y="2054119"/>
            <a:ext cx="12242800" cy="4803881"/>
          </a:xfrm>
          <a:custGeom>
            <a:avLst/>
            <a:gdLst>
              <a:gd name="connsiteX0" fmla="*/ 0 w 9020175"/>
              <a:gd name="connsiteY0" fmla="*/ 3895725 h 3895725"/>
              <a:gd name="connsiteX1" fmla="*/ 4581525 w 9020175"/>
              <a:gd name="connsiteY1" fmla="*/ 942975 h 3895725"/>
              <a:gd name="connsiteX2" fmla="*/ 9020175 w 9020175"/>
              <a:gd name="connsiteY2" fmla="*/ 0 h 3895725"/>
              <a:gd name="connsiteX0" fmla="*/ 0 w 9020175"/>
              <a:gd name="connsiteY0" fmla="*/ 3895725 h 3895725"/>
              <a:gd name="connsiteX1" fmla="*/ 4581525 w 9020175"/>
              <a:gd name="connsiteY1" fmla="*/ 942975 h 3895725"/>
              <a:gd name="connsiteX2" fmla="*/ 9020175 w 9020175"/>
              <a:gd name="connsiteY2" fmla="*/ 0 h 3895725"/>
              <a:gd name="connsiteX0" fmla="*/ 0 w 9020175"/>
              <a:gd name="connsiteY0" fmla="*/ 3895725 h 3895725"/>
              <a:gd name="connsiteX1" fmla="*/ 4533900 w 9020175"/>
              <a:gd name="connsiteY1" fmla="*/ 771525 h 3895725"/>
              <a:gd name="connsiteX2" fmla="*/ 9020175 w 9020175"/>
              <a:gd name="connsiteY2" fmla="*/ 0 h 3895725"/>
              <a:gd name="connsiteX0" fmla="*/ 0 w 9020175"/>
              <a:gd name="connsiteY0" fmla="*/ 3896127 h 3896127"/>
              <a:gd name="connsiteX1" fmla="*/ 4533900 w 9020175"/>
              <a:gd name="connsiteY1" fmla="*/ 771927 h 3896127"/>
              <a:gd name="connsiteX2" fmla="*/ 9020175 w 9020175"/>
              <a:gd name="connsiteY2" fmla="*/ 402 h 3896127"/>
              <a:gd name="connsiteX0" fmla="*/ 0 w 9020175"/>
              <a:gd name="connsiteY0" fmla="*/ 3896127 h 3896127"/>
              <a:gd name="connsiteX1" fmla="*/ 4533900 w 9020175"/>
              <a:gd name="connsiteY1" fmla="*/ 771927 h 3896127"/>
              <a:gd name="connsiteX2" fmla="*/ 9020175 w 9020175"/>
              <a:gd name="connsiteY2" fmla="*/ 402 h 3896127"/>
              <a:gd name="connsiteX0" fmla="*/ 0 w 9163050"/>
              <a:gd name="connsiteY0" fmla="*/ 4067388 h 4067388"/>
              <a:gd name="connsiteX1" fmla="*/ 4676775 w 9163050"/>
              <a:gd name="connsiteY1" fmla="*/ 771738 h 4067388"/>
              <a:gd name="connsiteX2" fmla="*/ 9163050 w 9163050"/>
              <a:gd name="connsiteY2" fmla="*/ 213 h 4067388"/>
              <a:gd name="connsiteX0" fmla="*/ 0 w 9210675"/>
              <a:gd name="connsiteY0" fmla="*/ 4124556 h 4124556"/>
              <a:gd name="connsiteX1" fmla="*/ 4724400 w 9210675"/>
              <a:gd name="connsiteY1" fmla="*/ 771756 h 4124556"/>
              <a:gd name="connsiteX2" fmla="*/ 9210675 w 9210675"/>
              <a:gd name="connsiteY2" fmla="*/ 231 h 4124556"/>
              <a:gd name="connsiteX0" fmla="*/ 0 w 9182100"/>
              <a:gd name="connsiteY0" fmla="*/ 3921278 h 3921278"/>
              <a:gd name="connsiteX1" fmla="*/ 4724400 w 9182100"/>
              <a:gd name="connsiteY1" fmla="*/ 568478 h 3921278"/>
              <a:gd name="connsiteX2" fmla="*/ 9182100 w 9182100"/>
              <a:gd name="connsiteY2" fmla="*/ 6503 h 3921278"/>
              <a:gd name="connsiteX0" fmla="*/ 0 w 9182100"/>
              <a:gd name="connsiteY0" fmla="*/ 3969956 h 3969956"/>
              <a:gd name="connsiteX1" fmla="*/ 4724400 w 9182100"/>
              <a:gd name="connsiteY1" fmla="*/ 617156 h 3969956"/>
              <a:gd name="connsiteX2" fmla="*/ 9182100 w 9182100"/>
              <a:gd name="connsiteY2" fmla="*/ 55181 h 3969956"/>
              <a:gd name="connsiteX0" fmla="*/ 0 w 9182100"/>
              <a:gd name="connsiteY0" fmla="*/ 3978254 h 3978254"/>
              <a:gd name="connsiteX1" fmla="*/ 4724400 w 9182100"/>
              <a:gd name="connsiteY1" fmla="*/ 625454 h 3978254"/>
              <a:gd name="connsiteX2" fmla="*/ 9182100 w 9182100"/>
              <a:gd name="connsiteY2" fmla="*/ 63479 h 3978254"/>
              <a:gd name="connsiteX0" fmla="*/ 0 w 9182100"/>
              <a:gd name="connsiteY0" fmla="*/ 3994887 h 3994887"/>
              <a:gd name="connsiteX1" fmla="*/ 4724400 w 9182100"/>
              <a:gd name="connsiteY1" fmla="*/ 642087 h 3994887"/>
              <a:gd name="connsiteX2" fmla="*/ 9182100 w 9182100"/>
              <a:gd name="connsiteY2" fmla="*/ 80112 h 39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82100" h="3994887">
                <a:moveTo>
                  <a:pt x="0" y="3994887"/>
                </a:moveTo>
                <a:cubicBezTo>
                  <a:pt x="1215231" y="2805055"/>
                  <a:pt x="2908300" y="1380274"/>
                  <a:pt x="4724400" y="642087"/>
                </a:cubicBezTo>
                <a:cubicBezTo>
                  <a:pt x="6540500" y="-96100"/>
                  <a:pt x="8324056" y="-58795"/>
                  <a:pt x="9182100" y="80112"/>
                </a:cubicBezTo>
              </a:path>
            </a:pathLst>
          </a:cu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291027" y="4841481"/>
            <a:ext cx="288000" cy="288000"/>
          </a:xfrm>
          <a:prstGeom prst="ellipse">
            <a:avLst/>
          </a:prstGeom>
          <a:solidFill>
            <a:srgbClr val="4F81B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7620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960426" y="3300901"/>
            <a:ext cx="288000" cy="288000"/>
          </a:xfrm>
          <a:prstGeom prst="ellipse">
            <a:avLst/>
          </a:prstGeom>
          <a:solidFill>
            <a:srgbClr val="C050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7620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887761" y="2032684"/>
            <a:ext cx="288000" cy="288000"/>
          </a:xfrm>
          <a:prstGeom prst="ellipse">
            <a:avLst/>
          </a:prstGeom>
          <a:solidFill>
            <a:srgbClr val="9BBB5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7620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245"/>
          <p:cNvGrpSpPr/>
          <p:nvPr/>
        </p:nvGrpSpPr>
        <p:grpSpPr>
          <a:xfrm>
            <a:off x="5216779" y="3380874"/>
            <a:ext cx="2579684" cy="1634817"/>
            <a:chOff x="4606323" y="2581430"/>
            <a:chExt cx="1172991" cy="1123950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3" name="椭圆形标注 32"/>
            <p:cNvSpPr/>
            <p:nvPr/>
          </p:nvSpPr>
          <p:spPr>
            <a:xfrm>
              <a:off x="4606323" y="2581430"/>
              <a:ext cx="1149695" cy="1123950"/>
            </a:xfrm>
            <a:prstGeom prst="wedgeEllipseCallout">
              <a:avLst>
                <a:gd name="adj1" fmla="val -50658"/>
                <a:gd name="adj2" fmla="val -40187"/>
              </a:avLst>
            </a:prstGeom>
            <a:solidFill>
              <a:srgbClr val="C0504D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78594" y="2894356"/>
              <a:ext cx="1100720" cy="40203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1600" b="1" dirty="0" smtClean="0">
                  <a:solidFill>
                    <a:schemeClr val="bg1"/>
                  </a:solidFill>
                </a:rPr>
                <a:t>        研究过程中，</a:t>
              </a:r>
              <a:endParaRPr lang="en-US" altLang="zh-CN" sz="1600" b="1" dirty="0" smtClean="0">
                <a:solidFill>
                  <a:schemeClr val="bg1"/>
                </a:solidFill>
              </a:endParaRPr>
            </a:p>
            <a:p>
              <a:pPr lvl="0"/>
              <a:r>
                <a:rPr lang="zh-CN" altLang="en-US" sz="1600" b="1" dirty="0" smtClean="0">
                  <a:solidFill>
                    <a:schemeClr val="bg1"/>
                  </a:solidFill>
                </a:rPr>
                <a:t>   掌握最新研究进展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组合 242"/>
          <p:cNvGrpSpPr/>
          <p:nvPr/>
        </p:nvGrpSpPr>
        <p:grpSpPr>
          <a:xfrm>
            <a:off x="541421" y="2947737"/>
            <a:ext cx="2574758" cy="1655581"/>
            <a:chOff x="1358712" y="2017450"/>
            <a:chExt cx="1149695" cy="1123950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6" name="椭圆形标注 35"/>
            <p:cNvSpPr/>
            <p:nvPr/>
          </p:nvSpPr>
          <p:spPr>
            <a:xfrm>
              <a:off x="1358712" y="2017450"/>
              <a:ext cx="1149695" cy="1123950"/>
            </a:xfrm>
            <a:prstGeom prst="wedgeEllipseCallout">
              <a:avLst>
                <a:gd name="adj1" fmla="val 23905"/>
                <a:gd name="adj2" fmla="val 58966"/>
              </a:avLst>
            </a:prstGeom>
            <a:solidFill>
              <a:srgbClr val="4F81BD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46404" y="2432113"/>
              <a:ext cx="982495" cy="51191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>
                      <a:lumMod val="95000"/>
                    </a:schemeClr>
                  </a:solidFill>
                </a:rPr>
                <a:t> 选题、了解课题概况</a:t>
              </a:r>
            </a:p>
            <a:p>
              <a:endParaRPr lang="zh-CN" altLang="en-US" sz="27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8" name="组合 248"/>
          <p:cNvGrpSpPr/>
          <p:nvPr/>
        </p:nvGrpSpPr>
        <p:grpSpPr>
          <a:xfrm>
            <a:off x="6521117" y="630539"/>
            <a:ext cx="2438834" cy="1498600"/>
            <a:chOff x="4166430" y="757076"/>
            <a:chExt cx="1149695" cy="1123950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glow" dir="t"/>
          </a:scene3d>
        </p:grpSpPr>
        <p:sp>
          <p:nvSpPr>
            <p:cNvPr id="39" name="椭圆形标注 38"/>
            <p:cNvSpPr/>
            <p:nvPr/>
          </p:nvSpPr>
          <p:spPr>
            <a:xfrm>
              <a:off x="4166430" y="757076"/>
              <a:ext cx="1149695" cy="1123950"/>
            </a:xfrm>
            <a:prstGeom prst="wedgeEllipseCallout">
              <a:avLst>
                <a:gd name="adj1" fmla="val 47102"/>
                <a:gd name="adj2" fmla="val 40322"/>
              </a:avLst>
            </a:prstGeom>
            <a:solidFill>
              <a:srgbClr val="9BBB5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325241" y="1006066"/>
              <a:ext cx="887144" cy="62324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lvl="0">
                <a:lnSpc>
                  <a:spcPct val="100000"/>
                </a:lnSpc>
              </a:pPr>
              <a:r>
                <a:rPr lang="en-US" altLang="zh-CN" sz="1600" b="1" dirty="0" smtClean="0">
                  <a:solidFill>
                    <a:schemeClr val="bg1"/>
                  </a:solidFill>
                </a:rPr>
                <a:t>Elsevier Science</a:t>
              </a:r>
            </a:p>
            <a:p>
              <a:pPr lvl="0">
                <a:lnSpc>
                  <a:spcPct val="100000"/>
                </a:lnSpc>
              </a:pPr>
              <a:r>
                <a:rPr lang="en-US" altLang="zh-CN" sz="1600" b="1" dirty="0" smtClean="0">
                  <a:solidFill>
                    <a:schemeClr val="bg1"/>
                  </a:solidFill>
                </a:rPr>
                <a:t>   Springer-Link</a:t>
              </a:r>
            </a:p>
            <a:p>
              <a:pPr lvl="0">
                <a:lnSpc>
                  <a:spcPct val="100000"/>
                </a:lnSpc>
              </a:pPr>
              <a:r>
                <a:rPr lang="zh-CN" altLang="en-US" sz="1600" b="1" dirty="0" smtClean="0">
                  <a:solidFill>
                    <a:schemeClr val="bg1"/>
                  </a:solidFill>
                </a:rPr>
                <a:t>       等全文库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641314" y="5293896"/>
            <a:ext cx="2052381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b="1" dirty="0" err="1" smtClean="0"/>
              <a:t>PubMed</a:t>
            </a:r>
            <a:r>
              <a:rPr lang="en-US" altLang="zh-CN" b="1" dirty="0" smtClean="0"/>
              <a:t>   SCI</a:t>
            </a:r>
          </a:p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文摘索引数据库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61349" y="2598818"/>
            <a:ext cx="2406316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期刊论文、会议记录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627651" y="2512668"/>
            <a:ext cx="1862399" cy="6309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找到全文是目的</a:t>
            </a:r>
          </a:p>
          <a:p>
            <a:pPr algn="ctr"/>
            <a:endParaRPr lang="en-US" altLang="zh-CN" sz="15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40633" y="529389"/>
            <a:ext cx="62082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99"/>
                </a:solidFill>
              </a:rPr>
              <a:t>选择数据库</a:t>
            </a:r>
            <a:r>
              <a:rPr lang="en-US" altLang="zh-CN" sz="2800" b="1" dirty="0" smtClean="0">
                <a:solidFill>
                  <a:srgbClr val="000099"/>
                </a:solidFill>
              </a:rPr>
              <a:t>——</a:t>
            </a:r>
            <a:r>
              <a:rPr lang="zh-CN" altLang="en-US" sz="2800" b="1" dirty="0" smtClean="0">
                <a:solidFill>
                  <a:srgbClr val="000099"/>
                </a:solidFill>
              </a:rPr>
              <a:t>医学读者的文献需求</a:t>
            </a:r>
            <a:endParaRPr lang="zh-CN" altLang="en-US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5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  <p:bldP spid="24" grpId="0" animBg="1"/>
      <p:bldP spid="51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0"/>
            <a:ext cx="9113520" cy="1066800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1066800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PART 2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28070" y="288758"/>
            <a:ext cx="663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/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常用医学外文全文数据库</a:t>
            </a:r>
          </a:p>
        </p:txBody>
      </p:sp>
      <p:sp>
        <p:nvSpPr>
          <p:cNvPr id="18" name="Lorem Ipsum"/>
          <p:cNvSpPr>
            <a:spLocks/>
          </p:cNvSpPr>
          <p:nvPr/>
        </p:nvSpPr>
        <p:spPr bwMode="auto">
          <a:xfrm>
            <a:off x="2453366" y="3913726"/>
            <a:ext cx="1562332" cy="89642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Elsevier Science </a:t>
            </a:r>
          </a:p>
          <a:p>
            <a:pPr lvl="0" algn="ctr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全文数据库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9" name="Lorem Ipsum"/>
          <p:cNvSpPr>
            <a:spLocks/>
          </p:cNvSpPr>
          <p:nvPr/>
        </p:nvSpPr>
        <p:spPr bwMode="auto">
          <a:xfrm>
            <a:off x="4361541" y="3913726"/>
            <a:ext cx="1562332" cy="1219593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600"/>
              </a:spcAft>
            </a:pPr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Springer-Link </a:t>
            </a:r>
          </a:p>
          <a:p>
            <a:pPr lvl="0" algn="ctr">
              <a:spcAft>
                <a:spcPts val="600"/>
              </a:spcAft>
            </a:pP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全文数据库</a:t>
            </a:r>
            <a:endParaRPr lang="zh-CN" altLang="zh-CN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spcAft>
                <a:spcPts val="600"/>
              </a:spcAft>
            </a:pPr>
            <a:endParaRPr lang="en-US" sz="1100" dirty="0" smtClean="0">
              <a:solidFill>
                <a:schemeClr val="bg1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Lorem Ipsum"/>
          <p:cNvSpPr>
            <a:spLocks/>
          </p:cNvSpPr>
          <p:nvPr/>
        </p:nvSpPr>
        <p:spPr bwMode="auto">
          <a:xfrm>
            <a:off x="6269716" y="3913726"/>
            <a:ext cx="1562332" cy="619429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Ovid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全文期刊数据库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Lorem Ipsum"/>
          <p:cNvSpPr>
            <a:spLocks/>
          </p:cNvSpPr>
          <p:nvPr/>
        </p:nvSpPr>
        <p:spPr bwMode="auto">
          <a:xfrm>
            <a:off x="8241631" y="3913726"/>
            <a:ext cx="1498591" cy="10503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ProQuest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国外高校博硕士论文学位论文全文数据库</a:t>
            </a:r>
            <a:endParaRPr lang="en-US" altLang="zh-CN" sz="16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009274" y="1780675"/>
            <a:ext cx="3303296" cy="1973438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79695" y="1708484"/>
            <a:ext cx="3272590" cy="2033337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284621" y="3992168"/>
            <a:ext cx="3243139" cy="1915337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122695" y="3956075"/>
            <a:ext cx="3363455" cy="1975493"/>
            <a:chOff x="1559850" y="3531392"/>
            <a:chExt cx="1752481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100"/>
            <p:cNvSpPr/>
            <p:nvPr/>
          </p:nvSpPr>
          <p:spPr>
            <a:xfrm>
              <a:off x="1559850" y="3548528"/>
              <a:ext cx="173100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矩形 40"/>
          <p:cNvSpPr/>
          <p:nvPr/>
        </p:nvSpPr>
        <p:spPr>
          <a:xfrm>
            <a:off x="1026695" y="2486025"/>
            <a:ext cx="5193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2C6AA5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Elsevier </a:t>
            </a:r>
            <a:r>
              <a:rPr lang="en-US" altLang="zh-CN" sz="2400" b="1" dirty="0" err="1" smtClean="0">
                <a:solidFill>
                  <a:srgbClr val="2C6AA5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ScienceDirect</a:t>
            </a:r>
            <a:r>
              <a:rPr lang="en-US" altLang="zh-CN" sz="2400" b="1" dirty="0" smtClean="0">
                <a:solidFill>
                  <a:srgbClr val="2C6AA5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endParaRPr lang="en-US" altLang="zh-CN" sz="2400" b="1" dirty="0" smtClean="0">
              <a:solidFill>
                <a:srgbClr val="2C6AA5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lvl="0" algn="ctr"/>
            <a:r>
              <a:rPr lang="zh-CN" altLang="en-US" sz="2400" b="1" dirty="0" smtClean="0">
                <a:solidFill>
                  <a:srgbClr val="2C6AA5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全文数据库</a:t>
            </a:r>
            <a:endParaRPr lang="en-US" altLang="zh-CN" sz="2400" b="1" dirty="0">
              <a:solidFill>
                <a:srgbClr val="2C6AA5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943601" y="2454441"/>
            <a:ext cx="321243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altLang="zh-CN" sz="2400" b="1" dirty="0" smtClean="0">
                <a:solidFill>
                  <a:srgbClr val="FF505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Springer-Link </a:t>
            </a:r>
          </a:p>
          <a:p>
            <a:pPr lvl="0" algn="ctr"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FF5050"/>
                </a:solidFill>
                <a:latin typeface="微软雅黑" pitchFamily="34" charset="-122"/>
                <a:ea typeface="微软雅黑" pitchFamily="34" charset="-122"/>
              </a:rPr>
              <a:t>全文数据库</a:t>
            </a:r>
            <a:endParaRPr lang="zh-CN" altLang="en-US" sz="2400" dirty="0">
              <a:solidFill>
                <a:srgbClr val="FF505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380874" y="4559969"/>
            <a:ext cx="2995853" cy="85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Ovid</a:t>
            </a:r>
          </a:p>
          <a:p>
            <a:pPr lvl="0" algn="ctr"/>
            <a:r>
              <a:rPr lang="zh-CN" altLang="en-US" sz="24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全文期刊数据库</a:t>
            </a:r>
            <a:endParaRPr lang="en-US" altLang="zh-CN" sz="24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014412" y="4403558"/>
            <a:ext cx="35252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dirty="0" smtClean="0">
                <a:solidFill>
                  <a:srgbClr val="66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ProQuest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rgbClr val="6600CC"/>
                </a:solidFill>
                <a:latin typeface="宋体" pitchFamily="2" charset="-122"/>
                <a:ea typeface="宋体" pitchFamily="2" charset="-122"/>
              </a:rPr>
              <a:t>   国外高校博硕士论文</a:t>
            </a:r>
            <a:endParaRPr lang="en-US" altLang="zh-CN" sz="2200" b="1" dirty="0" smtClean="0">
              <a:solidFill>
                <a:srgbClr val="6600CC"/>
              </a:solidFill>
              <a:latin typeface="宋体" pitchFamily="2" charset="-122"/>
              <a:ea typeface="宋体" pitchFamily="2" charset="-122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rgbClr val="6600CC"/>
                </a:solidFill>
                <a:latin typeface="宋体" pitchFamily="2" charset="-122"/>
                <a:ea typeface="宋体" pitchFamily="2" charset="-122"/>
              </a:rPr>
              <a:t>   学位论文全文数据库</a:t>
            </a:r>
            <a:endParaRPr lang="en-US" altLang="zh-CN" sz="2200" b="1" kern="0" dirty="0">
              <a:solidFill>
                <a:srgbClr val="6600CC"/>
              </a:solidFill>
              <a:latin typeface="宋体" pitchFamily="2" charset="-122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5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5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accel="5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accel="5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9" accel="5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164305" y="0"/>
            <a:ext cx="9027695" cy="1066800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152274" cy="1066800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Elsevier  </a:t>
            </a:r>
            <a:r>
              <a:rPr lang="en-US" altLang="zh-CN" sz="2000" b="1" dirty="0" err="1" smtClean="0"/>
              <a:t>ScienceDirect</a:t>
            </a:r>
            <a:endParaRPr lang="en-US" altLang="zh-CN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28070" y="288758"/>
            <a:ext cx="663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/>
            <a:r>
              <a:rPr lang="zh-CN" altLang="en-US" sz="2400" b="1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数据库介绍</a:t>
            </a:r>
          </a:p>
        </p:txBody>
      </p:sp>
      <p:sp>
        <p:nvSpPr>
          <p:cNvPr id="18" name="Lorem Ipsum"/>
          <p:cNvSpPr>
            <a:spLocks/>
          </p:cNvSpPr>
          <p:nvPr/>
        </p:nvSpPr>
        <p:spPr bwMode="auto">
          <a:xfrm>
            <a:off x="2453366" y="3913726"/>
            <a:ext cx="1562332" cy="89642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Elsevier Science </a:t>
            </a:r>
          </a:p>
          <a:p>
            <a:pPr lvl="0" algn="ctr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全文数据库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9" name="Lorem Ipsum"/>
          <p:cNvSpPr>
            <a:spLocks/>
          </p:cNvSpPr>
          <p:nvPr/>
        </p:nvSpPr>
        <p:spPr bwMode="auto">
          <a:xfrm>
            <a:off x="4361541" y="3913726"/>
            <a:ext cx="1562332" cy="1219593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600"/>
              </a:spcAft>
            </a:pPr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Springer-Link </a:t>
            </a:r>
          </a:p>
          <a:p>
            <a:pPr lvl="0" algn="ctr">
              <a:spcAft>
                <a:spcPts val="600"/>
              </a:spcAft>
            </a:pP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全文数据库</a:t>
            </a:r>
            <a:endParaRPr lang="zh-CN" altLang="zh-CN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spcAft>
                <a:spcPts val="600"/>
              </a:spcAft>
            </a:pPr>
            <a:endParaRPr lang="en-US" sz="1100" dirty="0" smtClean="0">
              <a:solidFill>
                <a:schemeClr val="bg1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Lorem Ipsum"/>
          <p:cNvSpPr>
            <a:spLocks/>
          </p:cNvSpPr>
          <p:nvPr/>
        </p:nvSpPr>
        <p:spPr bwMode="auto">
          <a:xfrm>
            <a:off x="6269716" y="3913726"/>
            <a:ext cx="1562332" cy="619429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Ovid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全文期刊数据库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Lorem Ipsum"/>
          <p:cNvSpPr>
            <a:spLocks/>
          </p:cNvSpPr>
          <p:nvPr/>
        </p:nvSpPr>
        <p:spPr bwMode="auto">
          <a:xfrm>
            <a:off x="8241631" y="3913726"/>
            <a:ext cx="1498591" cy="10503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ProQuest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国外高校博硕士论文学位论文全文数据库</a:t>
            </a:r>
            <a:endParaRPr lang="en-US" altLang="zh-CN" sz="16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858187" y="1800132"/>
            <a:ext cx="7296466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6" name="圆角矩形 45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866206" y="3263974"/>
            <a:ext cx="7288448" cy="1132494"/>
            <a:chOff x="4304043" y="1286668"/>
            <a:chExt cx="3429610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9" name="圆角矩形 48"/>
            <p:cNvSpPr/>
            <p:nvPr/>
          </p:nvSpPr>
          <p:spPr>
            <a:xfrm>
              <a:off x="4304043" y="1286668"/>
              <a:ext cx="3412625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4351932" y="1367702"/>
              <a:ext cx="3381721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902303" y="4683701"/>
            <a:ext cx="7312508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2" name="圆角矩形 5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4351931" y="1367702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矩形 53"/>
          <p:cNvSpPr/>
          <p:nvPr/>
        </p:nvSpPr>
        <p:spPr>
          <a:xfrm>
            <a:off x="3878049" y="2137429"/>
            <a:ext cx="4572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         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科技、医学文献全文数据库</a:t>
            </a:r>
            <a:endParaRPr lang="en-US" altLang="zh-CN" sz="20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009255" y="1982989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069414" y="3486937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093476" y="4942757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67" name="Freeform 36"/>
          <p:cNvSpPr>
            <a:spLocks noEditPoints="1"/>
          </p:cNvSpPr>
          <p:nvPr/>
        </p:nvSpPr>
        <p:spPr bwMode="auto">
          <a:xfrm>
            <a:off x="3043990" y="2081463"/>
            <a:ext cx="517358" cy="445168"/>
          </a:xfrm>
          <a:custGeom>
            <a:avLst/>
            <a:gdLst>
              <a:gd name="T0" fmla="*/ 563 w 803"/>
              <a:gd name="T1" fmla="*/ 421 h 678"/>
              <a:gd name="T2" fmla="*/ 445 w 803"/>
              <a:gd name="T3" fmla="*/ 421 h 678"/>
              <a:gd name="T4" fmla="*/ 445 w 803"/>
              <a:gd name="T5" fmla="*/ 540 h 678"/>
              <a:gd name="T6" fmla="*/ 358 w 803"/>
              <a:gd name="T7" fmla="*/ 540 h 678"/>
              <a:gd name="T8" fmla="*/ 358 w 803"/>
              <a:gd name="T9" fmla="*/ 421 h 678"/>
              <a:gd name="T10" fmla="*/ 240 w 803"/>
              <a:gd name="T11" fmla="*/ 421 h 678"/>
              <a:gd name="T12" fmla="*/ 240 w 803"/>
              <a:gd name="T13" fmla="*/ 334 h 678"/>
              <a:gd name="T14" fmla="*/ 358 w 803"/>
              <a:gd name="T15" fmla="*/ 334 h 678"/>
              <a:gd name="T16" fmla="*/ 358 w 803"/>
              <a:gd name="T17" fmla="*/ 215 h 678"/>
              <a:gd name="T18" fmla="*/ 445 w 803"/>
              <a:gd name="T19" fmla="*/ 215 h 678"/>
              <a:gd name="T20" fmla="*/ 445 w 803"/>
              <a:gd name="T21" fmla="*/ 334 h 678"/>
              <a:gd name="T22" fmla="*/ 563 w 803"/>
              <a:gd name="T23" fmla="*/ 334 h 678"/>
              <a:gd name="T24" fmla="*/ 563 w 803"/>
              <a:gd name="T25" fmla="*/ 421 h 678"/>
              <a:gd name="T26" fmla="*/ 737 w 803"/>
              <a:gd name="T27" fmla="*/ 218 h 678"/>
              <a:gd name="T28" fmla="*/ 401 w 803"/>
              <a:gd name="T29" fmla="*/ 161 h 678"/>
              <a:gd name="T30" fmla="*/ 66 w 803"/>
              <a:gd name="T31" fmla="*/ 218 h 678"/>
              <a:gd name="T32" fmla="*/ 402 w 803"/>
              <a:gd name="T33" fmla="*/ 678 h 678"/>
              <a:gd name="T34" fmla="*/ 737 w 803"/>
              <a:gd name="T35" fmla="*/ 218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03" h="678">
                <a:moveTo>
                  <a:pt x="563" y="421"/>
                </a:moveTo>
                <a:lnTo>
                  <a:pt x="445" y="421"/>
                </a:lnTo>
                <a:lnTo>
                  <a:pt x="445" y="540"/>
                </a:lnTo>
                <a:lnTo>
                  <a:pt x="358" y="540"/>
                </a:lnTo>
                <a:lnTo>
                  <a:pt x="358" y="421"/>
                </a:lnTo>
                <a:lnTo>
                  <a:pt x="240" y="421"/>
                </a:lnTo>
                <a:lnTo>
                  <a:pt x="240" y="334"/>
                </a:lnTo>
                <a:lnTo>
                  <a:pt x="358" y="334"/>
                </a:lnTo>
                <a:lnTo>
                  <a:pt x="358" y="215"/>
                </a:lnTo>
                <a:lnTo>
                  <a:pt x="445" y="215"/>
                </a:lnTo>
                <a:lnTo>
                  <a:pt x="445" y="334"/>
                </a:lnTo>
                <a:lnTo>
                  <a:pt x="563" y="334"/>
                </a:lnTo>
                <a:lnTo>
                  <a:pt x="563" y="421"/>
                </a:lnTo>
                <a:close/>
                <a:moveTo>
                  <a:pt x="737" y="218"/>
                </a:moveTo>
                <a:cubicBezTo>
                  <a:pt x="680" y="0"/>
                  <a:pt x="440" y="138"/>
                  <a:pt x="401" y="161"/>
                </a:cubicBezTo>
                <a:cubicBezTo>
                  <a:pt x="360" y="136"/>
                  <a:pt x="123" y="1"/>
                  <a:pt x="66" y="218"/>
                </a:cubicBezTo>
                <a:cubicBezTo>
                  <a:pt x="0" y="469"/>
                  <a:pt x="400" y="676"/>
                  <a:pt x="402" y="678"/>
                </a:cubicBezTo>
                <a:cubicBezTo>
                  <a:pt x="402" y="678"/>
                  <a:pt x="803" y="466"/>
                  <a:pt x="737" y="218"/>
                </a:cubicBezTo>
                <a:close/>
              </a:path>
            </a:pathLst>
          </a:custGeom>
          <a:solidFill>
            <a:srgbClr val="4F81BD"/>
          </a:solidFill>
          <a:ln>
            <a:noFill/>
          </a:ln>
          <a:extLst/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36"/>
          <p:cNvSpPr>
            <a:spLocks noEditPoints="1"/>
          </p:cNvSpPr>
          <p:nvPr/>
        </p:nvSpPr>
        <p:spPr bwMode="auto">
          <a:xfrm>
            <a:off x="3124200" y="3593432"/>
            <a:ext cx="517358" cy="445168"/>
          </a:xfrm>
          <a:custGeom>
            <a:avLst/>
            <a:gdLst>
              <a:gd name="T0" fmla="*/ 563 w 803"/>
              <a:gd name="T1" fmla="*/ 421 h 678"/>
              <a:gd name="T2" fmla="*/ 445 w 803"/>
              <a:gd name="T3" fmla="*/ 421 h 678"/>
              <a:gd name="T4" fmla="*/ 445 w 803"/>
              <a:gd name="T5" fmla="*/ 540 h 678"/>
              <a:gd name="T6" fmla="*/ 358 w 803"/>
              <a:gd name="T7" fmla="*/ 540 h 678"/>
              <a:gd name="T8" fmla="*/ 358 w 803"/>
              <a:gd name="T9" fmla="*/ 421 h 678"/>
              <a:gd name="T10" fmla="*/ 240 w 803"/>
              <a:gd name="T11" fmla="*/ 421 h 678"/>
              <a:gd name="T12" fmla="*/ 240 w 803"/>
              <a:gd name="T13" fmla="*/ 334 h 678"/>
              <a:gd name="T14" fmla="*/ 358 w 803"/>
              <a:gd name="T15" fmla="*/ 334 h 678"/>
              <a:gd name="T16" fmla="*/ 358 w 803"/>
              <a:gd name="T17" fmla="*/ 215 h 678"/>
              <a:gd name="T18" fmla="*/ 445 w 803"/>
              <a:gd name="T19" fmla="*/ 215 h 678"/>
              <a:gd name="T20" fmla="*/ 445 w 803"/>
              <a:gd name="T21" fmla="*/ 334 h 678"/>
              <a:gd name="T22" fmla="*/ 563 w 803"/>
              <a:gd name="T23" fmla="*/ 334 h 678"/>
              <a:gd name="T24" fmla="*/ 563 w 803"/>
              <a:gd name="T25" fmla="*/ 421 h 678"/>
              <a:gd name="T26" fmla="*/ 737 w 803"/>
              <a:gd name="T27" fmla="*/ 218 h 678"/>
              <a:gd name="T28" fmla="*/ 401 w 803"/>
              <a:gd name="T29" fmla="*/ 161 h 678"/>
              <a:gd name="T30" fmla="*/ 66 w 803"/>
              <a:gd name="T31" fmla="*/ 218 h 678"/>
              <a:gd name="T32" fmla="*/ 402 w 803"/>
              <a:gd name="T33" fmla="*/ 678 h 678"/>
              <a:gd name="T34" fmla="*/ 737 w 803"/>
              <a:gd name="T35" fmla="*/ 218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03" h="678">
                <a:moveTo>
                  <a:pt x="563" y="421"/>
                </a:moveTo>
                <a:lnTo>
                  <a:pt x="445" y="421"/>
                </a:lnTo>
                <a:lnTo>
                  <a:pt x="445" y="540"/>
                </a:lnTo>
                <a:lnTo>
                  <a:pt x="358" y="540"/>
                </a:lnTo>
                <a:lnTo>
                  <a:pt x="358" y="421"/>
                </a:lnTo>
                <a:lnTo>
                  <a:pt x="240" y="421"/>
                </a:lnTo>
                <a:lnTo>
                  <a:pt x="240" y="334"/>
                </a:lnTo>
                <a:lnTo>
                  <a:pt x="358" y="334"/>
                </a:lnTo>
                <a:lnTo>
                  <a:pt x="358" y="215"/>
                </a:lnTo>
                <a:lnTo>
                  <a:pt x="445" y="215"/>
                </a:lnTo>
                <a:lnTo>
                  <a:pt x="445" y="334"/>
                </a:lnTo>
                <a:lnTo>
                  <a:pt x="563" y="334"/>
                </a:lnTo>
                <a:lnTo>
                  <a:pt x="563" y="421"/>
                </a:lnTo>
                <a:close/>
                <a:moveTo>
                  <a:pt x="737" y="218"/>
                </a:moveTo>
                <a:cubicBezTo>
                  <a:pt x="680" y="0"/>
                  <a:pt x="440" y="138"/>
                  <a:pt x="401" y="161"/>
                </a:cubicBezTo>
                <a:cubicBezTo>
                  <a:pt x="360" y="136"/>
                  <a:pt x="123" y="1"/>
                  <a:pt x="66" y="218"/>
                </a:cubicBezTo>
                <a:cubicBezTo>
                  <a:pt x="0" y="469"/>
                  <a:pt x="400" y="676"/>
                  <a:pt x="402" y="678"/>
                </a:cubicBezTo>
                <a:cubicBezTo>
                  <a:pt x="402" y="678"/>
                  <a:pt x="803" y="466"/>
                  <a:pt x="737" y="218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  <a:extLst/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36"/>
          <p:cNvSpPr>
            <a:spLocks noEditPoints="1"/>
          </p:cNvSpPr>
          <p:nvPr/>
        </p:nvSpPr>
        <p:spPr bwMode="auto">
          <a:xfrm>
            <a:off x="3148263" y="5037220"/>
            <a:ext cx="517358" cy="445168"/>
          </a:xfrm>
          <a:custGeom>
            <a:avLst/>
            <a:gdLst>
              <a:gd name="T0" fmla="*/ 563 w 803"/>
              <a:gd name="T1" fmla="*/ 421 h 678"/>
              <a:gd name="T2" fmla="*/ 445 w 803"/>
              <a:gd name="T3" fmla="*/ 421 h 678"/>
              <a:gd name="T4" fmla="*/ 445 w 803"/>
              <a:gd name="T5" fmla="*/ 540 h 678"/>
              <a:gd name="T6" fmla="*/ 358 w 803"/>
              <a:gd name="T7" fmla="*/ 540 h 678"/>
              <a:gd name="T8" fmla="*/ 358 w 803"/>
              <a:gd name="T9" fmla="*/ 421 h 678"/>
              <a:gd name="T10" fmla="*/ 240 w 803"/>
              <a:gd name="T11" fmla="*/ 421 h 678"/>
              <a:gd name="T12" fmla="*/ 240 w 803"/>
              <a:gd name="T13" fmla="*/ 334 h 678"/>
              <a:gd name="T14" fmla="*/ 358 w 803"/>
              <a:gd name="T15" fmla="*/ 334 h 678"/>
              <a:gd name="T16" fmla="*/ 358 w 803"/>
              <a:gd name="T17" fmla="*/ 215 h 678"/>
              <a:gd name="T18" fmla="*/ 445 w 803"/>
              <a:gd name="T19" fmla="*/ 215 h 678"/>
              <a:gd name="T20" fmla="*/ 445 w 803"/>
              <a:gd name="T21" fmla="*/ 334 h 678"/>
              <a:gd name="T22" fmla="*/ 563 w 803"/>
              <a:gd name="T23" fmla="*/ 334 h 678"/>
              <a:gd name="T24" fmla="*/ 563 w 803"/>
              <a:gd name="T25" fmla="*/ 421 h 678"/>
              <a:gd name="T26" fmla="*/ 737 w 803"/>
              <a:gd name="T27" fmla="*/ 218 h 678"/>
              <a:gd name="T28" fmla="*/ 401 w 803"/>
              <a:gd name="T29" fmla="*/ 161 h 678"/>
              <a:gd name="T30" fmla="*/ 66 w 803"/>
              <a:gd name="T31" fmla="*/ 218 h 678"/>
              <a:gd name="T32" fmla="*/ 402 w 803"/>
              <a:gd name="T33" fmla="*/ 678 h 678"/>
              <a:gd name="T34" fmla="*/ 737 w 803"/>
              <a:gd name="T35" fmla="*/ 218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03" h="678">
                <a:moveTo>
                  <a:pt x="563" y="421"/>
                </a:moveTo>
                <a:lnTo>
                  <a:pt x="445" y="421"/>
                </a:lnTo>
                <a:lnTo>
                  <a:pt x="445" y="540"/>
                </a:lnTo>
                <a:lnTo>
                  <a:pt x="358" y="540"/>
                </a:lnTo>
                <a:lnTo>
                  <a:pt x="358" y="421"/>
                </a:lnTo>
                <a:lnTo>
                  <a:pt x="240" y="421"/>
                </a:lnTo>
                <a:lnTo>
                  <a:pt x="240" y="334"/>
                </a:lnTo>
                <a:lnTo>
                  <a:pt x="358" y="334"/>
                </a:lnTo>
                <a:lnTo>
                  <a:pt x="358" y="215"/>
                </a:lnTo>
                <a:lnTo>
                  <a:pt x="445" y="215"/>
                </a:lnTo>
                <a:lnTo>
                  <a:pt x="445" y="334"/>
                </a:lnTo>
                <a:lnTo>
                  <a:pt x="563" y="334"/>
                </a:lnTo>
                <a:lnTo>
                  <a:pt x="563" y="421"/>
                </a:lnTo>
                <a:close/>
                <a:moveTo>
                  <a:pt x="737" y="218"/>
                </a:moveTo>
                <a:cubicBezTo>
                  <a:pt x="680" y="0"/>
                  <a:pt x="440" y="138"/>
                  <a:pt x="401" y="161"/>
                </a:cubicBezTo>
                <a:cubicBezTo>
                  <a:pt x="360" y="136"/>
                  <a:pt x="123" y="1"/>
                  <a:pt x="66" y="218"/>
                </a:cubicBezTo>
                <a:cubicBezTo>
                  <a:pt x="0" y="469"/>
                  <a:pt x="400" y="676"/>
                  <a:pt x="402" y="678"/>
                </a:cubicBezTo>
                <a:cubicBezTo>
                  <a:pt x="402" y="678"/>
                  <a:pt x="803" y="466"/>
                  <a:pt x="737" y="21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4223083" y="3549316"/>
            <a:ext cx="5317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  <a:cs typeface="Times New Roman" pitchFamily="18" charset="0"/>
              </a:rPr>
              <a:t>文献质量高：大部分是核心期刊，被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  <a:cs typeface="Times New Roman" pitchFamily="18" charset="0"/>
              </a:rPr>
              <a:t>SCI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  <a:cs typeface="Times New Roman" pitchFamily="18" charset="0"/>
              </a:rPr>
              <a:t>、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  <a:cs typeface="Times New Roman" pitchFamily="18" charset="0"/>
              </a:rPr>
              <a:t>SSCI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  <a:cs typeface="Times New Roman" pitchFamily="18" charset="0"/>
              </a:rPr>
              <a:t>、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  <a:cs typeface="Times New Roman" pitchFamily="18" charset="0"/>
              </a:rPr>
              <a:t>EI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  <a:cs typeface="Times New Roman" pitchFamily="18" charset="0"/>
              </a:rPr>
              <a:t>所收录，其中临床医学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  <a:cs typeface="Times New Roman" pitchFamily="18" charset="0"/>
              </a:rPr>
              <a:t>232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  <a:cs typeface="Times New Roman" pitchFamily="18" charset="0"/>
              </a:rPr>
              <a:t>种</a:t>
            </a:r>
            <a:endParaRPr lang="en-US" altLang="zh-CN" sz="2000" b="1" kern="0" dirty="0" smtClean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272198" y="5019552"/>
            <a:ext cx="55732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zh-CN" alt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户多、下载量大</a:t>
            </a:r>
            <a:r>
              <a:rPr lang="zh-CN" alt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的外文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期刊全文</a:t>
            </a:r>
            <a:r>
              <a:rPr lang="zh-CN" alt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数据库 </a:t>
            </a:r>
            <a:endParaRPr lang="en-US" altLang="zh-CN" sz="20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5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0"/>
            <a:ext cx="9113520" cy="866274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ame Side Corner Rectangle 1"/>
          <p:cNvSpPr/>
          <p:nvPr/>
        </p:nvSpPr>
        <p:spPr>
          <a:xfrm>
            <a:off x="-1" y="0"/>
            <a:ext cx="3525253" cy="866274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000" b="1" dirty="0" smtClean="0">
                <a:solidFill>
                  <a:prstClr val="white"/>
                </a:solidFill>
              </a:rPr>
              <a:t>Elsevier  </a:t>
            </a:r>
            <a:r>
              <a:rPr lang="en-US" altLang="zh-CN" sz="2000" b="1" dirty="0" err="1" smtClean="0">
                <a:solidFill>
                  <a:prstClr val="white"/>
                </a:solidFill>
              </a:rPr>
              <a:t>ScienceDirect</a:t>
            </a:r>
            <a:endParaRPr lang="en-US" altLang="zh-CN" sz="2000" b="1" dirty="0" smtClea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8071" y="204536"/>
            <a:ext cx="708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b="1" spc="30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数据库介绍</a:t>
            </a:r>
            <a:endParaRPr lang="en-US" altLang="zh-CN" sz="2400" b="1" spc="30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8" name="Lorem Ipsum"/>
          <p:cNvSpPr>
            <a:spLocks/>
          </p:cNvSpPr>
          <p:nvPr/>
        </p:nvSpPr>
        <p:spPr bwMode="auto">
          <a:xfrm>
            <a:off x="2453366" y="3913726"/>
            <a:ext cx="1562332" cy="89642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Elsevier Science </a:t>
            </a:r>
          </a:p>
          <a:p>
            <a:pPr lvl="0" algn="ctr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全文数据库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9" name="Lorem Ipsum"/>
          <p:cNvSpPr>
            <a:spLocks/>
          </p:cNvSpPr>
          <p:nvPr/>
        </p:nvSpPr>
        <p:spPr bwMode="auto">
          <a:xfrm>
            <a:off x="4361541" y="3913726"/>
            <a:ext cx="1562332" cy="1219593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600"/>
              </a:spcAft>
            </a:pPr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Springer-Link </a:t>
            </a:r>
          </a:p>
          <a:p>
            <a:pPr lvl="0" algn="ctr">
              <a:spcAft>
                <a:spcPts val="600"/>
              </a:spcAft>
            </a:pP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全文数据库</a:t>
            </a:r>
            <a:endParaRPr lang="zh-CN" altLang="zh-CN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20" name="Lorem Ipsum"/>
          <p:cNvSpPr>
            <a:spLocks/>
          </p:cNvSpPr>
          <p:nvPr/>
        </p:nvSpPr>
        <p:spPr bwMode="auto">
          <a:xfrm>
            <a:off x="6269716" y="3913726"/>
            <a:ext cx="1562332" cy="619429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Ovid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全文期刊数据库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Lorem Ipsum"/>
          <p:cNvSpPr>
            <a:spLocks/>
          </p:cNvSpPr>
          <p:nvPr/>
        </p:nvSpPr>
        <p:spPr bwMode="auto">
          <a:xfrm>
            <a:off x="8241631" y="3913726"/>
            <a:ext cx="1498591" cy="10503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ProQuest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国外高校博硕士论文学位论文全文数据库</a:t>
            </a:r>
            <a:endParaRPr lang="en-US" altLang="zh-CN" sz="16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86333" y="2165684"/>
            <a:ext cx="4339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世界上最大的科技、医学文献全文数据库</a:t>
            </a:r>
            <a:endParaRPr lang="en-US" altLang="zh-CN" b="1" kern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681663" y="3669632"/>
            <a:ext cx="5161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ea typeface="微软雅黑" pitchFamily="34" charset="-122"/>
                <a:cs typeface="Times New Roman" pitchFamily="18" charset="0"/>
              </a:rPr>
              <a:t>大部分是核心期刊，被</a:t>
            </a:r>
            <a:r>
              <a:rPr lang="en-US" altLang="zh-CN" b="1" dirty="0" smtClean="0">
                <a:solidFill>
                  <a:schemeClr val="bg1"/>
                </a:solidFill>
                <a:ea typeface="微软雅黑" pitchFamily="34" charset="-122"/>
                <a:cs typeface="Times New Roman" pitchFamily="18" charset="0"/>
              </a:rPr>
              <a:t>SCI</a:t>
            </a:r>
            <a:r>
              <a:rPr lang="zh-CN" altLang="en-US" b="1" dirty="0" smtClean="0">
                <a:solidFill>
                  <a:schemeClr val="bg1"/>
                </a:solidFill>
                <a:ea typeface="微软雅黑" pitchFamily="34" charset="-122"/>
                <a:cs typeface="Times New Roman" pitchFamily="18" charset="0"/>
              </a:rPr>
              <a:t>、</a:t>
            </a:r>
            <a:r>
              <a:rPr lang="en-US" altLang="zh-CN" b="1" dirty="0" smtClean="0">
                <a:solidFill>
                  <a:schemeClr val="bg1"/>
                </a:solidFill>
                <a:ea typeface="微软雅黑" pitchFamily="34" charset="-122"/>
                <a:cs typeface="Times New Roman" pitchFamily="18" charset="0"/>
              </a:rPr>
              <a:t>SSCI</a:t>
            </a:r>
            <a:r>
              <a:rPr lang="zh-CN" altLang="en-US" b="1" dirty="0" smtClean="0">
                <a:solidFill>
                  <a:schemeClr val="bg1"/>
                </a:solidFill>
                <a:ea typeface="微软雅黑" pitchFamily="34" charset="-122"/>
                <a:cs typeface="Times New Roman" pitchFamily="18" charset="0"/>
              </a:rPr>
              <a:t>、</a:t>
            </a:r>
            <a:r>
              <a:rPr lang="en-US" altLang="zh-CN" b="1" dirty="0" smtClean="0">
                <a:solidFill>
                  <a:schemeClr val="bg1"/>
                </a:solidFill>
                <a:ea typeface="微软雅黑" pitchFamily="34" charset="-122"/>
                <a:cs typeface="Times New Roman" pitchFamily="18" charset="0"/>
              </a:rPr>
              <a:t>EI</a:t>
            </a:r>
            <a:r>
              <a:rPr lang="zh-CN" altLang="en-US" b="1" dirty="0" smtClean="0">
                <a:solidFill>
                  <a:schemeClr val="bg1"/>
                </a:solidFill>
                <a:ea typeface="微软雅黑" pitchFamily="34" charset="-122"/>
                <a:cs typeface="Times New Roman" pitchFamily="18" charset="0"/>
              </a:rPr>
              <a:t>所收录，其中临床医学</a:t>
            </a:r>
            <a:r>
              <a:rPr lang="en-US" altLang="zh-CN" b="1" dirty="0" smtClean="0">
                <a:solidFill>
                  <a:schemeClr val="bg1"/>
                </a:solidFill>
                <a:ea typeface="微软雅黑" pitchFamily="34" charset="-122"/>
                <a:cs typeface="Times New Roman" pitchFamily="18" charset="0"/>
              </a:rPr>
              <a:t>232</a:t>
            </a:r>
            <a:r>
              <a:rPr lang="zh-CN" altLang="en-US" b="1" dirty="0" smtClean="0">
                <a:solidFill>
                  <a:schemeClr val="bg1"/>
                </a:solidFill>
                <a:ea typeface="微软雅黑" pitchFamily="34" charset="-122"/>
                <a:cs typeface="Times New Roman" pitchFamily="18" charset="0"/>
              </a:rPr>
              <a:t>种。</a:t>
            </a:r>
            <a:endParaRPr lang="en-US" altLang="zh-CN" b="1" kern="0" dirty="0" smtClean="0">
              <a:solidFill>
                <a:schemeClr val="bg1"/>
              </a:solidFill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11903" y="5416595"/>
            <a:ext cx="3416320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GB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中国用量最高的外文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全文</a:t>
            </a:r>
            <a:r>
              <a:rPr lang="zh-CN" altLang="en-GB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</a:t>
            </a:r>
            <a:endParaRPr lang="en-US" altLang="zh-CN" b="1" kern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6776"/>
            <a:ext cx="12192000" cy="599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>
          <a:xfrm>
            <a:off x="1990725" y="857251"/>
            <a:ext cx="1343025" cy="381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2143125" y="3143250"/>
            <a:ext cx="7915275" cy="141922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809874" y="6477000"/>
            <a:ext cx="6696075" cy="381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625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0"/>
            <a:ext cx="9113520" cy="866274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ame Side Corner Rectangle 1"/>
          <p:cNvSpPr/>
          <p:nvPr/>
        </p:nvSpPr>
        <p:spPr>
          <a:xfrm>
            <a:off x="-1" y="0"/>
            <a:ext cx="3525253" cy="866274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000" b="1" dirty="0" smtClean="0">
                <a:solidFill>
                  <a:prstClr val="white"/>
                </a:solidFill>
              </a:rPr>
              <a:t>Elsevier  </a:t>
            </a:r>
            <a:r>
              <a:rPr lang="en-US" altLang="zh-CN" sz="2000" b="1" dirty="0" err="1" smtClean="0">
                <a:solidFill>
                  <a:prstClr val="white"/>
                </a:solidFill>
              </a:rPr>
              <a:t>ScienceDirect</a:t>
            </a:r>
            <a:endParaRPr lang="en-US" altLang="zh-CN" sz="2000" b="1" dirty="0" smtClea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8070" y="204536"/>
            <a:ext cx="774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b="1" spc="30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检索途径</a:t>
            </a:r>
            <a:endParaRPr lang="en-US" altLang="zh-CN" sz="2400" b="1" spc="30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8" name="Lorem Ipsum"/>
          <p:cNvSpPr>
            <a:spLocks/>
          </p:cNvSpPr>
          <p:nvPr/>
        </p:nvSpPr>
        <p:spPr bwMode="auto">
          <a:xfrm>
            <a:off x="2453366" y="3913726"/>
            <a:ext cx="1562332" cy="89642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Elsevier Science </a:t>
            </a:r>
          </a:p>
          <a:p>
            <a:pPr lvl="0" algn="ctr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全文数据库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9" name="Lorem Ipsum"/>
          <p:cNvSpPr>
            <a:spLocks/>
          </p:cNvSpPr>
          <p:nvPr/>
        </p:nvSpPr>
        <p:spPr bwMode="auto">
          <a:xfrm>
            <a:off x="4361541" y="3913726"/>
            <a:ext cx="1562332" cy="1219593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600"/>
              </a:spcAft>
            </a:pPr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Springer-Link </a:t>
            </a:r>
          </a:p>
          <a:p>
            <a:pPr lvl="0" algn="ctr">
              <a:spcAft>
                <a:spcPts val="600"/>
              </a:spcAft>
            </a:pP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全文数据库</a:t>
            </a:r>
            <a:endParaRPr lang="zh-CN" altLang="zh-CN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20" name="Lorem Ipsum"/>
          <p:cNvSpPr>
            <a:spLocks/>
          </p:cNvSpPr>
          <p:nvPr/>
        </p:nvSpPr>
        <p:spPr bwMode="auto">
          <a:xfrm>
            <a:off x="6269716" y="3913726"/>
            <a:ext cx="1562332" cy="619429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Ovid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全文期刊数据库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Lorem Ipsum"/>
          <p:cNvSpPr>
            <a:spLocks/>
          </p:cNvSpPr>
          <p:nvPr/>
        </p:nvSpPr>
        <p:spPr bwMode="auto">
          <a:xfrm>
            <a:off x="8241631" y="3913726"/>
            <a:ext cx="1498591" cy="10503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ProQuest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国外高校博硕士论文学位论文全文数据库</a:t>
            </a:r>
            <a:endParaRPr lang="en-US" altLang="zh-CN" sz="16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86333" y="2165684"/>
            <a:ext cx="4339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界上最大的科技、医学文献全文数据库</a:t>
            </a:r>
            <a:endParaRPr lang="en-US" altLang="zh-CN" b="1" kern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681663" y="3669632"/>
            <a:ext cx="5161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ea typeface="微软雅黑" pitchFamily="34" charset="-122"/>
                <a:cs typeface="Times New Roman" pitchFamily="18" charset="0"/>
              </a:rPr>
              <a:t>大部分是核心期刊，被</a:t>
            </a:r>
            <a:r>
              <a:rPr lang="en-US" altLang="zh-CN" b="1" dirty="0" smtClean="0">
                <a:solidFill>
                  <a:schemeClr val="bg1"/>
                </a:solidFill>
                <a:ea typeface="微软雅黑" pitchFamily="34" charset="-122"/>
                <a:cs typeface="Times New Roman" pitchFamily="18" charset="0"/>
              </a:rPr>
              <a:t>SCI</a:t>
            </a:r>
            <a:r>
              <a:rPr lang="zh-CN" altLang="en-US" b="1" dirty="0" smtClean="0">
                <a:solidFill>
                  <a:schemeClr val="bg1"/>
                </a:solidFill>
                <a:ea typeface="微软雅黑" pitchFamily="34" charset="-122"/>
                <a:cs typeface="Times New Roman" pitchFamily="18" charset="0"/>
              </a:rPr>
              <a:t>、</a:t>
            </a:r>
            <a:r>
              <a:rPr lang="en-US" altLang="zh-CN" b="1" dirty="0" smtClean="0">
                <a:solidFill>
                  <a:schemeClr val="bg1"/>
                </a:solidFill>
                <a:ea typeface="微软雅黑" pitchFamily="34" charset="-122"/>
                <a:cs typeface="Times New Roman" pitchFamily="18" charset="0"/>
              </a:rPr>
              <a:t>SSCI</a:t>
            </a:r>
            <a:r>
              <a:rPr lang="zh-CN" altLang="en-US" b="1" dirty="0" smtClean="0">
                <a:solidFill>
                  <a:schemeClr val="bg1"/>
                </a:solidFill>
                <a:ea typeface="微软雅黑" pitchFamily="34" charset="-122"/>
                <a:cs typeface="Times New Roman" pitchFamily="18" charset="0"/>
              </a:rPr>
              <a:t>、</a:t>
            </a:r>
            <a:r>
              <a:rPr lang="en-US" altLang="zh-CN" b="1" dirty="0" smtClean="0">
                <a:solidFill>
                  <a:schemeClr val="bg1"/>
                </a:solidFill>
                <a:ea typeface="微软雅黑" pitchFamily="34" charset="-122"/>
                <a:cs typeface="Times New Roman" pitchFamily="18" charset="0"/>
              </a:rPr>
              <a:t>EI</a:t>
            </a:r>
            <a:r>
              <a:rPr lang="zh-CN" altLang="en-US" b="1" dirty="0" smtClean="0">
                <a:solidFill>
                  <a:schemeClr val="bg1"/>
                </a:solidFill>
                <a:ea typeface="微软雅黑" pitchFamily="34" charset="-122"/>
                <a:cs typeface="Times New Roman" pitchFamily="18" charset="0"/>
              </a:rPr>
              <a:t>所收录，其中临床医学</a:t>
            </a:r>
            <a:r>
              <a:rPr lang="en-US" altLang="zh-CN" b="1" dirty="0" smtClean="0">
                <a:solidFill>
                  <a:schemeClr val="bg1"/>
                </a:solidFill>
                <a:ea typeface="微软雅黑" pitchFamily="34" charset="-122"/>
                <a:cs typeface="Times New Roman" pitchFamily="18" charset="0"/>
              </a:rPr>
              <a:t>232</a:t>
            </a:r>
            <a:r>
              <a:rPr lang="zh-CN" altLang="en-US" b="1" dirty="0" smtClean="0">
                <a:solidFill>
                  <a:schemeClr val="bg1"/>
                </a:solidFill>
                <a:ea typeface="微软雅黑" pitchFamily="34" charset="-122"/>
                <a:cs typeface="Times New Roman" pitchFamily="18" charset="0"/>
              </a:rPr>
              <a:t>种。</a:t>
            </a:r>
            <a:endParaRPr lang="en-US" altLang="zh-CN" b="1" kern="0" dirty="0" smtClean="0">
              <a:solidFill>
                <a:schemeClr val="bg1"/>
              </a:solidFill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11903" y="5416595"/>
            <a:ext cx="3416320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GB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中国用量最高的外文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全文</a:t>
            </a:r>
            <a:r>
              <a:rPr lang="zh-CN" altLang="en-GB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</a:t>
            </a:r>
            <a:endParaRPr lang="en-US" altLang="zh-CN" b="1" kern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73769" y="2117557"/>
            <a:ext cx="10407315" cy="3056021"/>
            <a:chOff x="1260022" y="2163164"/>
            <a:chExt cx="6960165" cy="1748634"/>
          </a:xfrm>
          <a:noFill/>
          <a:effectLst>
            <a:outerShdw blurRad="76200" dist="38100" dir="5400000" algn="t" rotWithShape="0">
              <a:prstClr val="black">
                <a:alpha val="28000"/>
              </a:prstClr>
            </a:outerShdw>
          </a:effectLst>
        </p:grpSpPr>
        <p:sp>
          <p:nvSpPr>
            <p:cNvPr id="36" name="Arc 54"/>
            <p:cNvSpPr/>
            <p:nvPr/>
          </p:nvSpPr>
          <p:spPr bwMode="auto">
            <a:xfrm>
              <a:off x="4740104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37" name="Arc 42"/>
            <p:cNvSpPr/>
            <p:nvPr/>
          </p:nvSpPr>
          <p:spPr bwMode="auto">
            <a:xfrm>
              <a:off x="1260022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38" name="Arc 40"/>
            <p:cNvSpPr/>
            <p:nvPr/>
          </p:nvSpPr>
          <p:spPr bwMode="auto">
            <a:xfrm rot="10800000">
              <a:off x="3000064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39" name="Arc 52"/>
            <p:cNvSpPr/>
            <p:nvPr/>
          </p:nvSpPr>
          <p:spPr bwMode="auto">
            <a:xfrm rot="10800000">
              <a:off x="6480146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046747" y="2911641"/>
            <a:ext cx="1973179" cy="2093495"/>
            <a:chOff x="2201071" y="3406041"/>
            <a:chExt cx="1805286" cy="1805938"/>
          </a:xfrm>
        </p:grpSpPr>
        <p:grpSp>
          <p:nvGrpSpPr>
            <p:cNvPr id="41" name="组合 20"/>
            <p:cNvGrpSpPr/>
            <p:nvPr/>
          </p:nvGrpSpPr>
          <p:grpSpPr>
            <a:xfrm>
              <a:off x="2201071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43" name="组合 2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5" name="同心圆 4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4" name="椭圆 43"/>
              <p:cNvSpPr/>
              <p:nvPr/>
            </p:nvSpPr>
            <p:spPr>
              <a:xfrm>
                <a:off x="4565572" y="2763062"/>
                <a:ext cx="1370299" cy="137079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564331" y="4132569"/>
              <a:ext cx="1153293" cy="345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快速检索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641557" y="2330115"/>
            <a:ext cx="1973179" cy="2093495"/>
            <a:chOff x="2201071" y="3406041"/>
            <a:chExt cx="1805286" cy="1805938"/>
          </a:xfrm>
        </p:grpSpPr>
        <p:grpSp>
          <p:nvGrpSpPr>
            <p:cNvPr id="69" name="组合 20"/>
            <p:cNvGrpSpPr/>
            <p:nvPr/>
          </p:nvGrpSpPr>
          <p:grpSpPr>
            <a:xfrm>
              <a:off x="2201071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71" name="组合 2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73" name="同心圆 72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椭圆 71"/>
              <p:cNvSpPr/>
              <p:nvPr/>
            </p:nvSpPr>
            <p:spPr>
              <a:xfrm>
                <a:off x="4565572" y="2763062"/>
                <a:ext cx="1370299" cy="1370792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590016" y="4146406"/>
              <a:ext cx="1127608" cy="345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浏览检索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240376" y="2895601"/>
            <a:ext cx="1973179" cy="2093495"/>
            <a:chOff x="2201071" y="3406041"/>
            <a:chExt cx="1805286" cy="1805938"/>
          </a:xfrm>
        </p:grpSpPr>
        <p:grpSp>
          <p:nvGrpSpPr>
            <p:cNvPr id="76" name="组合 20"/>
            <p:cNvGrpSpPr/>
            <p:nvPr/>
          </p:nvGrpSpPr>
          <p:grpSpPr>
            <a:xfrm>
              <a:off x="2201071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78" name="组合 2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0" name="同心圆 7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9" name="椭圆 78"/>
              <p:cNvSpPr/>
              <p:nvPr/>
            </p:nvSpPr>
            <p:spPr>
              <a:xfrm>
                <a:off x="4565572" y="2763062"/>
                <a:ext cx="1370299" cy="137079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2579009" y="4115270"/>
              <a:ext cx="1138613" cy="345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高级检索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8839198" y="2294020"/>
            <a:ext cx="1973179" cy="2093495"/>
            <a:chOff x="2201071" y="3406041"/>
            <a:chExt cx="1805286" cy="1805938"/>
          </a:xfrm>
        </p:grpSpPr>
        <p:grpSp>
          <p:nvGrpSpPr>
            <p:cNvPr id="83" name="组合 20"/>
            <p:cNvGrpSpPr/>
            <p:nvPr/>
          </p:nvGrpSpPr>
          <p:grpSpPr>
            <a:xfrm>
              <a:off x="2201071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85" name="组合 2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7" name="同心圆 8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椭圆 8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6" name="椭圆 85"/>
              <p:cNvSpPr/>
              <p:nvPr/>
            </p:nvSpPr>
            <p:spPr>
              <a:xfrm>
                <a:off x="4565572" y="2763062"/>
                <a:ext cx="1370299" cy="13707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568001" y="4146407"/>
              <a:ext cx="1149622" cy="345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专家检索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625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accel="5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accel="5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2" accel="5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12" accel="5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18914383">
            <a:off x="2780007" y="2167510"/>
            <a:ext cx="214275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itchFamily="34" charset="0"/>
                <a:ea typeface="微软雅黑" pitchFamily="34" charset="-122"/>
              </a:rPr>
              <a:t>快速检索</a:t>
            </a:r>
            <a:endParaRPr kumimoji="0" lang="zh-CN" altLang="en-US" sz="2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/>
              <a:uLnTx/>
              <a:uFillTx/>
              <a:latin typeface="Agency FB" pitchFamily="34" charset="0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 rot="18882267">
            <a:off x="7224914" y="5107730"/>
            <a:ext cx="149838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itchFamily="34" charset="0"/>
                <a:ea typeface="微软雅黑" pitchFamily="34" charset="-122"/>
              </a:rPr>
              <a:t>专家检索</a:t>
            </a:r>
            <a:endParaRPr kumimoji="0" lang="zh-CN" altLang="en-US" sz="2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/>
              <a:uLnTx/>
              <a:uFillTx/>
              <a:latin typeface="Agency FB" pitchFamily="34" charset="0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 rot="2718349">
            <a:off x="2934981" y="5092565"/>
            <a:ext cx="167059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itchFamily="34" charset="0"/>
                <a:ea typeface="微软雅黑" pitchFamily="34" charset="-122"/>
              </a:rPr>
              <a:t>高级检索</a:t>
            </a:r>
            <a:endParaRPr kumimoji="0" lang="zh-CN" altLang="en-US" sz="2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/>
              <a:uLnTx/>
              <a:uFillTx/>
              <a:latin typeface="Agency FB" pitchFamily="34" charset="0"/>
              <a:ea typeface="微软雅黑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 rot="2718349">
            <a:off x="7204722" y="2089258"/>
            <a:ext cx="167059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itchFamily="34" charset="0"/>
                <a:ea typeface="微软雅黑" pitchFamily="34" charset="-122"/>
              </a:rPr>
              <a:t>浏览检索</a:t>
            </a:r>
            <a:endParaRPr kumimoji="0" lang="zh-CN" altLang="en-US" sz="2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/>
              <a:uLnTx/>
              <a:uFillTx/>
              <a:latin typeface="Agency FB" pitchFamily="34" charset="0"/>
              <a:ea typeface="微软雅黑" pitchFamily="34" charset="-122"/>
            </a:endParaRPr>
          </a:p>
        </p:txBody>
      </p:sp>
      <p:sp>
        <p:nvSpPr>
          <p:cNvPr id="16" name="Round Same Side Corner Rectangle 1"/>
          <p:cNvSpPr/>
          <p:nvPr/>
        </p:nvSpPr>
        <p:spPr>
          <a:xfrm>
            <a:off x="0" y="-1"/>
            <a:ext cx="3525253" cy="721895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000" b="1" dirty="0" smtClean="0">
                <a:solidFill>
                  <a:prstClr val="white"/>
                </a:solidFill>
              </a:rPr>
              <a:t>Elsevier  </a:t>
            </a:r>
            <a:r>
              <a:rPr lang="en-US" altLang="zh-CN" sz="2000" b="1" dirty="0" err="1" smtClean="0">
                <a:solidFill>
                  <a:prstClr val="white"/>
                </a:solidFill>
              </a:rPr>
              <a:t>ScienceDirect</a:t>
            </a:r>
            <a:endParaRPr lang="en-US" altLang="zh-CN" sz="2000" b="1" dirty="0" smtClean="0">
              <a:solidFill>
                <a:prstClr val="white"/>
              </a:solidFill>
            </a:endParaRPr>
          </a:p>
        </p:txBody>
      </p:sp>
      <p:sp>
        <p:nvSpPr>
          <p:cNvPr id="17" name="Round Same Side Corner Rectangle 2"/>
          <p:cNvSpPr/>
          <p:nvPr/>
        </p:nvSpPr>
        <p:spPr>
          <a:xfrm>
            <a:off x="3501188" y="0"/>
            <a:ext cx="8690811" cy="733926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spc="30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检索途径</a:t>
            </a:r>
            <a:endParaRPr lang="en-US" altLang="zh-CN" sz="2400" b="1" spc="30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23901"/>
            <a:ext cx="12192000" cy="613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圆角矩形标注 14"/>
          <p:cNvSpPr/>
          <p:nvPr/>
        </p:nvSpPr>
        <p:spPr>
          <a:xfrm>
            <a:off x="4048135" y="4323797"/>
            <a:ext cx="3401977" cy="533400"/>
          </a:xfrm>
          <a:prstGeom prst="wedgeRoundRectCallout">
            <a:avLst>
              <a:gd name="adj1" fmla="val -62416"/>
              <a:gd name="adj2" fmla="val -10755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选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择检索字段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，输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入关键词</a:t>
            </a:r>
            <a:endParaRPr lang="zh-CN" altLang="en-US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3246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6" name="文本框 17485"/>
          <p:cNvSpPr txBox="1"/>
          <p:nvPr/>
        </p:nvSpPr>
        <p:spPr>
          <a:xfrm rot="3925970">
            <a:off x="4070187" y="4605308"/>
            <a:ext cx="1329595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000" b="1">
                <a:solidFill>
                  <a:schemeClr val="bg1"/>
                </a:solidFill>
                <a:latin typeface="Arial" charset="0"/>
                <a:ea typeface="Arial" charset="0"/>
              </a:rPr>
              <a:t>Your Text</a:t>
            </a:r>
          </a:p>
        </p:txBody>
      </p:sp>
      <p:sp>
        <p:nvSpPr>
          <p:cNvPr id="17488" name="文本框 17487"/>
          <p:cNvSpPr txBox="1"/>
          <p:nvPr/>
        </p:nvSpPr>
        <p:spPr>
          <a:xfrm rot="3925970">
            <a:off x="6813387" y="4605308"/>
            <a:ext cx="1329595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eaLnBrk="0" hangingPunct="0"/>
            <a:r>
              <a:rPr lang="en-US" altLang="zh-CN" sz="2000" b="1">
                <a:solidFill>
                  <a:schemeClr val="bg1"/>
                </a:solidFill>
                <a:latin typeface="Arial" charset="0"/>
                <a:ea typeface="Arial" charset="0"/>
              </a:rPr>
              <a:t>Your Text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3769"/>
            <a:ext cx="12192000" cy="61842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4" name="圆角矩形标注 93"/>
          <p:cNvSpPr/>
          <p:nvPr/>
        </p:nvSpPr>
        <p:spPr>
          <a:xfrm>
            <a:off x="2427705" y="1708484"/>
            <a:ext cx="2336800" cy="445168"/>
          </a:xfrm>
          <a:prstGeom prst="wedgeRoundRectCallout">
            <a:avLst>
              <a:gd name="adj1" fmla="val -56260"/>
              <a:gd name="adj2" fmla="val 8966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输入关键词</a:t>
            </a:r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5" name="AutoShape 5"/>
          <p:cNvSpPr>
            <a:spLocks noChangeArrowheads="1"/>
          </p:cNvSpPr>
          <p:nvPr/>
        </p:nvSpPr>
        <p:spPr bwMode="auto">
          <a:xfrm>
            <a:off x="10058400" y="3276600"/>
            <a:ext cx="1727200" cy="685800"/>
          </a:xfrm>
          <a:prstGeom prst="wedgeRoundRectCallout">
            <a:avLst>
              <a:gd name="adj1" fmla="val -112078"/>
              <a:gd name="adj2" fmla="val 625"/>
              <a:gd name="adj3" fmla="val 16667"/>
            </a:avLst>
          </a:prstGeom>
          <a:solidFill>
            <a:srgbClr val="FFFF00"/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选择查</a:t>
            </a:r>
          </a:p>
          <a:p>
            <a:pPr algn="ctr" eaLnBrk="0" hangingPunct="0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询字段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6" name="AutoShape 5"/>
          <p:cNvSpPr>
            <a:spLocks noChangeArrowheads="1"/>
          </p:cNvSpPr>
          <p:nvPr/>
        </p:nvSpPr>
        <p:spPr bwMode="auto">
          <a:xfrm>
            <a:off x="7620000" y="5334000"/>
            <a:ext cx="3048000" cy="762000"/>
          </a:xfrm>
          <a:prstGeom prst="wedgeRoundRectCallout">
            <a:avLst>
              <a:gd name="adj1" fmla="val -174455"/>
              <a:gd name="adj2" fmla="val -43820"/>
              <a:gd name="adj3" fmla="val 16667"/>
            </a:avLst>
          </a:prstGeom>
          <a:solidFill>
            <a:srgbClr val="FFFF0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选择学科和时间段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406400" y="6019800"/>
            <a:ext cx="16256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ound Same Side Corner Rectangle 1"/>
          <p:cNvSpPr/>
          <p:nvPr/>
        </p:nvSpPr>
        <p:spPr>
          <a:xfrm>
            <a:off x="-1" y="0"/>
            <a:ext cx="3525253" cy="721895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000" b="1" dirty="0" smtClean="0">
                <a:solidFill>
                  <a:prstClr val="white"/>
                </a:solidFill>
              </a:rPr>
              <a:t>Elsevier  </a:t>
            </a:r>
            <a:r>
              <a:rPr lang="en-US" altLang="zh-CN" sz="2000" b="1" dirty="0" err="1" smtClean="0">
                <a:solidFill>
                  <a:prstClr val="white"/>
                </a:solidFill>
              </a:rPr>
              <a:t>ScienceDirect</a:t>
            </a:r>
            <a:endParaRPr lang="en-US" altLang="zh-CN" sz="2000" b="1" dirty="0" smtClean="0">
              <a:solidFill>
                <a:prstClr val="white"/>
              </a:solidFill>
            </a:endParaRPr>
          </a:p>
        </p:txBody>
      </p:sp>
      <p:sp>
        <p:nvSpPr>
          <p:cNvPr id="11" name="Round Same Side Corner Rectangle 2"/>
          <p:cNvSpPr/>
          <p:nvPr/>
        </p:nvSpPr>
        <p:spPr>
          <a:xfrm>
            <a:off x="3501188" y="1"/>
            <a:ext cx="8690811" cy="709862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spc="30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检索途径</a:t>
            </a:r>
            <a:endParaRPr lang="en-US" altLang="zh-CN" sz="2400" b="1" spc="30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1" animBg="1"/>
      <p:bldP spid="96" grpId="1" animBg="1"/>
      <p:bldP spid="9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8148"/>
            <a:ext cx="12191999" cy="628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10285663" y="1086853"/>
            <a:ext cx="1727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761958" y="2542674"/>
            <a:ext cx="568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直接输入检索式</a:t>
            </a:r>
            <a:endParaRPr lang="zh-CN" altLang="en-US" sz="2400" b="1" spc="3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ound Same Side Corner Rectangle 1"/>
          <p:cNvSpPr/>
          <p:nvPr/>
        </p:nvSpPr>
        <p:spPr>
          <a:xfrm>
            <a:off x="-1" y="0"/>
            <a:ext cx="3525253" cy="721895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000" b="1" dirty="0" smtClean="0">
                <a:solidFill>
                  <a:prstClr val="white"/>
                </a:solidFill>
              </a:rPr>
              <a:t>Elsevier  </a:t>
            </a:r>
            <a:r>
              <a:rPr lang="en-US" altLang="zh-CN" sz="2000" b="1" dirty="0" err="1" smtClean="0">
                <a:solidFill>
                  <a:prstClr val="white"/>
                </a:solidFill>
              </a:rPr>
              <a:t>ScienceDirect</a:t>
            </a:r>
            <a:endParaRPr lang="en-US" altLang="zh-CN" sz="2000" b="1" dirty="0" smtClean="0">
              <a:solidFill>
                <a:prstClr val="white"/>
              </a:solidFill>
            </a:endParaRPr>
          </a:p>
        </p:txBody>
      </p:sp>
      <p:sp>
        <p:nvSpPr>
          <p:cNvPr id="6" name="Round Same Side Corner Rectangle 2"/>
          <p:cNvSpPr/>
          <p:nvPr/>
        </p:nvSpPr>
        <p:spPr>
          <a:xfrm>
            <a:off x="3501188" y="1"/>
            <a:ext cx="8690811" cy="709862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spc="30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检索途径</a:t>
            </a:r>
            <a:endParaRPr lang="en-US" altLang="zh-CN" sz="2400" b="1" spc="30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0"/>
            <a:ext cx="9113520" cy="1066800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1066800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94483" y="324853"/>
            <a:ext cx="667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常用医学外文全文数据库的检索功能及选择策略</a:t>
            </a:r>
          </a:p>
        </p:txBody>
      </p:sp>
      <p:sp>
        <p:nvSpPr>
          <p:cNvPr id="34" name="矩形 33"/>
          <p:cNvSpPr/>
          <p:nvPr/>
        </p:nvSpPr>
        <p:spPr>
          <a:xfrm>
            <a:off x="757989" y="2586789"/>
            <a:ext cx="10250906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4F81BD"/>
              </a:buClr>
              <a:buSzPct val="85000"/>
            </a:pPr>
            <a:r>
              <a:rPr lang="zh-CN" altLang="en-US" sz="4400" b="1" dirty="0" smtClean="0">
                <a:solidFill>
                  <a:srgbClr val="1F497D">
                    <a:lumMod val="75000"/>
                  </a:srgbClr>
                </a:solidFill>
                <a:latin typeface="+mj-ea"/>
                <a:ea typeface="+mj-ea"/>
              </a:rPr>
              <a:t>“知识的一半就是</a:t>
            </a:r>
            <a:endParaRPr lang="en-US" altLang="zh-CN" sz="4400" b="1" dirty="0" smtClean="0">
              <a:solidFill>
                <a:srgbClr val="1F497D">
                  <a:lumMod val="75000"/>
                </a:srgbClr>
              </a:solidFill>
              <a:latin typeface="+mj-ea"/>
              <a:ea typeface="+mj-ea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4F81BD"/>
              </a:buClr>
              <a:buSzPct val="85000"/>
            </a:pPr>
            <a:r>
              <a:rPr lang="zh-CN" altLang="en-US" sz="4400" b="1" dirty="0" smtClean="0">
                <a:solidFill>
                  <a:srgbClr val="1F497D">
                    <a:lumMod val="75000"/>
                  </a:srgbClr>
                </a:solidFill>
                <a:latin typeface="+mj-ea"/>
                <a:ea typeface="+mj-ea"/>
              </a:rPr>
              <a:t>       知道</a:t>
            </a:r>
            <a:r>
              <a:rPr lang="zh-CN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去哪里</a:t>
            </a:r>
            <a:r>
              <a:rPr lang="zh-CN" altLang="en-US" sz="4400" b="1" dirty="0" smtClean="0">
                <a:solidFill>
                  <a:srgbClr val="1F497D">
                    <a:lumMod val="75000"/>
                  </a:srgbClr>
                </a:solidFill>
                <a:latin typeface="+mj-ea"/>
                <a:ea typeface="+mj-ea"/>
              </a:rPr>
              <a:t>和</a:t>
            </a:r>
            <a:r>
              <a:rPr lang="zh-CN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怎样</a:t>
            </a:r>
            <a:r>
              <a:rPr lang="zh-CN" altLang="en-US" sz="4400" b="1" dirty="0" smtClean="0">
                <a:solidFill>
                  <a:srgbClr val="1F497D">
                    <a:lumMod val="75000"/>
                  </a:srgbClr>
                </a:solidFill>
                <a:latin typeface="+mj-ea"/>
                <a:ea typeface="+mj-ea"/>
              </a:rPr>
              <a:t>去获得它”。</a:t>
            </a:r>
            <a:endParaRPr lang="zh-CN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96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1"/>
          <p:cNvSpPr/>
          <p:nvPr/>
        </p:nvSpPr>
        <p:spPr>
          <a:xfrm>
            <a:off x="-1" y="0"/>
            <a:ext cx="3525253" cy="733926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000" b="1" dirty="0" smtClean="0">
                <a:solidFill>
                  <a:prstClr val="white"/>
                </a:solidFill>
              </a:rPr>
              <a:t>Elsevier  </a:t>
            </a:r>
            <a:r>
              <a:rPr lang="en-US" altLang="zh-CN" sz="2000" b="1" dirty="0" err="1" smtClean="0">
                <a:solidFill>
                  <a:prstClr val="white"/>
                </a:solidFill>
              </a:rPr>
              <a:t>ScienceDirect</a:t>
            </a:r>
            <a:endParaRPr lang="en-US" altLang="zh-CN" sz="2000" b="1" dirty="0" smtClean="0">
              <a:solidFill>
                <a:prstClr val="white"/>
              </a:solidFill>
            </a:endParaRPr>
          </a:p>
        </p:txBody>
      </p:sp>
      <p:sp>
        <p:nvSpPr>
          <p:cNvPr id="9" name="Round Same Side Corner Rectangle 2"/>
          <p:cNvSpPr/>
          <p:nvPr/>
        </p:nvSpPr>
        <p:spPr>
          <a:xfrm>
            <a:off x="3501188" y="0"/>
            <a:ext cx="8690811" cy="733925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spc="30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检索结果</a:t>
            </a:r>
            <a:endParaRPr lang="en-US" altLang="zh-CN" sz="2400" b="1" spc="30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3926"/>
            <a:ext cx="12192000" cy="612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2658979" y="1347537"/>
            <a:ext cx="2478505" cy="505327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239731" y="1552074"/>
            <a:ext cx="364333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海量数据！如何是好？？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4084"/>
            <a:ext cx="2560219" cy="606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534129" y="2574758"/>
            <a:ext cx="326509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多种途径精炼检索结果</a:t>
            </a:r>
          </a:p>
        </p:txBody>
      </p:sp>
      <p:sp>
        <p:nvSpPr>
          <p:cNvPr id="15" name="矩形 14"/>
          <p:cNvSpPr/>
          <p:nvPr/>
        </p:nvSpPr>
        <p:spPr>
          <a:xfrm>
            <a:off x="2935705" y="5570621"/>
            <a:ext cx="6340642" cy="441157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9553071" y="4620126"/>
            <a:ext cx="1913023" cy="1098885"/>
          </a:xfrm>
          <a:prstGeom prst="wedgeRoundRectCallout">
            <a:avLst>
              <a:gd name="adj1" fmla="val -63167"/>
              <a:gd name="adj2" fmla="val 7045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>
              <a:buFontTx/>
              <a:buChar char="•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查看摘要</a:t>
            </a:r>
          </a:p>
          <a:p>
            <a:pPr eaLnBrk="0" hangingPunct="0">
              <a:buFontTx/>
              <a:buChar char="•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下载全文</a:t>
            </a:r>
          </a:p>
          <a:p>
            <a:pPr eaLnBrk="0" hangingPunct="0">
              <a:buFontTx/>
              <a:buChar char="•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图表分析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buFontTx/>
              <a:buChar char="•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研究重点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3769"/>
            <a:ext cx="12192000" cy="618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588000" y="1391652"/>
            <a:ext cx="1828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8038432" y="1179095"/>
            <a:ext cx="1930400" cy="609600"/>
          </a:xfrm>
          <a:prstGeom prst="wedgeRoundRectCallout">
            <a:avLst>
              <a:gd name="adj1" fmla="val -78842"/>
              <a:gd name="adj2" fmla="val 817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结果输出</a:t>
            </a:r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ound Same Side Corner Rectangle 1"/>
          <p:cNvSpPr/>
          <p:nvPr/>
        </p:nvSpPr>
        <p:spPr>
          <a:xfrm>
            <a:off x="-1" y="0"/>
            <a:ext cx="3525253" cy="721895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000" b="1" dirty="0" smtClean="0">
                <a:solidFill>
                  <a:prstClr val="white"/>
                </a:solidFill>
              </a:rPr>
              <a:t>Elsevier  </a:t>
            </a:r>
            <a:r>
              <a:rPr lang="en-US" altLang="zh-CN" sz="2000" b="1" dirty="0" err="1" smtClean="0">
                <a:solidFill>
                  <a:prstClr val="white"/>
                </a:solidFill>
              </a:rPr>
              <a:t>ScienceDirect</a:t>
            </a:r>
            <a:endParaRPr lang="en-US" altLang="zh-CN" sz="2000" b="1" dirty="0" smtClean="0">
              <a:solidFill>
                <a:prstClr val="white"/>
              </a:solidFill>
            </a:endParaRPr>
          </a:p>
        </p:txBody>
      </p:sp>
      <p:sp>
        <p:nvSpPr>
          <p:cNvPr id="10" name="Round Same Side Corner Rectangle 2"/>
          <p:cNvSpPr/>
          <p:nvPr/>
        </p:nvSpPr>
        <p:spPr>
          <a:xfrm>
            <a:off x="3501188" y="0"/>
            <a:ext cx="8690811" cy="733925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spc="30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检索结果</a:t>
            </a:r>
            <a:endParaRPr lang="en-US" altLang="zh-CN" sz="2400" b="1" spc="30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308684" y="0"/>
            <a:ext cx="8883316" cy="842211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300" dirty="0" smtClean="0">
                <a:latin typeface="黑体" pitchFamily="49" charset="-122"/>
                <a:ea typeface="黑体" pitchFamily="49" charset="-122"/>
              </a:rPr>
              <a:t>数据库介绍</a:t>
            </a:r>
            <a:endParaRPr lang="en-US" sz="2400" b="1" spc="3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308684" cy="854242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CN" sz="2400" b="1" dirty="0" smtClean="0"/>
          </a:p>
          <a:p>
            <a:pPr lvl="0" algn="ctr"/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Springer-Link </a:t>
            </a:r>
          </a:p>
          <a:p>
            <a:pPr algn="ctr"/>
            <a:endParaRPr lang="en-US" sz="2800" b="1" dirty="0"/>
          </a:p>
        </p:txBody>
      </p:sp>
      <p:sp>
        <p:nvSpPr>
          <p:cNvPr id="10" name="文本框 21"/>
          <p:cNvSpPr txBox="1"/>
          <p:nvPr/>
        </p:nvSpPr>
        <p:spPr>
          <a:xfrm>
            <a:off x="1755261" y="3008678"/>
            <a:ext cx="17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</a:t>
            </a:r>
            <a:endParaRPr lang="zh-CN" altLang="en-US" sz="36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文本框 22"/>
          <p:cNvSpPr txBox="1"/>
          <p:nvPr/>
        </p:nvSpPr>
        <p:spPr>
          <a:xfrm>
            <a:off x="3574536" y="3008678"/>
            <a:ext cx="17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65%</a:t>
            </a:r>
            <a:endParaRPr lang="zh-CN" altLang="en-US" sz="36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Lorem Ipsum"/>
          <p:cNvSpPr>
            <a:spLocks/>
          </p:cNvSpPr>
          <p:nvPr/>
        </p:nvSpPr>
        <p:spPr bwMode="auto">
          <a:xfrm>
            <a:off x="2630312" y="1648178"/>
            <a:ext cx="7123288" cy="423862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Springer-Link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是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Springer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出版社推出的全文在线资源平台，收录学术期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刊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1800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多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种（其中一半以上被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SCI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收录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），期刊全文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30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多万篇，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每年增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加超过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3000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本电子书、电子参考工具书和电子丛书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60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818148"/>
            <a:ext cx="12191999" cy="60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5951621"/>
            <a:ext cx="1930400" cy="381000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ound Same Side Corner Rectangle 1"/>
          <p:cNvSpPr/>
          <p:nvPr/>
        </p:nvSpPr>
        <p:spPr>
          <a:xfrm>
            <a:off x="0" y="0"/>
            <a:ext cx="3308684" cy="854242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CN" sz="2400" b="1" dirty="0" smtClean="0"/>
          </a:p>
          <a:p>
            <a:pPr lvl="0" algn="ctr"/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Springer-Link </a:t>
            </a:r>
          </a:p>
          <a:p>
            <a:pPr algn="ctr"/>
            <a:endParaRPr lang="en-US" sz="2800" b="1" dirty="0"/>
          </a:p>
        </p:txBody>
      </p:sp>
      <p:sp>
        <p:nvSpPr>
          <p:cNvPr id="6" name="Round Same Side Corner Rectangle 2"/>
          <p:cNvSpPr/>
          <p:nvPr/>
        </p:nvSpPr>
        <p:spPr>
          <a:xfrm>
            <a:off x="3308684" y="0"/>
            <a:ext cx="8883316" cy="842211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300" dirty="0" smtClean="0">
                <a:latin typeface="黑体" pitchFamily="49" charset="-122"/>
                <a:ea typeface="黑体" pitchFamily="49" charset="-122"/>
              </a:rPr>
              <a:t>数据库介绍</a:t>
            </a:r>
            <a:endParaRPr lang="en-US" sz="2400" b="1" spc="3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42211"/>
            <a:ext cx="7991475" cy="601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 Same Side Corner Rectangle 2"/>
          <p:cNvSpPr/>
          <p:nvPr/>
        </p:nvSpPr>
        <p:spPr>
          <a:xfrm>
            <a:off x="3308684" y="0"/>
            <a:ext cx="8883316" cy="842211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300" dirty="0" smtClean="0">
                <a:latin typeface="黑体" pitchFamily="49" charset="-122"/>
                <a:ea typeface="黑体" pitchFamily="49" charset="-122"/>
              </a:rPr>
              <a:t>数据库介绍</a:t>
            </a:r>
            <a:endParaRPr lang="en-US" sz="2400" b="1" spc="3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308684" cy="854242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CN" sz="2400" b="1" dirty="0" smtClean="0"/>
          </a:p>
          <a:p>
            <a:pPr lvl="0" algn="ctr"/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Springer-Link </a:t>
            </a:r>
          </a:p>
          <a:p>
            <a:pPr algn="ctr"/>
            <a:endParaRPr lang="en-US" sz="2800" b="1" dirty="0"/>
          </a:p>
        </p:txBody>
      </p:sp>
      <p:sp>
        <p:nvSpPr>
          <p:cNvPr id="10" name="文本框 21"/>
          <p:cNvSpPr txBox="1"/>
          <p:nvPr/>
        </p:nvSpPr>
        <p:spPr>
          <a:xfrm>
            <a:off x="1755261" y="3008678"/>
            <a:ext cx="17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</a:t>
            </a:r>
            <a:endParaRPr lang="zh-CN" altLang="en-US" sz="36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文本框 22"/>
          <p:cNvSpPr txBox="1"/>
          <p:nvPr/>
        </p:nvSpPr>
        <p:spPr>
          <a:xfrm>
            <a:off x="3574536" y="3008678"/>
            <a:ext cx="17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65%</a:t>
            </a:r>
            <a:endParaRPr lang="zh-CN" altLang="en-US" sz="36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Abgerundetes Rechteck 16"/>
          <p:cNvSpPr/>
          <p:nvPr/>
        </p:nvSpPr>
        <p:spPr bwMode="auto">
          <a:xfrm>
            <a:off x="168442" y="1251284"/>
            <a:ext cx="7339263" cy="374571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42875" y="1997242"/>
            <a:ext cx="2394284" cy="4860758"/>
          </a:xfrm>
          <a:prstGeom prst="roundRect">
            <a:avLst>
              <a:gd name="adj" fmla="val 6725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724900" y="2038350"/>
            <a:ext cx="2825415" cy="42301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Times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主页分成三个部分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: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搜索功能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浏览功能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最新信息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675022" y="1973178"/>
            <a:ext cx="5197642" cy="4884822"/>
          </a:xfrm>
          <a:prstGeom prst="roundRect">
            <a:avLst>
              <a:gd name="adj" fmla="val 4322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586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左弧形箭头 67"/>
          <p:cNvSpPr/>
          <p:nvPr/>
        </p:nvSpPr>
        <p:spPr>
          <a:xfrm>
            <a:off x="3344778" y="2033338"/>
            <a:ext cx="1636295" cy="3826041"/>
          </a:xfrm>
          <a:prstGeom prst="curved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3308684" y="0"/>
            <a:ext cx="8883316" cy="842211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300" dirty="0" smtClean="0">
                <a:latin typeface="黑体" pitchFamily="49" charset="-122"/>
                <a:ea typeface="黑体" pitchFamily="49" charset="-122"/>
              </a:rPr>
              <a:t>检索途径</a:t>
            </a:r>
            <a:endParaRPr lang="en-US" sz="2400" b="1" spc="3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308684" cy="854242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CN" sz="2400" b="1" dirty="0" smtClean="0"/>
          </a:p>
          <a:p>
            <a:pPr lvl="0" algn="ctr"/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Springer-Link </a:t>
            </a:r>
          </a:p>
          <a:p>
            <a:pPr algn="ctr"/>
            <a:endParaRPr lang="en-US" sz="2800" b="1" dirty="0"/>
          </a:p>
        </p:txBody>
      </p:sp>
      <p:sp>
        <p:nvSpPr>
          <p:cNvPr id="10" name="文本框 21"/>
          <p:cNvSpPr txBox="1"/>
          <p:nvPr/>
        </p:nvSpPr>
        <p:spPr>
          <a:xfrm>
            <a:off x="1755261" y="3008678"/>
            <a:ext cx="17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</a:t>
            </a:r>
            <a:endParaRPr lang="zh-CN" altLang="en-US" sz="36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918157" y="2370220"/>
            <a:ext cx="3007895" cy="3007895"/>
            <a:chOff x="1403648" y="1115468"/>
            <a:chExt cx="1294414" cy="1294414"/>
          </a:xfrm>
        </p:grpSpPr>
        <p:sp>
          <p:nvSpPr>
            <p:cNvPr id="14" name="椭圆 13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29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7" name="同心圆 16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同心圆 17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687876" y="1653945"/>
              <a:ext cx="725958" cy="225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defRPr>
              </a:lvl1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检索途径</a:t>
              </a:r>
              <a:endParaRPr lang="zh-CN" altLang="en-US" sz="28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4"/>
          <p:cNvGrpSpPr/>
          <p:nvPr/>
        </p:nvGrpSpPr>
        <p:grpSpPr>
          <a:xfrm>
            <a:off x="4235114" y="1142999"/>
            <a:ext cx="1588169" cy="163629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组合 4"/>
          <p:cNvGrpSpPr/>
          <p:nvPr/>
        </p:nvGrpSpPr>
        <p:grpSpPr>
          <a:xfrm>
            <a:off x="2450428" y="3088104"/>
            <a:ext cx="1588169" cy="163629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8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4"/>
          <p:cNvGrpSpPr/>
          <p:nvPr/>
        </p:nvGrpSpPr>
        <p:grpSpPr>
          <a:xfrm>
            <a:off x="4219073" y="4820652"/>
            <a:ext cx="1588169" cy="163629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Line 39"/>
          <p:cNvSpPr>
            <a:spLocks noChangeShapeType="1"/>
          </p:cNvSpPr>
          <p:nvPr/>
        </p:nvSpPr>
        <p:spPr bwMode="auto">
          <a:xfrm>
            <a:off x="5878920" y="2650882"/>
            <a:ext cx="915275" cy="450074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" name="Line 40"/>
          <p:cNvSpPr>
            <a:spLocks noChangeShapeType="1"/>
          </p:cNvSpPr>
          <p:nvPr/>
        </p:nvSpPr>
        <p:spPr bwMode="auto">
          <a:xfrm>
            <a:off x="5525888" y="4041104"/>
            <a:ext cx="1241799" cy="1261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" name="Line 41"/>
          <p:cNvSpPr>
            <a:spLocks noChangeShapeType="1"/>
          </p:cNvSpPr>
          <p:nvPr/>
        </p:nvSpPr>
        <p:spPr bwMode="auto">
          <a:xfrm flipV="1">
            <a:off x="5907839" y="5055831"/>
            <a:ext cx="954357" cy="383256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4355432" y="175661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5050"/>
                </a:solidFill>
              </a:rPr>
              <a:t>基本检索</a:t>
            </a:r>
            <a:endParaRPr lang="zh-CN" altLang="en-US" sz="2400" b="1" dirty="0">
              <a:solidFill>
                <a:srgbClr val="FF505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58716" y="372577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6"/>
                </a:solidFill>
              </a:rPr>
              <a:t>浏览检索</a:t>
            </a:r>
            <a:endParaRPr lang="zh-CN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91263" y="5434263"/>
            <a:ext cx="1507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 </a:t>
            </a:r>
            <a:r>
              <a:rPr lang="zh-CN" altLang="en-US" sz="2400" b="1" dirty="0" smtClean="0">
                <a:solidFill>
                  <a:schemeClr val="accent2"/>
                </a:solidFill>
              </a:rPr>
              <a:t>高级检索</a:t>
            </a:r>
            <a:endParaRPr lang="zh-CN" alt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6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308684" y="0"/>
            <a:ext cx="8883316" cy="842211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3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检索途径</a:t>
            </a:r>
            <a:endParaRPr lang="zh-CN" altLang="en-US" sz="2400" b="1" spc="300" dirty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308684" cy="854242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Springer-Link </a:t>
            </a:r>
          </a:p>
        </p:txBody>
      </p:sp>
      <p:sp>
        <p:nvSpPr>
          <p:cNvPr id="10" name="文本框 21"/>
          <p:cNvSpPr txBox="1"/>
          <p:nvPr/>
        </p:nvSpPr>
        <p:spPr>
          <a:xfrm>
            <a:off x="1755261" y="3008678"/>
            <a:ext cx="17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</a:t>
            </a:r>
            <a:endParaRPr lang="zh-CN" altLang="en-US" sz="36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文本框 22"/>
          <p:cNvSpPr txBox="1"/>
          <p:nvPr/>
        </p:nvSpPr>
        <p:spPr>
          <a:xfrm>
            <a:off x="3574536" y="3008678"/>
            <a:ext cx="17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65%</a:t>
            </a:r>
            <a:endParaRPr lang="zh-CN" altLang="en-US" sz="36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9021" y="1913020"/>
            <a:ext cx="168442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-30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基本检索</a:t>
            </a:r>
            <a:endParaRPr kumimoji="0" lang="en-US" altLang="zh-CN" sz="2800" b="1" i="0" u="none" strike="noStrike" kern="0" cap="none" spc="-30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11979" y="3236495"/>
            <a:ext cx="228600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-30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浏览检索</a:t>
            </a:r>
            <a:endParaRPr kumimoji="0" lang="en-US" altLang="zh-CN" sz="2800" b="1" i="0" u="none" strike="noStrike" kern="0" cap="none" spc="-30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878305"/>
            <a:ext cx="7206916" cy="5979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8602579" y="1600201"/>
            <a:ext cx="2466474" cy="396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宋体" pitchFamily="2" charset="-122"/>
                <a:cs typeface="Calibri"/>
              </a:rPr>
              <a:t>1.</a:t>
            </a:r>
            <a:r>
              <a:rPr kumimoji="0" lang="zh-CN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宋体" pitchFamily="2" charset="-122"/>
                <a:cs typeface="Calibri"/>
              </a:rPr>
              <a:t>基本检索</a:t>
            </a:r>
            <a:r>
              <a:rPr lang="en-US" altLang="zh-CN" sz="2000" kern="0" dirty="0" smtClean="0">
                <a:solidFill>
                  <a:srgbClr val="FF0000"/>
                </a:solidFill>
                <a:latin typeface="+mj-lt"/>
                <a:ea typeface="宋体" pitchFamily="2" charset="-122"/>
                <a:cs typeface="Calibri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宋体" pitchFamily="2" charset="-122"/>
                <a:cs typeface="Calibri"/>
              </a:rPr>
              <a:t>通过搜索功能</a:t>
            </a:r>
            <a:r>
              <a:rPr lang="zh-CN" alt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宋体" pitchFamily="2" charset="-122"/>
                <a:cs typeface="Calibri"/>
              </a:rPr>
              <a:t>检索</a:t>
            </a:r>
            <a:endParaRPr kumimoji="0" lang="en-US" altLang="zh-CN" sz="200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宋体" pitchFamily="2" charset="-122"/>
              <a:cs typeface="Calibri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宋体" pitchFamily="2" charset="-122"/>
                <a:cs typeface="Calibri"/>
              </a:rPr>
              <a:t>内容，因此在主页上搜索功能是最明显和最突出的。</a:t>
            </a:r>
            <a:endParaRPr kumimoji="0" lang="en-US" altLang="zh-CN" sz="200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宋体" pitchFamily="2" charset="-122"/>
              <a:cs typeface="Calibri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000" kern="0" dirty="0" smtClean="0">
                <a:solidFill>
                  <a:srgbClr val="FF0000"/>
                </a:solidFill>
                <a:latin typeface="+mj-lt"/>
                <a:ea typeface="宋体" pitchFamily="2" charset="-122"/>
                <a:cs typeface="Calibri"/>
              </a:rPr>
              <a:t>2.</a:t>
            </a:r>
            <a:r>
              <a:rPr lang="zh-CN" altLang="en-US" sz="2000" kern="0" dirty="0" smtClean="0">
                <a:solidFill>
                  <a:srgbClr val="FF0000"/>
                </a:solidFill>
                <a:latin typeface="+mj-lt"/>
                <a:ea typeface="宋体" pitchFamily="2" charset="-122"/>
                <a:cs typeface="Calibri"/>
              </a:rPr>
              <a:t>浏览检索</a:t>
            </a:r>
            <a:endParaRPr lang="en-US" altLang="zh-CN" sz="2000" kern="0" dirty="0" smtClean="0">
              <a:solidFill>
                <a:srgbClr val="FF0000"/>
              </a:solidFill>
              <a:latin typeface="+mj-lt"/>
              <a:ea typeface="宋体" pitchFamily="2" charset="-122"/>
              <a:cs typeface="Calibri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zh-CN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宋体" pitchFamily="2" charset="-122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000" kern="0" noProof="0" dirty="0" smtClean="0">
                <a:solidFill>
                  <a:srgbClr val="FF0000"/>
                </a:solidFill>
                <a:latin typeface="+mj-lt"/>
                <a:ea typeface="宋体" pitchFamily="2" charset="-122"/>
                <a:cs typeface="Calibri"/>
              </a:rPr>
              <a:t>3.</a:t>
            </a:r>
            <a:r>
              <a:rPr kumimoji="0" lang="zh-CN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宋体" pitchFamily="2" charset="-122"/>
                <a:cs typeface="Calibri"/>
              </a:rPr>
              <a:t>高级检索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宋体" pitchFamily="2" charset="-122"/>
              <a:cs typeface="Calibri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40443" y="1684421"/>
            <a:ext cx="481262" cy="541421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586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088"/>
            <a:ext cx="7778044" cy="6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 Same Side Corner Rectangle 2"/>
          <p:cNvSpPr/>
          <p:nvPr/>
        </p:nvSpPr>
        <p:spPr>
          <a:xfrm>
            <a:off x="3308684" y="1"/>
            <a:ext cx="8883316" cy="764088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3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检索途径</a:t>
            </a:r>
            <a:endParaRPr lang="zh-CN" altLang="en-US" sz="2400" b="1" spc="300" dirty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308684" cy="751562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Springer-Link </a:t>
            </a:r>
          </a:p>
        </p:txBody>
      </p:sp>
      <p:sp>
        <p:nvSpPr>
          <p:cNvPr id="10" name="文本框 21"/>
          <p:cNvSpPr txBox="1"/>
          <p:nvPr/>
        </p:nvSpPr>
        <p:spPr>
          <a:xfrm>
            <a:off x="1755261" y="3008678"/>
            <a:ext cx="17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</a:t>
            </a:r>
            <a:endParaRPr lang="zh-CN" altLang="en-US" sz="36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文本框 22"/>
          <p:cNvSpPr txBox="1"/>
          <p:nvPr/>
        </p:nvSpPr>
        <p:spPr>
          <a:xfrm>
            <a:off x="3574536" y="3008678"/>
            <a:ext cx="17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65%</a:t>
            </a:r>
            <a:endParaRPr lang="zh-CN" altLang="en-US" sz="36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9021" y="1913020"/>
            <a:ext cx="168442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-30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基本检索</a:t>
            </a:r>
            <a:endParaRPr kumimoji="0" lang="en-US" altLang="zh-CN" sz="2800" b="1" i="0" u="none" strike="noStrike" kern="0" cap="none" spc="-30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11979" y="3236495"/>
            <a:ext cx="228600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-30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浏览检索</a:t>
            </a:r>
            <a:endParaRPr kumimoji="0" lang="en-US" altLang="zh-CN" sz="2800" b="1" i="0" u="none" strike="noStrike" kern="0" cap="none" spc="-30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855900" y="2021305"/>
            <a:ext cx="2342367" cy="3693695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通过高级搜索选项进一步缩小搜索范围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3100476" y="1838806"/>
            <a:ext cx="1828800" cy="493294"/>
          </a:xfrm>
          <a:prstGeom prst="wedgeRoundRectCallout">
            <a:avLst>
              <a:gd name="adj1" fmla="val -71490"/>
              <a:gd name="adj2" fmla="val 6250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逻辑关系“与”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4459300" y="3026717"/>
            <a:ext cx="1828800" cy="493294"/>
          </a:xfrm>
          <a:prstGeom prst="wedgeRoundRectCallout">
            <a:avLst>
              <a:gd name="adj1" fmla="val -71490"/>
              <a:gd name="adj2" fmla="val 6250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逻辑关系“或”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5361370" y="3659636"/>
            <a:ext cx="1828800" cy="501316"/>
          </a:xfrm>
          <a:prstGeom prst="wedgeRoundRectCallout">
            <a:avLst>
              <a:gd name="adj1" fmla="val -71490"/>
              <a:gd name="adj2" fmla="val 6250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逻辑关系“非”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6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308684" y="0"/>
            <a:ext cx="8883316" cy="842211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3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检索结果</a:t>
            </a:r>
            <a:endParaRPr lang="zh-CN" altLang="en-US" sz="2400" b="1" spc="300" dirty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308684" cy="854242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Springer-Link </a:t>
            </a:r>
          </a:p>
        </p:txBody>
      </p:sp>
      <p:sp>
        <p:nvSpPr>
          <p:cNvPr id="10" name="文本框 21"/>
          <p:cNvSpPr txBox="1"/>
          <p:nvPr/>
        </p:nvSpPr>
        <p:spPr>
          <a:xfrm>
            <a:off x="1755261" y="3008678"/>
            <a:ext cx="17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</a:t>
            </a:r>
            <a:endParaRPr lang="zh-CN" altLang="en-US" sz="36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文本框 22"/>
          <p:cNvSpPr txBox="1"/>
          <p:nvPr/>
        </p:nvSpPr>
        <p:spPr>
          <a:xfrm>
            <a:off x="3574536" y="3008678"/>
            <a:ext cx="17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65%</a:t>
            </a:r>
            <a:endParaRPr lang="zh-CN" altLang="en-US" sz="36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9021" y="1913020"/>
            <a:ext cx="168442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-30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基本检索</a:t>
            </a:r>
            <a:endParaRPr kumimoji="0" lang="en-US" altLang="zh-CN" sz="2800" b="1" i="0" u="none" strike="noStrike" kern="0" cap="none" spc="-30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11979" y="3236495"/>
            <a:ext cx="228600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-30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浏览检索</a:t>
            </a:r>
            <a:endParaRPr kumimoji="0" lang="en-US" altLang="zh-CN" sz="2800" b="1" i="0" u="none" strike="noStrike" kern="0" cap="none" spc="-30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0372"/>
            <a:ext cx="7194884" cy="600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144380" y="1479884"/>
            <a:ext cx="1708484" cy="482466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左箭头 15"/>
          <p:cNvSpPr/>
          <p:nvPr/>
        </p:nvSpPr>
        <p:spPr>
          <a:xfrm>
            <a:off x="1937088" y="2153654"/>
            <a:ext cx="3765884" cy="1179094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 </a:t>
            </a:r>
            <a:r>
              <a:rPr lang="zh-CN" altLang="en-US" sz="2200" dirty="0" smtClean="0">
                <a:solidFill>
                  <a:srgbClr val="FF0000"/>
                </a:solidFill>
              </a:rPr>
              <a:t>进一步精炼检索结果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93504" y="1997242"/>
            <a:ext cx="2791327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30000"/>
              </a:spcBef>
              <a:defRPr/>
            </a:pP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宋体" pitchFamily="2" charset="-122"/>
              </a:rPr>
              <a:t>   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宋体" pitchFamily="2" charset="-122"/>
              </a:rPr>
              <a:t>如果只想看到权限范围内的搜索结果，取消黄色框上的勾选。</a:t>
            </a:r>
            <a:endParaRPr lang="en-US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宋体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0" y="890338"/>
            <a:ext cx="1756611" cy="577516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586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308684" y="0"/>
            <a:ext cx="8883316" cy="842211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3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检索结果</a:t>
            </a:r>
            <a:endParaRPr lang="zh-CN" altLang="en-US" sz="2400" b="1" spc="300" dirty="0"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308684" cy="854242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Springer-Link </a:t>
            </a:r>
          </a:p>
        </p:txBody>
      </p:sp>
      <p:sp>
        <p:nvSpPr>
          <p:cNvPr id="10" name="文本框 21"/>
          <p:cNvSpPr txBox="1"/>
          <p:nvPr/>
        </p:nvSpPr>
        <p:spPr>
          <a:xfrm>
            <a:off x="1755261" y="3008678"/>
            <a:ext cx="17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</a:t>
            </a:r>
            <a:endParaRPr lang="zh-CN" altLang="en-US" sz="36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文本框 22"/>
          <p:cNvSpPr txBox="1"/>
          <p:nvPr/>
        </p:nvSpPr>
        <p:spPr>
          <a:xfrm>
            <a:off x="3574536" y="3008678"/>
            <a:ext cx="170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65%</a:t>
            </a:r>
            <a:endParaRPr lang="zh-CN" altLang="en-US" sz="36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9021" y="1913020"/>
            <a:ext cx="168442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-30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基本检索</a:t>
            </a:r>
            <a:endParaRPr kumimoji="0" lang="en-US" altLang="zh-CN" sz="2800" b="1" i="0" u="none" strike="noStrike" kern="0" cap="none" spc="-30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11979" y="3236495"/>
            <a:ext cx="228600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-30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浏览检索</a:t>
            </a:r>
            <a:endParaRPr kumimoji="0" lang="en-US" altLang="zh-CN" sz="2800" b="1" i="0" u="none" strike="noStrike" kern="0" cap="none" spc="-30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4242"/>
            <a:ext cx="6256422" cy="600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002379" y="1612231"/>
            <a:ext cx="5041232" cy="419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rtl="0" eaLnBrk="0" hangingPunct="0">
              <a:lnSpc>
                <a:spcPct val="150000"/>
              </a:lnSpc>
              <a:spcBef>
                <a:spcPct val="30000"/>
              </a:spcBef>
              <a:buFont typeface="Times"/>
              <a:buNone/>
              <a:defRPr/>
            </a:pPr>
            <a:r>
              <a:rPr lang="zh-CN" altLang="en-US" sz="2400" b="1" dirty="0" smtClean="0">
                <a:solidFill>
                  <a:srgbClr val="E05610"/>
                </a:solidFill>
                <a:latin typeface="+mj-lt"/>
                <a:ea typeface="宋体" pitchFamily="2" charset="-122"/>
                <a:cs typeface="+mn-cs"/>
              </a:rPr>
              <a:t>搜索结果</a:t>
            </a:r>
            <a:r>
              <a:rPr lang="zh-CN" altLang="en-US" sz="2400" b="1" dirty="0" smtClean="0">
                <a:solidFill>
                  <a:srgbClr val="E05610"/>
                </a:solidFill>
                <a:latin typeface="+mj-lt"/>
                <a:ea typeface="宋体" pitchFamily="2" charset="-122"/>
              </a:rPr>
              <a:t>显示内容</a:t>
            </a:r>
            <a:r>
              <a:rPr lang="en-US" sz="2400" b="1" dirty="0" smtClean="0">
                <a:solidFill>
                  <a:srgbClr val="E05610"/>
                </a:solidFill>
                <a:latin typeface="+mj-lt"/>
                <a:ea typeface="宋体" pitchFamily="2" charset="-122"/>
                <a:cs typeface="+mn-cs"/>
              </a:rPr>
              <a:t>:</a:t>
            </a:r>
            <a:endParaRPr lang="en-US" sz="2400" kern="0" dirty="0" smtClean="0">
              <a:solidFill>
                <a:srgbClr val="00264D"/>
              </a:solidFill>
              <a:latin typeface="+mj-lt"/>
              <a:ea typeface="ヒラギノ角ゴ Pro W3" pitchFamily="-65" charset="-128"/>
              <a:cs typeface="Calibri"/>
            </a:endParaRPr>
          </a:p>
          <a:p>
            <a:pPr marL="342900" indent="-342900" rtl="0" eaLnBrk="0" hangingPunct="0">
              <a:lnSpc>
                <a:spcPct val="150000"/>
              </a:lnSpc>
              <a:spcBef>
                <a:spcPct val="30000"/>
              </a:spcBef>
              <a:buClr>
                <a:srgbClr val="E05610"/>
              </a:buClr>
              <a:buFontTx/>
              <a:buAutoNum type="arabicPeriod"/>
              <a:defRPr/>
            </a:pPr>
            <a:r>
              <a:rPr lang="zh-CN" altLang="en-US" sz="2400" dirty="0" smtClean="0">
                <a:solidFill>
                  <a:srgbClr val="00264D"/>
                </a:solidFill>
                <a:latin typeface="+mj-lt"/>
                <a:ea typeface="宋体" pitchFamily="2" charset="-122"/>
                <a:cs typeface="+mn-cs"/>
              </a:rPr>
              <a:t>内容类型</a:t>
            </a:r>
            <a:endParaRPr lang="en-US" altLang="zh-CN" sz="2400" dirty="0" smtClean="0">
              <a:solidFill>
                <a:srgbClr val="00264D"/>
              </a:solidFill>
              <a:latin typeface="+mj-lt"/>
              <a:ea typeface="宋体" pitchFamily="2" charset="-122"/>
              <a:cs typeface="+mn-cs"/>
            </a:endParaRPr>
          </a:p>
          <a:p>
            <a:pPr marL="342900" indent="-342900" rtl="0" eaLnBrk="0" hangingPunct="0">
              <a:lnSpc>
                <a:spcPct val="150000"/>
              </a:lnSpc>
              <a:spcBef>
                <a:spcPct val="30000"/>
              </a:spcBef>
              <a:buClr>
                <a:srgbClr val="E05610"/>
              </a:buClr>
              <a:buFontTx/>
              <a:buAutoNum type="arabicPeriod"/>
              <a:defRPr/>
            </a:pPr>
            <a:r>
              <a:rPr lang="zh-CN" altLang="en-US" sz="2400" dirty="0" smtClean="0">
                <a:solidFill>
                  <a:srgbClr val="00264D"/>
                </a:solidFill>
                <a:latin typeface="+mj-lt"/>
                <a:ea typeface="宋体" pitchFamily="2" charset="-122"/>
                <a:cs typeface="+mn-cs"/>
              </a:rPr>
              <a:t>内容标题</a:t>
            </a:r>
            <a:endParaRPr lang="en-US" altLang="zh-CN" sz="2400" dirty="0" smtClean="0">
              <a:solidFill>
                <a:srgbClr val="00264D"/>
              </a:solidFill>
              <a:latin typeface="+mj-lt"/>
              <a:ea typeface="宋体" pitchFamily="2" charset="-122"/>
              <a:cs typeface="+mn-cs"/>
            </a:endParaRPr>
          </a:p>
          <a:p>
            <a:pPr marL="342900" indent="-342900" rtl="0" eaLnBrk="0" hangingPunct="0">
              <a:lnSpc>
                <a:spcPct val="150000"/>
              </a:lnSpc>
              <a:spcBef>
                <a:spcPct val="30000"/>
              </a:spcBef>
              <a:buClr>
                <a:srgbClr val="E05610"/>
              </a:buClr>
              <a:buFontTx/>
              <a:buAutoNum type="arabicPeriod"/>
              <a:defRPr/>
            </a:pPr>
            <a:r>
              <a:rPr lang="zh-CN" altLang="en-US" sz="2400" dirty="0" smtClean="0">
                <a:solidFill>
                  <a:srgbClr val="00264D"/>
                </a:solidFill>
                <a:latin typeface="+mj-lt"/>
                <a:ea typeface="宋体" pitchFamily="2" charset="-122"/>
                <a:cs typeface="+mn-cs"/>
              </a:rPr>
              <a:t>内容描述</a:t>
            </a:r>
            <a:endParaRPr lang="en-US" altLang="zh-CN" sz="2400" dirty="0" smtClean="0">
              <a:solidFill>
                <a:srgbClr val="00264D"/>
              </a:solidFill>
              <a:latin typeface="+mj-lt"/>
              <a:ea typeface="宋体" pitchFamily="2" charset="-122"/>
              <a:cs typeface="+mn-cs"/>
            </a:endParaRPr>
          </a:p>
          <a:p>
            <a:pPr marL="342900" indent="-342900" rtl="0" eaLnBrk="0" hangingPunct="0">
              <a:lnSpc>
                <a:spcPct val="150000"/>
              </a:lnSpc>
              <a:spcBef>
                <a:spcPct val="30000"/>
              </a:spcBef>
              <a:buClr>
                <a:srgbClr val="E05610"/>
              </a:buClr>
              <a:buFontTx/>
              <a:buAutoNum type="arabicPeriod"/>
              <a:defRPr/>
            </a:pPr>
            <a:r>
              <a:rPr lang="zh-CN" altLang="en-US" sz="2400" dirty="0" smtClean="0">
                <a:solidFill>
                  <a:srgbClr val="00264D"/>
                </a:solidFill>
                <a:latin typeface="+mj-lt"/>
                <a:ea typeface="宋体" pitchFamily="2" charset="-122"/>
                <a:cs typeface="+mn-cs"/>
              </a:rPr>
              <a:t>作者及文献来源</a:t>
            </a:r>
            <a:endParaRPr lang="en-US" altLang="zh-CN" sz="2400" dirty="0" smtClean="0">
              <a:solidFill>
                <a:srgbClr val="00264D"/>
              </a:solidFill>
              <a:latin typeface="+mj-lt"/>
              <a:ea typeface="宋体" pitchFamily="2" charset="-122"/>
              <a:cs typeface="+mn-cs"/>
            </a:endParaRPr>
          </a:p>
          <a:p>
            <a:pPr marL="342900" indent="-342900" rtl="0" eaLnBrk="0" hangingPunct="0">
              <a:lnSpc>
                <a:spcPct val="150000"/>
              </a:lnSpc>
              <a:spcBef>
                <a:spcPct val="30000"/>
              </a:spcBef>
              <a:buClr>
                <a:srgbClr val="E05610"/>
              </a:buClr>
              <a:buFontTx/>
              <a:buAutoNum type="arabicPeriod"/>
              <a:defRPr/>
            </a:pPr>
            <a:r>
              <a:rPr lang="zh-CN" altLang="en-US" sz="2400" dirty="0" smtClean="0">
                <a:solidFill>
                  <a:srgbClr val="00264D"/>
                </a:solidFill>
                <a:latin typeface="+mj-lt"/>
                <a:ea typeface="宋体" pitchFamily="2" charset="-122"/>
                <a:cs typeface="+mn-cs"/>
              </a:rPr>
              <a:t>全文下载</a:t>
            </a:r>
            <a:r>
              <a:rPr lang="en-US" altLang="zh-CN" sz="2400" dirty="0" smtClean="0">
                <a:solidFill>
                  <a:srgbClr val="00264D"/>
                </a:solidFill>
                <a:latin typeface="+mj-lt"/>
                <a:ea typeface="宋体" pitchFamily="2" charset="-122"/>
                <a:cs typeface="+mn-cs"/>
              </a:rPr>
              <a:t>PDF</a:t>
            </a:r>
            <a:r>
              <a:rPr lang="zh-CN" altLang="en-US" sz="2400" dirty="0" smtClean="0">
                <a:solidFill>
                  <a:srgbClr val="00264D"/>
                </a:solidFill>
                <a:latin typeface="+mj-lt"/>
                <a:ea typeface="宋体" pitchFamily="2" charset="-122"/>
                <a:cs typeface="+mn-cs"/>
              </a:rPr>
              <a:t>或以</a:t>
            </a:r>
            <a:r>
              <a:rPr lang="en-US" altLang="zh-CN" sz="2400" dirty="0" smtClean="0">
                <a:solidFill>
                  <a:srgbClr val="00264D"/>
                </a:solidFill>
                <a:latin typeface="+mj-lt"/>
                <a:ea typeface="宋体" pitchFamily="2" charset="-122"/>
                <a:cs typeface="+mn-cs"/>
              </a:rPr>
              <a:t>HTML</a:t>
            </a:r>
            <a:r>
              <a:rPr lang="zh-CN" altLang="en-US" sz="2400" dirty="0" smtClean="0">
                <a:solidFill>
                  <a:srgbClr val="00264D"/>
                </a:solidFill>
                <a:latin typeface="+mj-lt"/>
                <a:ea typeface="宋体" pitchFamily="2" charset="-122"/>
                <a:cs typeface="+mn-cs"/>
              </a:rPr>
              <a:t>格式浏览</a:t>
            </a:r>
            <a:endParaRPr lang="en-US" sz="2400" dirty="0" smtClean="0">
              <a:solidFill>
                <a:srgbClr val="00264D"/>
              </a:solidFill>
              <a:latin typeface="+mj-lt"/>
              <a:ea typeface="宋体" pitchFamily="2" charset="-122"/>
              <a:cs typeface="+mn-cs"/>
            </a:endParaRPr>
          </a:p>
          <a:p>
            <a:pPr rtl="0" eaLnBrk="0" hangingPunct="0">
              <a:spcBef>
                <a:spcPct val="30000"/>
              </a:spcBef>
              <a:buFont typeface="Times"/>
              <a:buNone/>
              <a:defRPr/>
            </a:pPr>
            <a:endParaRPr lang="en-US" sz="1600" kern="0" dirty="0" smtClean="0">
              <a:solidFill>
                <a:srgbClr val="E05610"/>
              </a:solidFill>
              <a:latin typeface="Calibri"/>
              <a:ea typeface="ヒラギノ角ゴ Pro W3" pitchFamily="-65" charset="-128"/>
              <a:cs typeface="Calibri"/>
            </a:endParaRPr>
          </a:p>
        </p:txBody>
      </p:sp>
      <p:sp>
        <p:nvSpPr>
          <p:cNvPr id="14" name="Textfeld 5"/>
          <p:cNvSpPr txBox="1"/>
          <p:nvPr/>
        </p:nvSpPr>
        <p:spPr>
          <a:xfrm>
            <a:off x="524577" y="92595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de-DE" sz="16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(1)</a:t>
            </a:r>
            <a:endParaRPr lang="de-DE" sz="160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Textfeld 5"/>
          <p:cNvSpPr txBox="1"/>
          <p:nvPr/>
        </p:nvSpPr>
        <p:spPr>
          <a:xfrm>
            <a:off x="2241082" y="1379139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de-DE" sz="16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(2)</a:t>
            </a:r>
            <a:endParaRPr lang="de-DE" sz="160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Textfeld 5"/>
          <p:cNvSpPr txBox="1"/>
          <p:nvPr/>
        </p:nvSpPr>
        <p:spPr>
          <a:xfrm>
            <a:off x="496503" y="2076971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de-DE" sz="16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(3)</a:t>
            </a:r>
            <a:endParaRPr lang="de-DE" sz="160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" name="Textfeld 5"/>
          <p:cNvSpPr txBox="1"/>
          <p:nvPr/>
        </p:nvSpPr>
        <p:spPr>
          <a:xfrm>
            <a:off x="2553904" y="223338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de-DE" sz="16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(4)</a:t>
            </a:r>
            <a:endParaRPr lang="de-DE" sz="160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Textfeld 5"/>
          <p:cNvSpPr txBox="1"/>
          <p:nvPr/>
        </p:nvSpPr>
        <p:spPr>
          <a:xfrm>
            <a:off x="2108735" y="254620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de-DE" sz="16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(5)</a:t>
            </a:r>
            <a:endParaRPr lang="de-DE" sz="160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6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0"/>
            <a:ext cx="9113520" cy="1066800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1066800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28071" y="288758"/>
            <a:ext cx="690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prstClr val="white"/>
                </a:solidFill>
              </a:rPr>
              <a:t>  </a:t>
            </a:r>
            <a:r>
              <a:rPr lang="zh-CN" altLang="en-US" sz="24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常用医学外文全文数据库的检索功能及选择策略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1714488"/>
            <a:ext cx="66437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400" b="1" dirty="0" smtClean="0">
                <a:solidFill>
                  <a:srgbClr val="003366"/>
                </a:solidFill>
                <a:latin typeface="隶书" pitchFamily="49" charset="-122"/>
                <a:ea typeface="隶书" pitchFamily="49" charset="-122"/>
                <a:cs typeface="+mn-cs"/>
              </a:rPr>
              <a:t>浩如烟海的</a:t>
            </a:r>
            <a:endParaRPr lang="en-US" altLang="zh-CN" sz="4400" b="1" dirty="0" smtClean="0">
              <a:solidFill>
                <a:srgbClr val="003366"/>
              </a:solidFill>
              <a:latin typeface="隶书" pitchFamily="49" charset="-122"/>
              <a:ea typeface="隶书" pitchFamily="49" charset="-122"/>
              <a:cs typeface="+mn-cs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400" b="1" dirty="0" smtClean="0">
                <a:solidFill>
                  <a:srgbClr val="003366"/>
                </a:solidFill>
                <a:latin typeface="隶书" pitchFamily="49" charset="-122"/>
                <a:ea typeface="隶书" pitchFamily="49" charset="-122"/>
                <a:cs typeface="+mn-cs"/>
              </a:rPr>
              <a:t>    各种文献</a:t>
            </a:r>
            <a:r>
              <a:rPr lang="en-US" altLang="zh-CN" sz="4400" b="1" dirty="0" smtClean="0">
                <a:solidFill>
                  <a:srgbClr val="003366"/>
                </a:solidFill>
                <a:latin typeface="隶书" pitchFamily="49" charset="-122"/>
                <a:ea typeface="隶书" pitchFamily="49" charset="-122"/>
                <a:cs typeface="+mn-cs"/>
              </a:rPr>
              <a:t>……</a:t>
            </a:r>
            <a:endParaRPr lang="zh-CN" altLang="en-US" sz="4400" b="1" dirty="0">
              <a:solidFill>
                <a:srgbClr val="003366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graphicFrame>
        <p:nvGraphicFramePr>
          <p:cNvPr id="15" name="内容占位符 7"/>
          <p:cNvGraphicFramePr>
            <a:graphicFrameLocks/>
          </p:cNvGraphicFramePr>
          <p:nvPr/>
        </p:nvGraphicFramePr>
        <p:xfrm>
          <a:off x="2009274" y="1297040"/>
          <a:ext cx="8686800" cy="4765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圆角矩形 17"/>
          <p:cNvSpPr/>
          <p:nvPr/>
        </p:nvSpPr>
        <p:spPr>
          <a:xfrm>
            <a:off x="4518328" y="5492357"/>
            <a:ext cx="1214446" cy="571504"/>
          </a:xfrm>
          <a:prstGeom prst="roundRect">
            <a:avLst/>
          </a:prstGeom>
          <a:solidFill>
            <a:srgbClr val="9BBB59"/>
          </a:solidFill>
          <a:ln w="11429" cap="flat" cmpd="sng" algn="ctr">
            <a:solidFill>
              <a:srgbClr val="9BBB5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资源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235024" y="4714744"/>
            <a:ext cx="1154586" cy="589548"/>
          </a:xfrm>
          <a:prstGeom prst="roundRect">
            <a:avLst/>
          </a:prstGeom>
          <a:solidFill>
            <a:srgbClr val="4BACC6"/>
          </a:solidFill>
          <a:ln w="11429" cap="flat" cmpd="sng" algn="ctr">
            <a:solidFill>
              <a:srgbClr val="4BACC6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方法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8216765" y="4390141"/>
            <a:ext cx="1167360" cy="6152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 smtClean="0">
                <a:solidFill>
                  <a:prstClr val="white"/>
                </a:solidFill>
              </a:rPr>
              <a:t>策略</a:t>
            </a:r>
            <a:endParaRPr lang="zh-CN" alt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96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0"/>
            <a:ext cx="9113520" cy="1066800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数据库介绍</a:t>
            </a:r>
            <a:endParaRPr lang="en-US" altLang="zh-CN" sz="2400" b="1" spc="3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1066800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smtClean="0"/>
              <a:t>Ovid</a:t>
            </a:r>
            <a:r>
              <a:rPr lang="zh-CN" altLang="en-US" sz="2200" b="1" dirty="0" smtClean="0"/>
              <a:t>全文期刊数据库</a:t>
            </a:r>
            <a:endParaRPr lang="zh-CN" altLang="en-US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28071" y="210234"/>
            <a:ext cx="605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17107" y="1703540"/>
            <a:ext cx="797907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</a:t>
            </a:r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Ovid</a:t>
            </a: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pitchFamily="2" charset="-122"/>
                <a:ea typeface="宋体" pitchFamily="2" charset="-122"/>
              </a:rPr>
              <a:t>是世界上最大的生物医学文献数据库，</a:t>
            </a:r>
            <a:r>
              <a:rPr lang="zh-CN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pitchFamily="2" charset="-122"/>
                <a:ea typeface="宋体" pitchFamily="2" charset="-122"/>
              </a:rPr>
              <a:t>目前已推出的生物医学数据库包括</a:t>
            </a: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包涵临床各科专著及教科书、循证医学、医学</a:t>
            </a:r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MEDLINE</a:t>
            </a: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EMBASE</a:t>
            </a: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及</a:t>
            </a: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医学期刊全文数据</a:t>
            </a: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库（</a:t>
            </a:r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LWW)</a:t>
            </a: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Ovid</a:t>
            </a: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期刊全文库</a:t>
            </a: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提供科学、技术及医学期刊</a:t>
            </a:r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1000</a:t>
            </a: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多种</a:t>
            </a: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，其</a:t>
            </a: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</a:t>
            </a:r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154</a:t>
            </a: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种为核心刊（</a:t>
            </a:r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90%</a:t>
            </a: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为</a:t>
            </a: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英</a:t>
            </a: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美</a:t>
            </a: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核</a:t>
            </a: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心期刊），且</a:t>
            </a: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影响因子较高。回溯期最早至</a:t>
            </a:r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1993</a:t>
            </a: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年。</a:t>
            </a:r>
            <a:b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　　目前，校园网用户可以检索下载</a:t>
            </a:r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209</a:t>
            </a: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种电子期刊全文，同时可浏览</a:t>
            </a:r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Ovid</a:t>
            </a: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公司拥有的大约</a:t>
            </a:r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1000</a:t>
            </a: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种期刊的书目目次和文摘。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pitchFamily="2" charset="-122"/>
                <a:ea typeface="宋体" pitchFamily="2" charset="-122"/>
              </a:rPr>
            </a:b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9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0"/>
            <a:ext cx="9113520" cy="1066800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资源特色</a:t>
            </a:r>
            <a:endParaRPr lang="en-US" altLang="zh-CN" sz="2400" b="1" spc="3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1066800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200" b="1" dirty="0" smtClean="0">
                <a:solidFill>
                  <a:prstClr val="white"/>
                </a:solidFill>
              </a:rPr>
              <a:t>Ovid</a:t>
            </a:r>
            <a:r>
              <a:rPr lang="zh-CN" altLang="en-US" sz="2200" b="1" dirty="0" smtClean="0">
                <a:solidFill>
                  <a:prstClr val="white"/>
                </a:solidFill>
              </a:rPr>
              <a:t>全文期刊数据库</a:t>
            </a:r>
            <a:endParaRPr lang="zh-CN" altLang="en-US" sz="22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8071" y="210234"/>
            <a:ext cx="605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637676" y="2057400"/>
            <a:ext cx="1554380" cy="4475746"/>
          </a:xfrm>
          <a:prstGeom prst="rect">
            <a:avLst/>
          </a:prstGeom>
        </p:spPr>
        <p:txBody>
          <a:bodyPr vert="eaVer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方正姚体" pitchFamily="2" charset="-122"/>
              </a:rPr>
              <a:t>循证医学</a:t>
            </a:r>
            <a:r>
              <a:rPr kumimoji="0" lang="zh-CN" altLang="en-US" sz="28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方正姚体" pitchFamily="2" charset="-122"/>
              </a:rPr>
              <a:t>期刊</a:t>
            </a:r>
            <a:r>
              <a:rPr kumimoji="0" lang="zh-CN" altLang="en-US" sz="32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方正姚体" pitchFamily="2" charset="-122"/>
              </a:rPr>
              <a:t>资源</a:t>
            </a:r>
            <a:endParaRPr kumimoji="0" lang="zh-CN" altLang="en-US" sz="3200" b="0" i="0" u="none" strike="noStrike" kern="1200" cap="none" spc="30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方正姚体" pitchFamily="2" charset="-122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2693096" y="1383631"/>
            <a:ext cx="9498903" cy="5642809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Arial Unicode MS" pitchFamily="34" charset="-122"/>
                <a:cs typeface="Times New Roman" pitchFamily="18" charset="0"/>
              </a:rPr>
              <a:t>14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黑体" pitchFamily="49" charset="-122"/>
                <a:cs typeface="Times New Roman" pitchFamily="18" charset="0"/>
              </a:rPr>
              <a:t>种循证医学期刊，涵盖从护理到临床医学的各科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黑体" pitchFamily="49" charset="-122"/>
                <a:cs typeface="Times New Roman" pitchFamily="18" charset="0"/>
              </a:rPr>
              <a:t>系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黑体" pitchFamily="49" charset="-122"/>
              <a:cs typeface="Times New Roman" pitchFamily="18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Addictive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Disorders &amp; Their Treatment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Advances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in Skin and Wound Care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American Journal of Nursing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Current Opinion in Psychiatry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Dimensions of Critical Care Nursing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JONA: The Journal of Nursing Administration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Journal of Geriatric Physical Therapy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Journal of Hospice and Palliative Care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Journal of Nursing Care Quality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Journal of Patient Safety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MCN, The American Journal of Maternal/Child Nursing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Medical Care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Nursing Research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Nutrition Today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9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0"/>
            <a:ext cx="9113520" cy="950495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数据库介绍</a:t>
            </a:r>
            <a:endParaRPr lang="en-US" altLang="zh-CN" sz="2400" b="1" spc="3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-1"/>
            <a:ext cx="3078480" cy="950495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200" b="1" dirty="0" smtClean="0">
                <a:solidFill>
                  <a:prstClr val="white"/>
                </a:solidFill>
              </a:rPr>
              <a:t>Ovid</a:t>
            </a:r>
            <a:r>
              <a:rPr lang="zh-CN" altLang="en-US" sz="2200" b="1" dirty="0" smtClean="0">
                <a:solidFill>
                  <a:prstClr val="white"/>
                </a:solidFill>
              </a:rPr>
              <a:t>全文期刊数据库</a:t>
            </a:r>
            <a:endParaRPr lang="zh-CN" altLang="en-US" sz="22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8071" y="210234"/>
            <a:ext cx="605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1219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76727" y="6100011"/>
            <a:ext cx="1335506" cy="757989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0525" y="869429"/>
            <a:ext cx="4841823" cy="253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925456" y="2053652"/>
            <a:ext cx="3507698" cy="49467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99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0"/>
            <a:ext cx="9113520" cy="962526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数据库介绍</a:t>
            </a:r>
            <a:endParaRPr lang="en-US" altLang="zh-CN" sz="2400" b="1" spc="3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974558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200" b="1" dirty="0" smtClean="0">
                <a:solidFill>
                  <a:prstClr val="white"/>
                </a:solidFill>
              </a:rPr>
              <a:t>Ovid</a:t>
            </a:r>
            <a:r>
              <a:rPr lang="zh-CN" altLang="en-US" sz="2200" b="1" dirty="0" smtClean="0">
                <a:solidFill>
                  <a:prstClr val="white"/>
                </a:solidFill>
              </a:rPr>
              <a:t>全文期刊数据库</a:t>
            </a:r>
            <a:endParaRPr lang="zh-CN" altLang="en-US" sz="22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8071" y="210234"/>
            <a:ext cx="605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0495"/>
            <a:ext cx="12192000" cy="590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0" y="914401"/>
            <a:ext cx="12191999" cy="1022684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228600">
              <a:lnSpc>
                <a:spcPts val="2500"/>
              </a:lnSpc>
              <a:defRPr/>
            </a:pPr>
            <a:r>
              <a:rPr lang="en-US" altLang="zh-CN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           </a:t>
            </a:r>
            <a:r>
              <a:rPr lang="en-US" altLang="zh-CN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Ovid </a:t>
            </a:r>
            <a:r>
              <a:rPr lang="zh-CN" altLang="en-US" sz="20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的检索页面，将多种检索模式、限制条件、检索历史，以及结果管理工具整合在一个界面。</a:t>
            </a:r>
          </a:p>
        </p:txBody>
      </p:sp>
      <p:sp>
        <p:nvSpPr>
          <p:cNvPr id="18" name="矩形 17"/>
          <p:cNvSpPr/>
          <p:nvPr/>
        </p:nvSpPr>
        <p:spPr>
          <a:xfrm>
            <a:off x="1359568" y="2959767"/>
            <a:ext cx="4126832" cy="44516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标注 18"/>
          <p:cNvSpPr/>
          <p:nvPr/>
        </p:nvSpPr>
        <p:spPr>
          <a:xfrm>
            <a:off x="5714999" y="2646946"/>
            <a:ext cx="2165683" cy="625641"/>
          </a:xfrm>
          <a:prstGeom prst="wedgeRectCallout">
            <a:avLst>
              <a:gd name="adj1" fmla="val -149757"/>
              <a:gd name="adj2" fmla="val -2516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黑体" panose="02010609060101010101" pitchFamily="49" charset="-122"/>
              </a:rPr>
              <a:t>点击“变更”，更改所选数据库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9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0"/>
            <a:ext cx="9113520" cy="1066800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检索途径</a:t>
            </a:r>
            <a:endParaRPr lang="en-US" altLang="zh-CN" sz="2400" b="1" spc="3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1066800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200" b="1" dirty="0" smtClean="0">
                <a:solidFill>
                  <a:prstClr val="white"/>
                </a:solidFill>
              </a:rPr>
              <a:t>Ovid</a:t>
            </a:r>
            <a:r>
              <a:rPr lang="zh-CN" altLang="en-US" sz="2200" b="1" dirty="0" smtClean="0">
                <a:solidFill>
                  <a:prstClr val="white"/>
                </a:solidFill>
              </a:rPr>
              <a:t>全文期刊数据库</a:t>
            </a:r>
            <a:endParaRPr lang="zh-CN" altLang="en-US" sz="22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8071" y="210234"/>
            <a:ext cx="605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578641" y="3376864"/>
            <a:ext cx="1299410" cy="1383632"/>
            <a:chOff x="4677858" y="2649672"/>
            <a:chExt cx="809336" cy="809336"/>
          </a:xfrm>
          <a:solidFill>
            <a:schemeClr val="accent1"/>
          </a:solidFill>
        </p:grpSpPr>
        <p:sp>
          <p:nvSpPr>
            <p:cNvPr id="7" name="椭圆 6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239001" y="2763253"/>
            <a:ext cx="1299410" cy="1383632"/>
            <a:chOff x="4677858" y="2649672"/>
            <a:chExt cx="809336" cy="809336"/>
          </a:xfrm>
          <a:solidFill>
            <a:schemeClr val="accent3"/>
          </a:solidFill>
        </p:grpSpPr>
        <p:sp>
          <p:nvSpPr>
            <p:cNvPr id="10" name="椭圆 9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89823" y="4720390"/>
            <a:ext cx="1299410" cy="1383632"/>
            <a:chOff x="4677858" y="2649672"/>
            <a:chExt cx="809336" cy="809336"/>
          </a:xfrm>
          <a:solidFill>
            <a:schemeClr val="accent4"/>
          </a:solidFill>
        </p:grpSpPr>
        <p:sp>
          <p:nvSpPr>
            <p:cNvPr id="13" name="椭圆 12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47936" y="4788570"/>
            <a:ext cx="1299410" cy="1383632"/>
            <a:chOff x="4677858" y="2649672"/>
            <a:chExt cx="809336" cy="809336"/>
          </a:xfrm>
          <a:solidFill>
            <a:srgbClr val="FF5050"/>
          </a:solidFill>
        </p:grpSpPr>
        <p:sp>
          <p:nvSpPr>
            <p:cNvPr id="16" name="椭圆 15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870157" y="2799347"/>
            <a:ext cx="1299410" cy="1383632"/>
            <a:chOff x="4677858" y="2649672"/>
            <a:chExt cx="809336" cy="809336"/>
          </a:xfrm>
          <a:solidFill>
            <a:schemeClr val="accent6"/>
          </a:solidFill>
        </p:grpSpPr>
        <p:sp>
          <p:nvSpPr>
            <p:cNvPr id="19" name="椭圆 18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526506" y="1592181"/>
            <a:ext cx="1299410" cy="1383632"/>
            <a:chOff x="4677858" y="2649672"/>
            <a:chExt cx="809336" cy="809336"/>
          </a:xfrm>
          <a:solidFill>
            <a:schemeClr val="accent2"/>
          </a:solidFill>
        </p:grpSpPr>
        <p:sp>
          <p:nvSpPr>
            <p:cNvPr id="22" name="椭圆 21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019751" y="3097132"/>
            <a:ext cx="369065" cy="230598"/>
            <a:chOff x="2280077" y="1197021"/>
            <a:chExt cx="369065" cy="230598"/>
          </a:xfrm>
        </p:grpSpPr>
        <p:sp>
          <p:nvSpPr>
            <p:cNvPr id="28" name="右箭头 27"/>
            <p:cNvSpPr/>
            <p:nvPr/>
          </p:nvSpPr>
          <p:spPr>
            <a:xfrm rot="16200000">
              <a:off x="2349311" y="1127787"/>
              <a:ext cx="230598" cy="36906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右箭头 4"/>
            <p:cNvSpPr/>
            <p:nvPr/>
          </p:nvSpPr>
          <p:spPr>
            <a:xfrm rot="16200000">
              <a:off x="2383901" y="1236190"/>
              <a:ext cx="161419" cy="221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000" kern="12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294901" y="3593383"/>
            <a:ext cx="230598" cy="369065"/>
            <a:chOff x="1632439" y="1648625"/>
            <a:chExt cx="230598" cy="369065"/>
          </a:xfrm>
        </p:grpSpPr>
        <p:sp>
          <p:nvSpPr>
            <p:cNvPr id="32" name="右箭头 31"/>
            <p:cNvSpPr/>
            <p:nvPr/>
          </p:nvSpPr>
          <p:spPr>
            <a:xfrm rot="11880000">
              <a:off x="1632439" y="1648625"/>
              <a:ext cx="230598" cy="36906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右箭头 4"/>
            <p:cNvSpPr/>
            <p:nvPr/>
          </p:nvSpPr>
          <p:spPr>
            <a:xfrm rot="22680000">
              <a:off x="1699925" y="1733127"/>
              <a:ext cx="161419" cy="221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000" kern="120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895102" y="3581351"/>
            <a:ext cx="230598" cy="369065"/>
            <a:chOff x="3066183" y="1648625"/>
            <a:chExt cx="230598" cy="369065"/>
          </a:xfrm>
        </p:grpSpPr>
        <p:sp>
          <p:nvSpPr>
            <p:cNvPr id="35" name="右箭头 34"/>
            <p:cNvSpPr/>
            <p:nvPr/>
          </p:nvSpPr>
          <p:spPr>
            <a:xfrm rot="20520000">
              <a:off x="3066183" y="1648625"/>
              <a:ext cx="230598" cy="36906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右箭头 4"/>
            <p:cNvSpPr/>
            <p:nvPr/>
          </p:nvSpPr>
          <p:spPr>
            <a:xfrm rot="20520000">
              <a:off x="3067876" y="1733127"/>
              <a:ext cx="161419" cy="221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000" kern="120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502394" y="4685301"/>
            <a:ext cx="369065" cy="230598"/>
            <a:chOff x="1837026" y="2560592"/>
            <a:chExt cx="369065" cy="230598"/>
          </a:xfrm>
          <a:solidFill>
            <a:srgbClr val="FF5050"/>
          </a:solidFill>
        </p:grpSpPr>
        <p:sp>
          <p:nvSpPr>
            <p:cNvPr id="38" name="右箭头 37"/>
            <p:cNvSpPr/>
            <p:nvPr/>
          </p:nvSpPr>
          <p:spPr>
            <a:xfrm rot="7560000">
              <a:off x="1906260" y="2491358"/>
              <a:ext cx="230598" cy="36906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右箭头 4"/>
            <p:cNvSpPr/>
            <p:nvPr/>
          </p:nvSpPr>
          <p:spPr>
            <a:xfrm rot="18360000">
              <a:off x="1961181" y="2537188"/>
              <a:ext cx="161419" cy="2214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000" kern="120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705551" y="4601080"/>
            <a:ext cx="369065" cy="230598"/>
            <a:chOff x="2723128" y="2560592"/>
            <a:chExt cx="369065" cy="230598"/>
          </a:xfrm>
        </p:grpSpPr>
        <p:sp>
          <p:nvSpPr>
            <p:cNvPr id="41" name="右箭头 40"/>
            <p:cNvSpPr/>
            <p:nvPr/>
          </p:nvSpPr>
          <p:spPr>
            <a:xfrm rot="3240000">
              <a:off x="2792362" y="2491358"/>
              <a:ext cx="230598" cy="36906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右箭头 4"/>
            <p:cNvSpPr/>
            <p:nvPr/>
          </p:nvSpPr>
          <p:spPr>
            <a:xfrm rot="3240000">
              <a:off x="2806620" y="2537188"/>
              <a:ext cx="161419" cy="221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000" kern="1200"/>
            </a:p>
          </p:txBody>
        </p:sp>
      </p:grpSp>
      <p:sp>
        <p:nvSpPr>
          <p:cNvPr id="43" name="矩形 42"/>
          <p:cNvSpPr/>
          <p:nvPr/>
        </p:nvSpPr>
        <p:spPr>
          <a:xfrm>
            <a:off x="5582654" y="3850106"/>
            <a:ext cx="1528010" cy="512458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检索途径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534525" y="2033337"/>
            <a:ext cx="1487907" cy="519001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基本检索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958390" y="3128211"/>
            <a:ext cx="1359567" cy="707704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常用字段</a:t>
            </a:r>
            <a:endParaRPr lang="en-US" altLang="zh-CN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6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检索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523874" y="5233737"/>
            <a:ext cx="1463842" cy="512458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高级检索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243011" y="3232485"/>
            <a:ext cx="1281863" cy="512458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字段检索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833937" y="5089358"/>
            <a:ext cx="1295400" cy="743800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多个字段</a:t>
            </a:r>
            <a:endParaRPr lang="en-US" altLang="zh-CN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6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检索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9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6806"/>
            <a:ext cx="8964118" cy="580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 Same Side Corner Rectangle 2"/>
          <p:cNvSpPr/>
          <p:nvPr/>
        </p:nvSpPr>
        <p:spPr>
          <a:xfrm>
            <a:off x="3078480" y="0"/>
            <a:ext cx="9113520" cy="1066800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基本检索</a:t>
            </a:r>
            <a:endParaRPr lang="en-US" altLang="zh-CN" sz="2400" b="1" spc="3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1066800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200" b="1" dirty="0" smtClean="0">
                <a:solidFill>
                  <a:prstClr val="white"/>
                </a:solidFill>
              </a:rPr>
              <a:t>Ovid</a:t>
            </a:r>
            <a:r>
              <a:rPr lang="zh-CN" altLang="en-US" sz="2200" b="1" dirty="0" smtClean="0">
                <a:solidFill>
                  <a:prstClr val="white"/>
                </a:solidFill>
              </a:rPr>
              <a:t>全文期刊数据库</a:t>
            </a:r>
            <a:endParaRPr lang="zh-CN" altLang="en-US" sz="22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8071" y="210234"/>
            <a:ext cx="605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534525" y="2033337"/>
            <a:ext cx="1487907" cy="519001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基本检索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958390" y="3128211"/>
            <a:ext cx="1359567" cy="736109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常用段</a:t>
            </a:r>
            <a:endParaRPr lang="en-US" altLang="zh-CN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6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检索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243011" y="3232485"/>
            <a:ext cx="1379622" cy="512458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字段检索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0" y="1221501"/>
            <a:ext cx="899410" cy="57751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9203961" y="1528997"/>
            <a:ext cx="2473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itchFamily="2" charset="-122"/>
                <a:ea typeface="宋体" pitchFamily="2" charset="-122"/>
              </a:rPr>
              <a:t>  基本检索：自然语言检索，输入一个完整的检索问题或话题，找到最近发表的相关文献。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575026" y="3125141"/>
            <a:ext cx="2683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Aspirin and acute pain</a:t>
            </a:r>
            <a:endParaRPr lang="zh-CN" altLang="en-US" sz="2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90139" y="3682452"/>
            <a:ext cx="1455821" cy="409073"/>
          </a:xfrm>
          <a:prstGeom prst="rect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8485" y="4152275"/>
            <a:ext cx="9883515" cy="270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圆角矩形标注 19"/>
          <p:cNvSpPr/>
          <p:nvPr/>
        </p:nvSpPr>
        <p:spPr>
          <a:xfrm>
            <a:off x="5096656" y="5096656"/>
            <a:ext cx="1109272" cy="612648"/>
          </a:xfrm>
          <a:prstGeom prst="wedgeRoundRectCallout">
            <a:avLst>
              <a:gd name="adj1" fmla="val -94604"/>
              <a:gd name="adj2" fmla="val 4047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按学科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圆角矩形标注 22"/>
          <p:cNvSpPr/>
          <p:nvPr/>
        </p:nvSpPr>
        <p:spPr>
          <a:xfrm>
            <a:off x="4274694" y="5983574"/>
            <a:ext cx="1976204" cy="612648"/>
          </a:xfrm>
          <a:prstGeom prst="wedgeRoundRectCallout">
            <a:avLst>
              <a:gd name="adj1" fmla="val -94604"/>
              <a:gd name="adj2" fmla="val 4047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按文献相关度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星级水平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圆角矩形标注 23"/>
          <p:cNvSpPr/>
          <p:nvPr/>
        </p:nvSpPr>
        <p:spPr>
          <a:xfrm>
            <a:off x="8786735" y="4724400"/>
            <a:ext cx="1556478" cy="612648"/>
          </a:xfrm>
          <a:prstGeom prst="wedgeRoundRectCallout">
            <a:avLst>
              <a:gd name="adj1" fmla="val 112153"/>
              <a:gd name="adj2" fmla="val 6494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按文献类型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5" name="圆角矩形标注 24"/>
          <p:cNvSpPr/>
          <p:nvPr/>
        </p:nvSpPr>
        <p:spPr>
          <a:xfrm>
            <a:off x="8054715" y="5551358"/>
            <a:ext cx="1556478" cy="612648"/>
          </a:xfrm>
          <a:prstGeom prst="wedgeRoundRectCallout">
            <a:avLst>
              <a:gd name="adj1" fmla="val 112153"/>
              <a:gd name="adj2" fmla="val 6494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按出版时间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9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4" grpId="0"/>
      <p:bldP spid="56" grpId="0"/>
      <p:bldP spid="58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3770"/>
            <a:ext cx="12192000" cy="498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12191999" cy="106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 Same Side Corner Rectangle 2"/>
          <p:cNvSpPr/>
          <p:nvPr/>
        </p:nvSpPr>
        <p:spPr>
          <a:xfrm>
            <a:off x="3078480" y="1"/>
            <a:ext cx="9113520" cy="854242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300" dirty="0" smtClean="0">
                <a:solidFill>
                  <a:schemeClr val="bg1"/>
                </a:solidFill>
                <a:latin typeface="+mj-ea"/>
                <a:ea typeface="+mj-ea"/>
              </a:rPr>
              <a:t>基本检索</a:t>
            </a:r>
            <a:endParaRPr lang="en-US" sz="24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854242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200" b="1" dirty="0" smtClean="0">
                <a:solidFill>
                  <a:prstClr val="white"/>
                </a:solidFill>
              </a:rPr>
              <a:t>Ovid</a:t>
            </a:r>
            <a:r>
              <a:rPr lang="zh-CN" altLang="en-US" sz="2200" b="1" dirty="0" smtClean="0">
                <a:solidFill>
                  <a:prstClr val="white"/>
                </a:solidFill>
              </a:rPr>
              <a:t>全文期刊数据库</a:t>
            </a:r>
            <a:endParaRPr lang="zh-CN" altLang="en-US" sz="2200" b="1" dirty="0">
              <a:solidFill>
                <a:prstClr val="white"/>
              </a:solidFill>
            </a:endParaRPr>
          </a:p>
        </p:txBody>
      </p:sp>
      <p:sp>
        <p:nvSpPr>
          <p:cNvPr id="29" name="AutoShape 216"/>
          <p:cNvSpPr>
            <a:spLocks/>
          </p:cNvSpPr>
          <p:nvPr/>
        </p:nvSpPr>
        <p:spPr bwMode="auto">
          <a:xfrm>
            <a:off x="9771446" y="3991951"/>
            <a:ext cx="249566" cy="452913"/>
          </a:xfrm>
          <a:custGeom>
            <a:avLst/>
            <a:gdLst>
              <a:gd name="T0" fmla="*/ 19780573 w 21600"/>
              <a:gd name="T1" fmla="*/ 191199061 h 21600"/>
              <a:gd name="T2" fmla="*/ 25382283 w 21600"/>
              <a:gd name="T3" fmla="*/ 96676410 h 21600"/>
              <a:gd name="T4" fmla="*/ 25387355 w 21600"/>
              <a:gd name="T5" fmla="*/ 96648741 h 21600"/>
              <a:gd name="T6" fmla="*/ 25382283 w 21600"/>
              <a:gd name="T7" fmla="*/ 96648741 h 21600"/>
              <a:gd name="T8" fmla="*/ 25387355 w 21600"/>
              <a:gd name="T9" fmla="*/ 96554089 h 21600"/>
              <a:gd name="T10" fmla="*/ 10594318 w 21600"/>
              <a:gd name="T11" fmla="*/ 96622250 h 21600"/>
              <a:gd name="T12" fmla="*/ 16003842 w 21600"/>
              <a:gd name="T13" fmla="*/ 0 h 21600"/>
              <a:gd name="T14" fmla="*/ 7705606 w 21600"/>
              <a:gd name="T15" fmla="*/ 0 h 21600"/>
              <a:gd name="T16" fmla="*/ 6346 w 21600"/>
              <a:gd name="T17" fmla="*/ 130381521 h 21600"/>
              <a:gd name="T18" fmla="*/ 0 w 21600"/>
              <a:gd name="T19" fmla="*/ 130409308 h 21600"/>
              <a:gd name="T20" fmla="*/ 5066 w 21600"/>
              <a:gd name="T21" fmla="*/ 130409308 h 21600"/>
              <a:gd name="T22" fmla="*/ 0 w 21600"/>
              <a:gd name="T23" fmla="*/ 130517735 h 21600"/>
              <a:gd name="T24" fmla="*/ 14793037 w 21600"/>
              <a:gd name="T25" fmla="*/ 130436966 h 21600"/>
              <a:gd name="T26" fmla="*/ 11261231 w 21600"/>
              <a:gd name="T27" fmla="*/ 191212836 h 21600"/>
              <a:gd name="T28" fmla="*/ 4331826 w 21600"/>
              <a:gd name="T29" fmla="*/ 191212836 h 21600"/>
              <a:gd name="T30" fmla="*/ 10776413 w 21600"/>
              <a:gd name="T31" fmla="*/ 294279076 h 21600"/>
              <a:gd name="T32" fmla="*/ 27129407 w 21600"/>
              <a:gd name="T33" fmla="*/ 191212836 h 21600"/>
              <a:gd name="T34" fmla="*/ 19780573 w 21600"/>
              <a:gd name="T35" fmla="*/ 191212836 h 21600"/>
              <a:gd name="T36" fmla="*/ 19780573 w 21600"/>
              <a:gd name="T37" fmla="*/ 191199061 h 21600"/>
              <a:gd name="T38" fmla="*/ 19780573 w 21600"/>
              <a:gd name="T39" fmla="*/ 191199061 h 216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600" h="21600">
                <a:moveTo>
                  <a:pt x="15749" y="14034"/>
                </a:moveTo>
                <a:lnTo>
                  <a:pt x="20209" y="7096"/>
                </a:lnTo>
                <a:lnTo>
                  <a:pt x="20213" y="7094"/>
                </a:lnTo>
                <a:lnTo>
                  <a:pt x="20209" y="7094"/>
                </a:lnTo>
                <a:lnTo>
                  <a:pt x="20213" y="7087"/>
                </a:lnTo>
                <a:lnTo>
                  <a:pt x="8435" y="7092"/>
                </a:lnTo>
                <a:cubicBezTo>
                  <a:pt x="8491" y="6986"/>
                  <a:pt x="11303" y="2726"/>
                  <a:pt x="12742" y="0"/>
                </a:cubicBezTo>
                <a:lnTo>
                  <a:pt x="6135" y="0"/>
                </a:lnTo>
                <a:lnTo>
                  <a:pt x="5" y="9570"/>
                </a:lnTo>
                <a:lnTo>
                  <a:pt x="0" y="9572"/>
                </a:lnTo>
                <a:lnTo>
                  <a:pt x="4" y="9572"/>
                </a:lnTo>
                <a:lnTo>
                  <a:pt x="0" y="9580"/>
                </a:lnTo>
                <a:lnTo>
                  <a:pt x="11778" y="9574"/>
                </a:lnTo>
                <a:cubicBezTo>
                  <a:pt x="11738" y="9650"/>
                  <a:pt x="10302" y="11811"/>
                  <a:pt x="8966" y="14035"/>
                </a:cubicBezTo>
                <a:lnTo>
                  <a:pt x="3449" y="14035"/>
                </a:lnTo>
                <a:lnTo>
                  <a:pt x="8580" y="21600"/>
                </a:lnTo>
                <a:lnTo>
                  <a:pt x="21600" y="14035"/>
                </a:lnTo>
                <a:lnTo>
                  <a:pt x="15749" y="14035"/>
                </a:lnTo>
                <a:lnTo>
                  <a:pt x="15749" y="14034"/>
                </a:lnTo>
                <a:close/>
                <a:moveTo>
                  <a:pt x="15749" y="14034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4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0" name="Group 265"/>
          <p:cNvGrpSpPr>
            <a:grpSpLocks/>
          </p:cNvGrpSpPr>
          <p:nvPr/>
        </p:nvGrpSpPr>
        <p:grpSpPr bwMode="auto">
          <a:xfrm>
            <a:off x="6320010" y="4144099"/>
            <a:ext cx="452915" cy="227999"/>
            <a:chOff x="0" y="0"/>
            <a:chExt cx="576" cy="293"/>
          </a:xfrm>
          <a:solidFill>
            <a:schemeClr val="bg1"/>
          </a:solidFill>
        </p:grpSpPr>
        <p:sp>
          <p:nvSpPr>
            <p:cNvPr id="31" name="AutoShape 262"/>
            <p:cNvSpPr>
              <a:spLocks/>
            </p:cNvSpPr>
            <p:nvPr/>
          </p:nvSpPr>
          <p:spPr bwMode="auto">
            <a:xfrm>
              <a:off x="0" y="0"/>
              <a:ext cx="576" cy="2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>
                  <a:moveTo>
                    <a:pt x="19872" y="8288"/>
                  </a:moveTo>
                  <a:lnTo>
                    <a:pt x="18950" y="8288"/>
                  </a:lnTo>
                  <a:cubicBezTo>
                    <a:pt x="18337" y="5361"/>
                    <a:pt x="16769" y="0"/>
                    <a:pt x="16272" y="0"/>
                  </a:cubicBezTo>
                  <a:lnTo>
                    <a:pt x="8628" y="0"/>
                  </a:lnTo>
                  <a:cubicBezTo>
                    <a:pt x="8131" y="0"/>
                    <a:pt x="5990" y="5361"/>
                    <a:pt x="5146" y="8288"/>
                  </a:cubicBezTo>
                  <a:lnTo>
                    <a:pt x="4128" y="8288"/>
                  </a:lnTo>
                  <a:cubicBezTo>
                    <a:pt x="3505" y="8288"/>
                    <a:pt x="0" y="8700"/>
                    <a:pt x="0" y="12439"/>
                  </a:cubicBezTo>
                  <a:lnTo>
                    <a:pt x="0" y="18890"/>
                  </a:lnTo>
                  <a:cubicBezTo>
                    <a:pt x="0" y="20113"/>
                    <a:pt x="339" y="21134"/>
                    <a:pt x="802" y="21472"/>
                  </a:cubicBezTo>
                  <a:cubicBezTo>
                    <a:pt x="820" y="17204"/>
                    <a:pt x="2270" y="13745"/>
                    <a:pt x="4051" y="13745"/>
                  </a:cubicBezTo>
                  <a:cubicBezTo>
                    <a:pt x="5843" y="13745"/>
                    <a:pt x="7300" y="17247"/>
                    <a:pt x="7300" y="21552"/>
                  </a:cubicBezTo>
                  <a:cubicBezTo>
                    <a:pt x="7300" y="21569"/>
                    <a:pt x="7299" y="21584"/>
                    <a:pt x="7299" y="21600"/>
                  </a:cubicBezTo>
                  <a:lnTo>
                    <a:pt x="14201" y="21600"/>
                  </a:lnTo>
                  <a:cubicBezTo>
                    <a:pt x="14201" y="21584"/>
                    <a:pt x="14200" y="21568"/>
                    <a:pt x="14200" y="21552"/>
                  </a:cubicBezTo>
                  <a:cubicBezTo>
                    <a:pt x="14200" y="17247"/>
                    <a:pt x="15658" y="13745"/>
                    <a:pt x="17450" y="13745"/>
                  </a:cubicBezTo>
                  <a:cubicBezTo>
                    <a:pt x="19241" y="13745"/>
                    <a:pt x="20698" y="17243"/>
                    <a:pt x="20700" y="21545"/>
                  </a:cubicBezTo>
                  <a:cubicBezTo>
                    <a:pt x="21214" y="21289"/>
                    <a:pt x="21600" y="20199"/>
                    <a:pt x="21600" y="18889"/>
                  </a:cubicBezTo>
                  <a:lnTo>
                    <a:pt x="21600" y="11718"/>
                  </a:lnTo>
                  <a:cubicBezTo>
                    <a:pt x="21600" y="10222"/>
                    <a:pt x="20495" y="8288"/>
                    <a:pt x="19872" y="8288"/>
                  </a:cubicBezTo>
                  <a:close/>
                  <a:moveTo>
                    <a:pt x="15715" y="2222"/>
                  </a:moveTo>
                  <a:cubicBezTo>
                    <a:pt x="16112" y="2222"/>
                    <a:pt x="16650" y="4767"/>
                    <a:pt x="17475" y="7799"/>
                  </a:cubicBezTo>
                  <a:lnTo>
                    <a:pt x="13060" y="7799"/>
                  </a:lnTo>
                  <a:lnTo>
                    <a:pt x="13056" y="2222"/>
                  </a:lnTo>
                  <a:lnTo>
                    <a:pt x="15715" y="2222"/>
                  </a:lnTo>
                  <a:close/>
                  <a:moveTo>
                    <a:pt x="9225" y="2222"/>
                  </a:moveTo>
                  <a:lnTo>
                    <a:pt x="11700" y="2222"/>
                  </a:lnTo>
                  <a:lnTo>
                    <a:pt x="11700" y="7799"/>
                  </a:lnTo>
                  <a:lnTo>
                    <a:pt x="6961" y="7799"/>
                  </a:lnTo>
                  <a:cubicBezTo>
                    <a:pt x="7957" y="4930"/>
                    <a:pt x="8827" y="2222"/>
                    <a:pt x="9225" y="2222"/>
                  </a:cubicBezTo>
                  <a:close/>
                  <a:moveTo>
                    <a:pt x="9225" y="222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2" name="AutoShape 263"/>
            <p:cNvSpPr>
              <a:spLocks/>
            </p:cNvSpPr>
            <p:nvPr/>
          </p:nvSpPr>
          <p:spPr bwMode="auto">
            <a:xfrm>
              <a:off x="48" y="184"/>
              <a:ext cx="109" cy="109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3" name="AutoShape 264"/>
            <p:cNvSpPr>
              <a:spLocks/>
            </p:cNvSpPr>
            <p:nvPr/>
          </p:nvSpPr>
          <p:spPr bwMode="auto">
            <a:xfrm>
              <a:off x="408" y="184"/>
              <a:ext cx="109" cy="109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4" name="TextBox 37"/>
          <p:cNvSpPr txBox="1"/>
          <p:nvPr/>
        </p:nvSpPr>
        <p:spPr>
          <a:xfrm>
            <a:off x="7421504" y="3308684"/>
            <a:ext cx="1770622" cy="4524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b="1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常用段检索</a:t>
            </a:r>
            <a:endParaRPr lang="zh-CN" altLang="en-US" b="1" kern="0" dirty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5" name="TextBox 38"/>
          <p:cNvSpPr txBox="1"/>
          <p:nvPr/>
        </p:nvSpPr>
        <p:spPr>
          <a:xfrm>
            <a:off x="5770335" y="4402497"/>
            <a:ext cx="1540034" cy="480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9145956" y="4402497"/>
            <a:ext cx="1540034" cy="480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7543178" y="5445750"/>
            <a:ext cx="1540034" cy="4428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854243"/>
            <a:ext cx="12192000" cy="110946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2188564"/>
            <a:ext cx="2173573" cy="466943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39375" y="60157"/>
            <a:ext cx="1952625" cy="679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24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1"/>
            <a:ext cx="9113520" cy="854242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300" dirty="0" smtClean="0">
                <a:solidFill>
                  <a:schemeClr val="bg1"/>
                </a:solidFill>
                <a:latin typeface="+mj-ea"/>
                <a:ea typeface="+mj-ea"/>
              </a:rPr>
              <a:t>高级检</a:t>
            </a:r>
            <a:r>
              <a:rPr lang="zh-CN" altLang="en-US" sz="2400" b="1" spc="300" dirty="0" smtClean="0">
                <a:solidFill>
                  <a:schemeClr val="bg1"/>
                </a:solidFill>
                <a:latin typeface="+mj-ea"/>
                <a:ea typeface="+mj-ea"/>
              </a:rPr>
              <a:t>索</a:t>
            </a:r>
            <a:endParaRPr lang="en-US" sz="24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854242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200" b="1" dirty="0" smtClean="0">
                <a:solidFill>
                  <a:prstClr val="white"/>
                </a:solidFill>
              </a:rPr>
              <a:t>Ovid</a:t>
            </a:r>
            <a:r>
              <a:rPr lang="zh-CN" altLang="en-US" sz="2200" b="1" dirty="0" smtClean="0">
                <a:solidFill>
                  <a:prstClr val="white"/>
                </a:solidFill>
              </a:rPr>
              <a:t>全文期刊数据库</a:t>
            </a:r>
            <a:endParaRPr lang="zh-CN" altLang="en-US" sz="2200" b="1" dirty="0">
              <a:solidFill>
                <a:prstClr val="white"/>
              </a:solidFill>
            </a:endParaRPr>
          </a:p>
        </p:txBody>
      </p:sp>
      <p:sp>
        <p:nvSpPr>
          <p:cNvPr id="29" name="AutoShape 216"/>
          <p:cNvSpPr>
            <a:spLocks/>
          </p:cNvSpPr>
          <p:nvPr/>
        </p:nvSpPr>
        <p:spPr bwMode="auto">
          <a:xfrm>
            <a:off x="9771446" y="3991951"/>
            <a:ext cx="249566" cy="452913"/>
          </a:xfrm>
          <a:custGeom>
            <a:avLst/>
            <a:gdLst>
              <a:gd name="T0" fmla="*/ 19780573 w 21600"/>
              <a:gd name="T1" fmla="*/ 191199061 h 21600"/>
              <a:gd name="T2" fmla="*/ 25382283 w 21600"/>
              <a:gd name="T3" fmla="*/ 96676410 h 21600"/>
              <a:gd name="T4" fmla="*/ 25387355 w 21600"/>
              <a:gd name="T5" fmla="*/ 96648741 h 21600"/>
              <a:gd name="T6" fmla="*/ 25382283 w 21600"/>
              <a:gd name="T7" fmla="*/ 96648741 h 21600"/>
              <a:gd name="T8" fmla="*/ 25387355 w 21600"/>
              <a:gd name="T9" fmla="*/ 96554089 h 21600"/>
              <a:gd name="T10" fmla="*/ 10594318 w 21600"/>
              <a:gd name="T11" fmla="*/ 96622250 h 21600"/>
              <a:gd name="T12" fmla="*/ 16003842 w 21600"/>
              <a:gd name="T13" fmla="*/ 0 h 21600"/>
              <a:gd name="T14" fmla="*/ 7705606 w 21600"/>
              <a:gd name="T15" fmla="*/ 0 h 21600"/>
              <a:gd name="T16" fmla="*/ 6346 w 21600"/>
              <a:gd name="T17" fmla="*/ 130381521 h 21600"/>
              <a:gd name="T18" fmla="*/ 0 w 21600"/>
              <a:gd name="T19" fmla="*/ 130409308 h 21600"/>
              <a:gd name="T20" fmla="*/ 5066 w 21600"/>
              <a:gd name="T21" fmla="*/ 130409308 h 21600"/>
              <a:gd name="T22" fmla="*/ 0 w 21600"/>
              <a:gd name="T23" fmla="*/ 130517735 h 21600"/>
              <a:gd name="T24" fmla="*/ 14793037 w 21600"/>
              <a:gd name="T25" fmla="*/ 130436966 h 21600"/>
              <a:gd name="T26" fmla="*/ 11261231 w 21600"/>
              <a:gd name="T27" fmla="*/ 191212836 h 21600"/>
              <a:gd name="T28" fmla="*/ 4331826 w 21600"/>
              <a:gd name="T29" fmla="*/ 191212836 h 21600"/>
              <a:gd name="T30" fmla="*/ 10776413 w 21600"/>
              <a:gd name="T31" fmla="*/ 294279076 h 21600"/>
              <a:gd name="T32" fmla="*/ 27129407 w 21600"/>
              <a:gd name="T33" fmla="*/ 191212836 h 21600"/>
              <a:gd name="T34" fmla="*/ 19780573 w 21600"/>
              <a:gd name="T35" fmla="*/ 191212836 h 21600"/>
              <a:gd name="T36" fmla="*/ 19780573 w 21600"/>
              <a:gd name="T37" fmla="*/ 191199061 h 21600"/>
              <a:gd name="T38" fmla="*/ 19780573 w 21600"/>
              <a:gd name="T39" fmla="*/ 191199061 h 216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600" h="21600">
                <a:moveTo>
                  <a:pt x="15749" y="14034"/>
                </a:moveTo>
                <a:lnTo>
                  <a:pt x="20209" y="7096"/>
                </a:lnTo>
                <a:lnTo>
                  <a:pt x="20213" y="7094"/>
                </a:lnTo>
                <a:lnTo>
                  <a:pt x="20209" y="7094"/>
                </a:lnTo>
                <a:lnTo>
                  <a:pt x="20213" y="7087"/>
                </a:lnTo>
                <a:lnTo>
                  <a:pt x="8435" y="7092"/>
                </a:lnTo>
                <a:cubicBezTo>
                  <a:pt x="8491" y="6986"/>
                  <a:pt x="11303" y="2726"/>
                  <a:pt x="12742" y="0"/>
                </a:cubicBezTo>
                <a:lnTo>
                  <a:pt x="6135" y="0"/>
                </a:lnTo>
                <a:lnTo>
                  <a:pt x="5" y="9570"/>
                </a:lnTo>
                <a:lnTo>
                  <a:pt x="0" y="9572"/>
                </a:lnTo>
                <a:lnTo>
                  <a:pt x="4" y="9572"/>
                </a:lnTo>
                <a:lnTo>
                  <a:pt x="0" y="9580"/>
                </a:lnTo>
                <a:lnTo>
                  <a:pt x="11778" y="9574"/>
                </a:lnTo>
                <a:cubicBezTo>
                  <a:pt x="11738" y="9650"/>
                  <a:pt x="10302" y="11811"/>
                  <a:pt x="8966" y="14035"/>
                </a:cubicBezTo>
                <a:lnTo>
                  <a:pt x="3449" y="14035"/>
                </a:lnTo>
                <a:lnTo>
                  <a:pt x="8580" y="21600"/>
                </a:lnTo>
                <a:lnTo>
                  <a:pt x="21600" y="14035"/>
                </a:lnTo>
                <a:lnTo>
                  <a:pt x="15749" y="14035"/>
                </a:lnTo>
                <a:lnTo>
                  <a:pt x="15749" y="14034"/>
                </a:lnTo>
                <a:close/>
                <a:moveTo>
                  <a:pt x="15749" y="14034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4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" name="Group 265"/>
          <p:cNvGrpSpPr>
            <a:grpSpLocks/>
          </p:cNvGrpSpPr>
          <p:nvPr/>
        </p:nvGrpSpPr>
        <p:grpSpPr bwMode="auto">
          <a:xfrm>
            <a:off x="6320010" y="4144099"/>
            <a:ext cx="452915" cy="227999"/>
            <a:chOff x="0" y="0"/>
            <a:chExt cx="576" cy="293"/>
          </a:xfrm>
          <a:solidFill>
            <a:schemeClr val="bg1"/>
          </a:solidFill>
        </p:grpSpPr>
        <p:sp>
          <p:nvSpPr>
            <p:cNvPr id="31" name="AutoShape 262"/>
            <p:cNvSpPr>
              <a:spLocks/>
            </p:cNvSpPr>
            <p:nvPr/>
          </p:nvSpPr>
          <p:spPr bwMode="auto">
            <a:xfrm>
              <a:off x="0" y="0"/>
              <a:ext cx="576" cy="2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>
                  <a:moveTo>
                    <a:pt x="19872" y="8288"/>
                  </a:moveTo>
                  <a:lnTo>
                    <a:pt x="18950" y="8288"/>
                  </a:lnTo>
                  <a:cubicBezTo>
                    <a:pt x="18337" y="5361"/>
                    <a:pt x="16769" y="0"/>
                    <a:pt x="16272" y="0"/>
                  </a:cubicBezTo>
                  <a:lnTo>
                    <a:pt x="8628" y="0"/>
                  </a:lnTo>
                  <a:cubicBezTo>
                    <a:pt x="8131" y="0"/>
                    <a:pt x="5990" y="5361"/>
                    <a:pt x="5146" y="8288"/>
                  </a:cubicBezTo>
                  <a:lnTo>
                    <a:pt x="4128" y="8288"/>
                  </a:lnTo>
                  <a:cubicBezTo>
                    <a:pt x="3505" y="8288"/>
                    <a:pt x="0" y="8700"/>
                    <a:pt x="0" y="12439"/>
                  </a:cubicBezTo>
                  <a:lnTo>
                    <a:pt x="0" y="18890"/>
                  </a:lnTo>
                  <a:cubicBezTo>
                    <a:pt x="0" y="20113"/>
                    <a:pt x="339" y="21134"/>
                    <a:pt x="802" y="21472"/>
                  </a:cubicBezTo>
                  <a:cubicBezTo>
                    <a:pt x="820" y="17204"/>
                    <a:pt x="2270" y="13745"/>
                    <a:pt x="4051" y="13745"/>
                  </a:cubicBezTo>
                  <a:cubicBezTo>
                    <a:pt x="5843" y="13745"/>
                    <a:pt x="7300" y="17247"/>
                    <a:pt x="7300" y="21552"/>
                  </a:cubicBezTo>
                  <a:cubicBezTo>
                    <a:pt x="7300" y="21569"/>
                    <a:pt x="7299" y="21584"/>
                    <a:pt x="7299" y="21600"/>
                  </a:cubicBezTo>
                  <a:lnTo>
                    <a:pt x="14201" y="21600"/>
                  </a:lnTo>
                  <a:cubicBezTo>
                    <a:pt x="14201" y="21584"/>
                    <a:pt x="14200" y="21568"/>
                    <a:pt x="14200" y="21552"/>
                  </a:cubicBezTo>
                  <a:cubicBezTo>
                    <a:pt x="14200" y="17247"/>
                    <a:pt x="15658" y="13745"/>
                    <a:pt x="17450" y="13745"/>
                  </a:cubicBezTo>
                  <a:cubicBezTo>
                    <a:pt x="19241" y="13745"/>
                    <a:pt x="20698" y="17243"/>
                    <a:pt x="20700" y="21545"/>
                  </a:cubicBezTo>
                  <a:cubicBezTo>
                    <a:pt x="21214" y="21289"/>
                    <a:pt x="21600" y="20199"/>
                    <a:pt x="21600" y="18889"/>
                  </a:cubicBezTo>
                  <a:lnTo>
                    <a:pt x="21600" y="11718"/>
                  </a:lnTo>
                  <a:cubicBezTo>
                    <a:pt x="21600" y="10222"/>
                    <a:pt x="20495" y="8288"/>
                    <a:pt x="19872" y="8288"/>
                  </a:cubicBezTo>
                  <a:close/>
                  <a:moveTo>
                    <a:pt x="15715" y="2222"/>
                  </a:moveTo>
                  <a:cubicBezTo>
                    <a:pt x="16112" y="2222"/>
                    <a:pt x="16650" y="4767"/>
                    <a:pt x="17475" y="7799"/>
                  </a:cubicBezTo>
                  <a:lnTo>
                    <a:pt x="13060" y="7799"/>
                  </a:lnTo>
                  <a:lnTo>
                    <a:pt x="13056" y="2222"/>
                  </a:lnTo>
                  <a:lnTo>
                    <a:pt x="15715" y="2222"/>
                  </a:lnTo>
                  <a:close/>
                  <a:moveTo>
                    <a:pt x="9225" y="2222"/>
                  </a:moveTo>
                  <a:lnTo>
                    <a:pt x="11700" y="2222"/>
                  </a:lnTo>
                  <a:lnTo>
                    <a:pt x="11700" y="7799"/>
                  </a:lnTo>
                  <a:lnTo>
                    <a:pt x="6961" y="7799"/>
                  </a:lnTo>
                  <a:cubicBezTo>
                    <a:pt x="7957" y="4930"/>
                    <a:pt x="8827" y="2222"/>
                    <a:pt x="9225" y="2222"/>
                  </a:cubicBezTo>
                  <a:close/>
                  <a:moveTo>
                    <a:pt x="9225" y="222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2" name="AutoShape 263"/>
            <p:cNvSpPr>
              <a:spLocks/>
            </p:cNvSpPr>
            <p:nvPr/>
          </p:nvSpPr>
          <p:spPr bwMode="auto">
            <a:xfrm>
              <a:off x="48" y="184"/>
              <a:ext cx="109" cy="109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3" name="AutoShape 264"/>
            <p:cNvSpPr>
              <a:spLocks/>
            </p:cNvSpPr>
            <p:nvPr/>
          </p:nvSpPr>
          <p:spPr bwMode="auto">
            <a:xfrm>
              <a:off x="408" y="184"/>
              <a:ext cx="109" cy="109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5" name="TextBox 38"/>
          <p:cNvSpPr txBox="1"/>
          <p:nvPr/>
        </p:nvSpPr>
        <p:spPr>
          <a:xfrm>
            <a:off x="5770335" y="4402497"/>
            <a:ext cx="1540034" cy="480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9145956" y="4402497"/>
            <a:ext cx="1540034" cy="480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7543178" y="5445750"/>
            <a:ext cx="1540034" cy="4428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9448"/>
            <a:ext cx="12192000" cy="601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矩形 24"/>
          <p:cNvSpPr/>
          <p:nvPr/>
        </p:nvSpPr>
        <p:spPr>
          <a:xfrm>
            <a:off x="3072982" y="3057993"/>
            <a:ext cx="1648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Aspirin</a:t>
            </a:r>
            <a:endParaRPr lang="zh-CN" altLang="en-US" sz="2800" dirty="0"/>
          </a:p>
        </p:txBody>
      </p:sp>
      <p:sp>
        <p:nvSpPr>
          <p:cNvPr id="26" name="圆角矩形 25"/>
          <p:cNvSpPr/>
          <p:nvPr/>
        </p:nvSpPr>
        <p:spPr>
          <a:xfrm>
            <a:off x="7764904" y="1289154"/>
            <a:ext cx="4212237" cy="21136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kumimoji="1"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黑体" panose="02010609060101010101" pitchFamily="49" charset="-122"/>
              </a:rPr>
              <a:t>关键词检索：运用截词符</a:t>
            </a:r>
            <a:endParaRPr kumimoji="1" lang="en-US" altLang="zh-CN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kumimoji="1" lang="en-US" altLang="zh-CN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黑体" panose="02010609060101010101" pitchFamily="49" charset="-122"/>
              </a:rPr>
              <a:t>$ </a:t>
            </a:r>
            <a:r>
              <a:rPr kumimoji="1"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黑体" panose="02010609060101010101" pitchFamily="49" charset="-122"/>
              </a:rPr>
              <a:t>或</a:t>
            </a:r>
            <a:r>
              <a:rPr kumimoji="1" lang="en-US" altLang="zh-CN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黑体" panose="02010609060101010101" pitchFamily="49" charset="-122"/>
              </a:rPr>
              <a:t>* --- </a:t>
            </a:r>
            <a:r>
              <a:rPr kumimoji="1"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黑体" panose="02010609060101010101" pitchFamily="49" charset="-122"/>
              </a:rPr>
              <a:t>替</a:t>
            </a:r>
            <a:r>
              <a:rPr kumimoji="1"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黑体" panose="02010609060101010101" pitchFamily="49" charset="-122"/>
              </a:rPr>
              <a:t>代</a:t>
            </a:r>
            <a:r>
              <a:rPr kumimoji="1" lang="en-US" altLang="zh-CN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黑体" panose="02010609060101010101" pitchFamily="49" charset="-122"/>
              </a:rPr>
              <a:t>0-n</a:t>
            </a:r>
            <a:r>
              <a:rPr kumimoji="1"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黑体" panose="02010609060101010101" pitchFamily="49" charset="-122"/>
              </a:rPr>
              <a:t>个字</a:t>
            </a:r>
            <a:r>
              <a:rPr kumimoji="1"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黑体" panose="02010609060101010101" pitchFamily="49" charset="-122"/>
              </a:rPr>
              <a:t>符</a:t>
            </a:r>
            <a:endParaRPr kumimoji="1" lang="en-US" altLang="zh-CN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773180" y="824459"/>
            <a:ext cx="944381" cy="79447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726367" y="2563318"/>
            <a:ext cx="2575810" cy="55713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324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1"/>
            <a:ext cx="9113520" cy="854242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spc="300" dirty="0" smtClean="0">
                <a:solidFill>
                  <a:schemeClr val="bg1"/>
                </a:solidFill>
                <a:latin typeface="+mj-lt"/>
                <a:ea typeface="黑体" panose="02010609060101010101" pitchFamily="49" charset="-122"/>
                <a:cs typeface="+mj-cs"/>
              </a:rPr>
              <a:t>高级检索</a:t>
            </a:r>
            <a:endParaRPr lang="en-US" sz="2800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854242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200" b="1" dirty="0" smtClean="0">
                <a:solidFill>
                  <a:prstClr val="white"/>
                </a:solidFill>
              </a:rPr>
              <a:t>Ovid</a:t>
            </a:r>
            <a:r>
              <a:rPr lang="zh-CN" altLang="en-US" sz="2200" b="1" dirty="0" smtClean="0">
                <a:solidFill>
                  <a:prstClr val="white"/>
                </a:solidFill>
              </a:rPr>
              <a:t>全文期刊数据库</a:t>
            </a:r>
            <a:endParaRPr lang="zh-CN" altLang="en-US" sz="2200" b="1" dirty="0">
              <a:solidFill>
                <a:prstClr val="white"/>
              </a:solidFill>
            </a:endParaRPr>
          </a:p>
        </p:txBody>
      </p:sp>
      <p:sp>
        <p:nvSpPr>
          <p:cNvPr id="29" name="AutoShape 216"/>
          <p:cNvSpPr>
            <a:spLocks/>
          </p:cNvSpPr>
          <p:nvPr/>
        </p:nvSpPr>
        <p:spPr bwMode="auto">
          <a:xfrm>
            <a:off x="9771446" y="3991951"/>
            <a:ext cx="249566" cy="452913"/>
          </a:xfrm>
          <a:custGeom>
            <a:avLst/>
            <a:gdLst>
              <a:gd name="T0" fmla="*/ 19780573 w 21600"/>
              <a:gd name="T1" fmla="*/ 191199061 h 21600"/>
              <a:gd name="T2" fmla="*/ 25382283 w 21600"/>
              <a:gd name="T3" fmla="*/ 96676410 h 21600"/>
              <a:gd name="T4" fmla="*/ 25387355 w 21600"/>
              <a:gd name="T5" fmla="*/ 96648741 h 21600"/>
              <a:gd name="T6" fmla="*/ 25382283 w 21600"/>
              <a:gd name="T7" fmla="*/ 96648741 h 21600"/>
              <a:gd name="T8" fmla="*/ 25387355 w 21600"/>
              <a:gd name="T9" fmla="*/ 96554089 h 21600"/>
              <a:gd name="T10" fmla="*/ 10594318 w 21600"/>
              <a:gd name="T11" fmla="*/ 96622250 h 21600"/>
              <a:gd name="T12" fmla="*/ 16003842 w 21600"/>
              <a:gd name="T13" fmla="*/ 0 h 21600"/>
              <a:gd name="T14" fmla="*/ 7705606 w 21600"/>
              <a:gd name="T15" fmla="*/ 0 h 21600"/>
              <a:gd name="T16" fmla="*/ 6346 w 21600"/>
              <a:gd name="T17" fmla="*/ 130381521 h 21600"/>
              <a:gd name="T18" fmla="*/ 0 w 21600"/>
              <a:gd name="T19" fmla="*/ 130409308 h 21600"/>
              <a:gd name="T20" fmla="*/ 5066 w 21600"/>
              <a:gd name="T21" fmla="*/ 130409308 h 21600"/>
              <a:gd name="T22" fmla="*/ 0 w 21600"/>
              <a:gd name="T23" fmla="*/ 130517735 h 21600"/>
              <a:gd name="T24" fmla="*/ 14793037 w 21600"/>
              <a:gd name="T25" fmla="*/ 130436966 h 21600"/>
              <a:gd name="T26" fmla="*/ 11261231 w 21600"/>
              <a:gd name="T27" fmla="*/ 191212836 h 21600"/>
              <a:gd name="T28" fmla="*/ 4331826 w 21600"/>
              <a:gd name="T29" fmla="*/ 191212836 h 21600"/>
              <a:gd name="T30" fmla="*/ 10776413 w 21600"/>
              <a:gd name="T31" fmla="*/ 294279076 h 21600"/>
              <a:gd name="T32" fmla="*/ 27129407 w 21600"/>
              <a:gd name="T33" fmla="*/ 191212836 h 21600"/>
              <a:gd name="T34" fmla="*/ 19780573 w 21600"/>
              <a:gd name="T35" fmla="*/ 191212836 h 21600"/>
              <a:gd name="T36" fmla="*/ 19780573 w 21600"/>
              <a:gd name="T37" fmla="*/ 191199061 h 21600"/>
              <a:gd name="T38" fmla="*/ 19780573 w 21600"/>
              <a:gd name="T39" fmla="*/ 191199061 h 216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600" h="21600">
                <a:moveTo>
                  <a:pt x="15749" y="14034"/>
                </a:moveTo>
                <a:lnTo>
                  <a:pt x="20209" y="7096"/>
                </a:lnTo>
                <a:lnTo>
                  <a:pt x="20213" y="7094"/>
                </a:lnTo>
                <a:lnTo>
                  <a:pt x="20209" y="7094"/>
                </a:lnTo>
                <a:lnTo>
                  <a:pt x="20213" y="7087"/>
                </a:lnTo>
                <a:lnTo>
                  <a:pt x="8435" y="7092"/>
                </a:lnTo>
                <a:cubicBezTo>
                  <a:pt x="8491" y="6986"/>
                  <a:pt x="11303" y="2726"/>
                  <a:pt x="12742" y="0"/>
                </a:cubicBezTo>
                <a:lnTo>
                  <a:pt x="6135" y="0"/>
                </a:lnTo>
                <a:lnTo>
                  <a:pt x="5" y="9570"/>
                </a:lnTo>
                <a:lnTo>
                  <a:pt x="0" y="9572"/>
                </a:lnTo>
                <a:lnTo>
                  <a:pt x="4" y="9572"/>
                </a:lnTo>
                <a:lnTo>
                  <a:pt x="0" y="9580"/>
                </a:lnTo>
                <a:lnTo>
                  <a:pt x="11778" y="9574"/>
                </a:lnTo>
                <a:cubicBezTo>
                  <a:pt x="11738" y="9650"/>
                  <a:pt x="10302" y="11811"/>
                  <a:pt x="8966" y="14035"/>
                </a:cubicBezTo>
                <a:lnTo>
                  <a:pt x="3449" y="14035"/>
                </a:lnTo>
                <a:lnTo>
                  <a:pt x="8580" y="21600"/>
                </a:lnTo>
                <a:lnTo>
                  <a:pt x="21600" y="14035"/>
                </a:lnTo>
                <a:lnTo>
                  <a:pt x="15749" y="14035"/>
                </a:lnTo>
                <a:lnTo>
                  <a:pt x="15749" y="14034"/>
                </a:lnTo>
                <a:close/>
                <a:moveTo>
                  <a:pt x="15749" y="14034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4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" name="Group 265"/>
          <p:cNvGrpSpPr>
            <a:grpSpLocks/>
          </p:cNvGrpSpPr>
          <p:nvPr/>
        </p:nvGrpSpPr>
        <p:grpSpPr bwMode="auto">
          <a:xfrm>
            <a:off x="6320010" y="4144099"/>
            <a:ext cx="452915" cy="227999"/>
            <a:chOff x="0" y="0"/>
            <a:chExt cx="576" cy="293"/>
          </a:xfrm>
          <a:solidFill>
            <a:schemeClr val="bg1"/>
          </a:solidFill>
        </p:grpSpPr>
        <p:sp>
          <p:nvSpPr>
            <p:cNvPr id="31" name="AutoShape 262"/>
            <p:cNvSpPr>
              <a:spLocks/>
            </p:cNvSpPr>
            <p:nvPr/>
          </p:nvSpPr>
          <p:spPr bwMode="auto">
            <a:xfrm>
              <a:off x="0" y="0"/>
              <a:ext cx="576" cy="2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>
                  <a:moveTo>
                    <a:pt x="19872" y="8288"/>
                  </a:moveTo>
                  <a:lnTo>
                    <a:pt x="18950" y="8288"/>
                  </a:lnTo>
                  <a:cubicBezTo>
                    <a:pt x="18337" y="5361"/>
                    <a:pt x="16769" y="0"/>
                    <a:pt x="16272" y="0"/>
                  </a:cubicBezTo>
                  <a:lnTo>
                    <a:pt x="8628" y="0"/>
                  </a:lnTo>
                  <a:cubicBezTo>
                    <a:pt x="8131" y="0"/>
                    <a:pt x="5990" y="5361"/>
                    <a:pt x="5146" y="8288"/>
                  </a:cubicBezTo>
                  <a:lnTo>
                    <a:pt x="4128" y="8288"/>
                  </a:lnTo>
                  <a:cubicBezTo>
                    <a:pt x="3505" y="8288"/>
                    <a:pt x="0" y="8700"/>
                    <a:pt x="0" y="12439"/>
                  </a:cubicBezTo>
                  <a:lnTo>
                    <a:pt x="0" y="18890"/>
                  </a:lnTo>
                  <a:cubicBezTo>
                    <a:pt x="0" y="20113"/>
                    <a:pt x="339" y="21134"/>
                    <a:pt x="802" y="21472"/>
                  </a:cubicBezTo>
                  <a:cubicBezTo>
                    <a:pt x="820" y="17204"/>
                    <a:pt x="2270" y="13745"/>
                    <a:pt x="4051" y="13745"/>
                  </a:cubicBezTo>
                  <a:cubicBezTo>
                    <a:pt x="5843" y="13745"/>
                    <a:pt x="7300" y="17247"/>
                    <a:pt x="7300" y="21552"/>
                  </a:cubicBezTo>
                  <a:cubicBezTo>
                    <a:pt x="7300" y="21569"/>
                    <a:pt x="7299" y="21584"/>
                    <a:pt x="7299" y="21600"/>
                  </a:cubicBezTo>
                  <a:lnTo>
                    <a:pt x="14201" y="21600"/>
                  </a:lnTo>
                  <a:cubicBezTo>
                    <a:pt x="14201" y="21584"/>
                    <a:pt x="14200" y="21568"/>
                    <a:pt x="14200" y="21552"/>
                  </a:cubicBezTo>
                  <a:cubicBezTo>
                    <a:pt x="14200" y="17247"/>
                    <a:pt x="15658" y="13745"/>
                    <a:pt x="17450" y="13745"/>
                  </a:cubicBezTo>
                  <a:cubicBezTo>
                    <a:pt x="19241" y="13745"/>
                    <a:pt x="20698" y="17243"/>
                    <a:pt x="20700" y="21545"/>
                  </a:cubicBezTo>
                  <a:cubicBezTo>
                    <a:pt x="21214" y="21289"/>
                    <a:pt x="21600" y="20199"/>
                    <a:pt x="21600" y="18889"/>
                  </a:cubicBezTo>
                  <a:lnTo>
                    <a:pt x="21600" y="11718"/>
                  </a:lnTo>
                  <a:cubicBezTo>
                    <a:pt x="21600" y="10222"/>
                    <a:pt x="20495" y="8288"/>
                    <a:pt x="19872" y="8288"/>
                  </a:cubicBezTo>
                  <a:close/>
                  <a:moveTo>
                    <a:pt x="15715" y="2222"/>
                  </a:moveTo>
                  <a:cubicBezTo>
                    <a:pt x="16112" y="2222"/>
                    <a:pt x="16650" y="4767"/>
                    <a:pt x="17475" y="7799"/>
                  </a:cubicBezTo>
                  <a:lnTo>
                    <a:pt x="13060" y="7799"/>
                  </a:lnTo>
                  <a:lnTo>
                    <a:pt x="13056" y="2222"/>
                  </a:lnTo>
                  <a:lnTo>
                    <a:pt x="15715" y="2222"/>
                  </a:lnTo>
                  <a:close/>
                  <a:moveTo>
                    <a:pt x="9225" y="2222"/>
                  </a:moveTo>
                  <a:lnTo>
                    <a:pt x="11700" y="2222"/>
                  </a:lnTo>
                  <a:lnTo>
                    <a:pt x="11700" y="7799"/>
                  </a:lnTo>
                  <a:lnTo>
                    <a:pt x="6961" y="7799"/>
                  </a:lnTo>
                  <a:cubicBezTo>
                    <a:pt x="7957" y="4930"/>
                    <a:pt x="8827" y="2222"/>
                    <a:pt x="9225" y="2222"/>
                  </a:cubicBezTo>
                  <a:close/>
                  <a:moveTo>
                    <a:pt x="9225" y="222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2" name="AutoShape 263"/>
            <p:cNvSpPr>
              <a:spLocks/>
            </p:cNvSpPr>
            <p:nvPr/>
          </p:nvSpPr>
          <p:spPr bwMode="auto">
            <a:xfrm>
              <a:off x="48" y="184"/>
              <a:ext cx="109" cy="109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3" name="AutoShape 264"/>
            <p:cNvSpPr>
              <a:spLocks/>
            </p:cNvSpPr>
            <p:nvPr/>
          </p:nvSpPr>
          <p:spPr bwMode="auto">
            <a:xfrm>
              <a:off x="408" y="184"/>
              <a:ext cx="109" cy="109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4" name="TextBox 37"/>
          <p:cNvSpPr txBox="1"/>
          <p:nvPr/>
        </p:nvSpPr>
        <p:spPr>
          <a:xfrm>
            <a:off x="7421504" y="3308684"/>
            <a:ext cx="1770622" cy="4524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b="1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常用段检索</a:t>
            </a:r>
            <a:endParaRPr lang="zh-CN" altLang="en-US" b="1" kern="0" dirty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5" name="TextBox 38"/>
          <p:cNvSpPr txBox="1"/>
          <p:nvPr/>
        </p:nvSpPr>
        <p:spPr>
          <a:xfrm>
            <a:off x="5770335" y="4402497"/>
            <a:ext cx="1540034" cy="480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9145956" y="4402497"/>
            <a:ext cx="1540034" cy="480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7543178" y="5445750"/>
            <a:ext cx="1540034" cy="4428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8305"/>
            <a:ext cx="12191999" cy="3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椭圆 19"/>
          <p:cNvSpPr/>
          <p:nvPr/>
        </p:nvSpPr>
        <p:spPr>
          <a:xfrm>
            <a:off x="228600" y="1949116"/>
            <a:ext cx="697832" cy="144378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431758" y="3392905"/>
            <a:ext cx="2093495" cy="75799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491" y="4283243"/>
            <a:ext cx="10458450" cy="213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>
          <a:xfrm>
            <a:off x="794084" y="6027821"/>
            <a:ext cx="10383254" cy="4331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324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1"/>
            <a:ext cx="9113520" cy="854242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+mj-cs"/>
              </a:rPr>
              <a:t>常用字段检索</a:t>
            </a:r>
            <a:endParaRPr lang="en-US" sz="2400" spc="3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854242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200" b="1" dirty="0" smtClean="0">
                <a:solidFill>
                  <a:prstClr val="white"/>
                </a:solidFill>
              </a:rPr>
              <a:t>Ovid</a:t>
            </a:r>
            <a:r>
              <a:rPr lang="zh-CN" altLang="en-US" sz="2200" b="1" dirty="0" smtClean="0">
                <a:solidFill>
                  <a:prstClr val="white"/>
                </a:solidFill>
              </a:rPr>
              <a:t>全文期刊数据库</a:t>
            </a:r>
            <a:endParaRPr lang="zh-CN" altLang="en-US" sz="2200" b="1" dirty="0">
              <a:solidFill>
                <a:prstClr val="white"/>
              </a:solidFill>
            </a:endParaRPr>
          </a:p>
        </p:txBody>
      </p:sp>
      <p:sp>
        <p:nvSpPr>
          <p:cNvPr id="29" name="AutoShape 216"/>
          <p:cNvSpPr>
            <a:spLocks/>
          </p:cNvSpPr>
          <p:nvPr/>
        </p:nvSpPr>
        <p:spPr bwMode="auto">
          <a:xfrm>
            <a:off x="9771446" y="3991951"/>
            <a:ext cx="249566" cy="452913"/>
          </a:xfrm>
          <a:custGeom>
            <a:avLst/>
            <a:gdLst>
              <a:gd name="T0" fmla="*/ 19780573 w 21600"/>
              <a:gd name="T1" fmla="*/ 191199061 h 21600"/>
              <a:gd name="T2" fmla="*/ 25382283 w 21600"/>
              <a:gd name="T3" fmla="*/ 96676410 h 21600"/>
              <a:gd name="T4" fmla="*/ 25387355 w 21600"/>
              <a:gd name="T5" fmla="*/ 96648741 h 21600"/>
              <a:gd name="T6" fmla="*/ 25382283 w 21600"/>
              <a:gd name="T7" fmla="*/ 96648741 h 21600"/>
              <a:gd name="T8" fmla="*/ 25387355 w 21600"/>
              <a:gd name="T9" fmla="*/ 96554089 h 21600"/>
              <a:gd name="T10" fmla="*/ 10594318 w 21600"/>
              <a:gd name="T11" fmla="*/ 96622250 h 21600"/>
              <a:gd name="T12" fmla="*/ 16003842 w 21600"/>
              <a:gd name="T13" fmla="*/ 0 h 21600"/>
              <a:gd name="T14" fmla="*/ 7705606 w 21600"/>
              <a:gd name="T15" fmla="*/ 0 h 21600"/>
              <a:gd name="T16" fmla="*/ 6346 w 21600"/>
              <a:gd name="T17" fmla="*/ 130381521 h 21600"/>
              <a:gd name="T18" fmla="*/ 0 w 21600"/>
              <a:gd name="T19" fmla="*/ 130409308 h 21600"/>
              <a:gd name="T20" fmla="*/ 5066 w 21600"/>
              <a:gd name="T21" fmla="*/ 130409308 h 21600"/>
              <a:gd name="T22" fmla="*/ 0 w 21600"/>
              <a:gd name="T23" fmla="*/ 130517735 h 21600"/>
              <a:gd name="T24" fmla="*/ 14793037 w 21600"/>
              <a:gd name="T25" fmla="*/ 130436966 h 21600"/>
              <a:gd name="T26" fmla="*/ 11261231 w 21600"/>
              <a:gd name="T27" fmla="*/ 191212836 h 21600"/>
              <a:gd name="T28" fmla="*/ 4331826 w 21600"/>
              <a:gd name="T29" fmla="*/ 191212836 h 21600"/>
              <a:gd name="T30" fmla="*/ 10776413 w 21600"/>
              <a:gd name="T31" fmla="*/ 294279076 h 21600"/>
              <a:gd name="T32" fmla="*/ 27129407 w 21600"/>
              <a:gd name="T33" fmla="*/ 191212836 h 21600"/>
              <a:gd name="T34" fmla="*/ 19780573 w 21600"/>
              <a:gd name="T35" fmla="*/ 191212836 h 21600"/>
              <a:gd name="T36" fmla="*/ 19780573 w 21600"/>
              <a:gd name="T37" fmla="*/ 191199061 h 21600"/>
              <a:gd name="T38" fmla="*/ 19780573 w 21600"/>
              <a:gd name="T39" fmla="*/ 191199061 h 216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600" h="21600">
                <a:moveTo>
                  <a:pt x="15749" y="14034"/>
                </a:moveTo>
                <a:lnTo>
                  <a:pt x="20209" y="7096"/>
                </a:lnTo>
                <a:lnTo>
                  <a:pt x="20213" y="7094"/>
                </a:lnTo>
                <a:lnTo>
                  <a:pt x="20209" y="7094"/>
                </a:lnTo>
                <a:lnTo>
                  <a:pt x="20213" y="7087"/>
                </a:lnTo>
                <a:lnTo>
                  <a:pt x="8435" y="7092"/>
                </a:lnTo>
                <a:cubicBezTo>
                  <a:pt x="8491" y="6986"/>
                  <a:pt x="11303" y="2726"/>
                  <a:pt x="12742" y="0"/>
                </a:cubicBezTo>
                <a:lnTo>
                  <a:pt x="6135" y="0"/>
                </a:lnTo>
                <a:lnTo>
                  <a:pt x="5" y="9570"/>
                </a:lnTo>
                <a:lnTo>
                  <a:pt x="0" y="9572"/>
                </a:lnTo>
                <a:lnTo>
                  <a:pt x="4" y="9572"/>
                </a:lnTo>
                <a:lnTo>
                  <a:pt x="0" y="9580"/>
                </a:lnTo>
                <a:lnTo>
                  <a:pt x="11778" y="9574"/>
                </a:lnTo>
                <a:cubicBezTo>
                  <a:pt x="11738" y="9650"/>
                  <a:pt x="10302" y="11811"/>
                  <a:pt x="8966" y="14035"/>
                </a:cubicBezTo>
                <a:lnTo>
                  <a:pt x="3449" y="14035"/>
                </a:lnTo>
                <a:lnTo>
                  <a:pt x="8580" y="21600"/>
                </a:lnTo>
                <a:lnTo>
                  <a:pt x="21600" y="14035"/>
                </a:lnTo>
                <a:lnTo>
                  <a:pt x="15749" y="14035"/>
                </a:lnTo>
                <a:lnTo>
                  <a:pt x="15749" y="14034"/>
                </a:lnTo>
                <a:close/>
                <a:moveTo>
                  <a:pt x="15749" y="14034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4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" name="Group 265"/>
          <p:cNvGrpSpPr>
            <a:grpSpLocks/>
          </p:cNvGrpSpPr>
          <p:nvPr/>
        </p:nvGrpSpPr>
        <p:grpSpPr bwMode="auto">
          <a:xfrm>
            <a:off x="6320010" y="4144099"/>
            <a:ext cx="452915" cy="227999"/>
            <a:chOff x="0" y="0"/>
            <a:chExt cx="576" cy="293"/>
          </a:xfrm>
          <a:solidFill>
            <a:schemeClr val="bg1"/>
          </a:solidFill>
        </p:grpSpPr>
        <p:sp>
          <p:nvSpPr>
            <p:cNvPr id="31" name="AutoShape 262"/>
            <p:cNvSpPr>
              <a:spLocks/>
            </p:cNvSpPr>
            <p:nvPr/>
          </p:nvSpPr>
          <p:spPr bwMode="auto">
            <a:xfrm>
              <a:off x="0" y="0"/>
              <a:ext cx="576" cy="2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>
                  <a:moveTo>
                    <a:pt x="19872" y="8288"/>
                  </a:moveTo>
                  <a:lnTo>
                    <a:pt x="18950" y="8288"/>
                  </a:lnTo>
                  <a:cubicBezTo>
                    <a:pt x="18337" y="5361"/>
                    <a:pt x="16769" y="0"/>
                    <a:pt x="16272" y="0"/>
                  </a:cubicBezTo>
                  <a:lnTo>
                    <a:pt x="8628" y="0"/>
                  </a:lnTo>
                  <a:cubicBezTo>
                    <a:pt x="8131" y="0"/>
                    <a:pt x="5990" y="5361"/>
                    <a:pt x="5146" y="8288"/>
                  </a:cubicBezTo>
                  <a:lnTo>
                    <a:pt x="4128" y="8288"/>
                  </a:lnTo>
                  <a:cubicBezTo>
                    <a:pt x="3505" y="8288"/>
                    <a:pt x="0" y="8700"/>
                    <a:pt x="0" y="12439"/>
                  </a:cubicBezTo>
                  <a:lnTo>
                    <a:pt x="0" y="18890"/>
                  </a:lnTo>
                  <a:cubicBezTo>
                    <a:pt x="0" y="20113"/>
                    <a:pt x="339" y="21134"/>
                    <a:pt x="802" y="21472"/>
                  </a:cubicBezTo>
                  <a:cubicBezTo>
                    <a:pt x="820" y="17204"/>
                    <a:pt x="2270" y="13745"/>
                    <a:pt x="4051" y="13745"/>
                  </a:cubicBezTo>
                  <a:cubicBezTo>
                    <a:pt x="5843" y="13745"/>
                    <a:pt x="7300" y="17247"/>
                    <a:pt x="7300" y="21552"/>
                  </a:cubicBezTo>
                  <a:cubicBezTo>
                    <a:pt x="7300" y="21569"/>
                    <a:pt x="7299" y="21584"/>
                    <a:pt x="7299" y="21600"/>
                  </a:cubicBezTo>
                  <a:lnTo>
                    <a:pt x="14201" y="21600"/>
                  </a:lnTo>
                  <a:cubicBezTo>
                    <a:pt x="14201" y="21584"/>
                    <a:pt x="14200" y="21568"/>
                    <a:pt x="14200" y="21552"/>
                  </a:cubicBezTo>
                  <a:cubicBezTo>
                    <a:pt x="14200" y="17247"/>
                    <a:pt x="15658" y="13745"/>
                    <a:pt x="17450" y="13745"/>
                  </a:cubicBezTo>
                  <a:cubicBezTo>
                    <a:pt x="19241" y="13745"/>
                    <a:pt x="20698" y="17243"/>
                    <a:pt x="20700" y="21545"/>
                  </a:cubicBezTo>
                  <a:cubicBezTo>
                    <a:pt x="21214" y="21289"/>
                    <a:pt x="21600" y="20199"/>
                    <a:pt x="21600" y="18889"/>
                  </a:cubicBezTo>
                  <a:lnTo>
                    <a:pt x="21600" y="11718"/>
                  </a:lnTo>
                  <a:cubicBezTo>
                    <a:pt x="21600" y="10222"/>
                    <a:pt x="20495" y="8288"/>
                    <a:pt x="19872" y="8288"/>
                  </a:cubicBezTo>
                  <a:close/>
                  <a:moveTo>
                    <a:pt x="15715" y="2222"/>
                  </a:moveTo>
                  <a:cubicBezTo>
                    <a:pt x="16112" y="2222"/>
                    <a:pt x="16650" y="4767"/>
                    <a:pt x="17475" y="7799"/>
                  </a:cubicBezTo>
                  <a:lnTo>
                    <a:pt x="13060" y="7799"/>
                  </a:lnTo>
                  <a:lnTo>
                    <a:pt x="13056" y="2222"/>
                  </a:lnTo>
                  <a:lnTo>
                    <a:pt x="15715" y="2222"/>
                  </a:lnTo>
                  <a:close/>
                  <a:moveTo>
                    <a:pt x="9225" y="2222"/>
                  </a:moveTo>
                  <a:lnTo>
                    <a:pt x="11700" y="2222"/>
                  </a:lnTo>
                  <a:lnTo>
                    <a:pt x="11700" y="7799"/>
                  </a:lnTo>
                  <a:lnTo>
                    <a:pt x="6961" y="7799"/>
                  </a:lnTo>
                  <a:cubicBezTo>
                    <a:pt x="7957" y="4930"/>
                    <a:pt x="8827" y="2222"/>
                    <a:pt x="9225" y="2222"/>
                  </a:cubicBezTo>
                  <a:close/>
                  <a:moveTo>
                    <a:pt x="9225" y="222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2" name="AutoShape 263"/>
            <p:cNvSpPr>
              <a:spLocks/>
            </p:cNvSpPr>
            <p:nvPr/>
          </p:nvSpPr>
          <p:spPr bwMode="auto">
            <a:xfrm>
              <a:off x="48" y="184"/>
              <a:ext cx="109" cy="109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3" name="AutoShape 264"/>
            <p:cNvSpPr>
              <a:spLocks/>
            </p:cNvSpPr>
            <p:nvPr/>
          </p:nvSpPr>
          <p:spPr bwMode="auto">
            <a:xfrm>
              <a:off x="408" y="184"/>
              <a:ext cx="109" cy="109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4" name="TextBox 37"/>
          <p:cNvSpPr txBox="1"/>
          <p:nvPr/>
        </p:nvSpPr>
        <p:spPr>
          <a:xfrm>
            <a:off x="7421504" y="3308684"/>
            <a:ext cx="1770622" cy="4524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b="1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常用段检索</a:t>
            </a:r>
            <a:endParaRPr lang="zh-CN" altLang="en-US" b="1" kern="0" dirty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5" name="TextBox 38"/>
          <p:cNvSpPr txBox="1"/>
          <p:nvPr/>
        </p:nvSpPr>
        <p:spPr>
          <a:xfrm>
            <a:off x="5770335" y="4402497"/>
            <a:ext cx="1540034" cy="480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9145956" y="4402497"/>
            <a:ext cx="1540034" cy="480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7543178" y="5445750"/>
            <a:ext cx="1540034" cy="4428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24079" y="1696453"/>
            <a:ext cx="2766867" cy="492091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</a:t>
            </a: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ea typeface="宋体" pitchFamily="2" charset="-122"/>
                <a:cs typeface="Times New Roman" pitchFamily="18" charset="0"/>
              </a:rPr>
              <a:t>常用字段检索按作者名与文章题名，或按期刊名</a:t>
            </a:r>
            <a:r>
              <a:rPr lang="en-US" altLang="zh-CN" sz="2000" b="1" dirty="0" smtClean="0">
                <a:solidFill>
                  <a:schemeClr val="bg2">
                    <a:lumMod val="25000"/>
                  </a:schemeClr>
                </a:solidFill>
                <a:ea typeface="宋体" pitchFamily="2" charset="-122"/>
                <a:cs typeface="Times New Roman" pitchFamily="18" charset="0"/>
              </a:rPr>
              <a:t>/</a:t>
            </a: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ea typeface="宋体" pitchFamily="2" charset="-122"/>
                <a:cs typeface="Times New Roman" pitchFamily="18" charset="0"/>
              </a:rPr>
              <a:t>卷号</a:t>
            </a:r>
            <a:r>
              <a:rPr lang="en-US" altLang="zh-CN" sz="2000" b="1" dirty="0" smtClean="0">
                <a:solidFill>
                  <a:schemeClr val="bg2">
                    <a:lumMod val="25000"/>
                  </a:schemeClr>
                </a:solidFill>
                <a:ea typeface="宋体" pitchFamily="2" charset="-122"/>
                <a:cs typeface="Times New Roman" pitchFamily="18" charset="0"/>
              </a:rPr>
              <a:t>/</a:t>
            </a: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ea typeface="宋体" pitchFamily="2" charset="-122"/>
                <a:cs typeface="Times New Roman" pitchFamily="18" charset="0"/>
              </a:rPr>
              <a:t>期号</a:t>
            </a:r>
            <a:r>
              <a:rPr lang="en-US" altLang="zh-CN" sz="2000" b="1" dirty="0" smtClean="0">
                <a:solidFill>
                  <a:schemeClr val="bg2">
                    <a:lumMod val="25000"/>
                  </a:schemeClr>
                </a:solidFill>
                <a:ea typeface="宋体" pitchFamily="2" charset="-122"/>
                <a:cs typeface="Times New Roman" pitchFamily="18" charset="0"/>
              </a:rPr>
              <a:t>/</a:t>
            </a: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ea typeface="宋体" pitchFamily="2" charset="-122"/>
                <a:cs typeface="Times New Roman" pitchFamily="18" charset="0"/>
              </a:rPr>
              <a:t>页码组合检索。       </a:t>
            </a: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000" b="1" dirty="0" smtClean="0">
              <a:solidFill>
                <a:schemeClr val="bg2">
                  <a:lumMod val="25000"/>
                </a:schemeClr>
              </a:solidFill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 smtClean="0">
                <a:solidFill>
                  <a:schemeClr val="bg2">
                    <a:lumMod val="25000"/>
                  </a:schemeClr>
                </a:solidFill>
                <a:ea typeface="宋体" pitchFamily="2" charset="-122"/>
                <a:cs typeface="Times New Roman" pitchFamily="18" charset="0"/>
              </a:rPr>
              <a:t>    </a:t>
            </a: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ea typeface="宋体" pitchFamily="2" charset="-122"/>
                <a:cs typeface="Times New Roman" pitchFamily="18" charset="0"/>
              </a:rPr>
              <a:t>利用少量的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ea typeface="宋体" pitchFamily="2" charset="-122"/>
                <a:cs typeface="Times New Roman" pitchFamily="18" charset="0"/>
              </a:rPr>
              <a:t>信息通过</a:t>
            </a:r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ea typeface="宋体" pitchFamily="2" charset="-122"/>
                <a:cs typeface="Times New Roman" pitchFamily="18" charset="0"/>
              </a:rPr>
              <a:t>常用字段检索来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ea typeface="宋体" pitchFamily="2" charset="-122"/>
                <a:cs typeface="Times New Roman" pitchFamily="18" charset="0"/>
              </a:rPr>
              <a:t>定位某个特定的</a:t>
            </a:r>
            <a:r>
              <a:rPr lang="zh-CN" altLang="en-US" sz="2000" b="1" dirty="0" smtClean="0">
                <a:solidFill>
                  <a:schemeClr val="bg2">
                    <a:lumMod val="25000"/>
                  </a:schemeClr>
                </a:solidFill>
                <a:ea typeface="宋体" pitchFamily="2" charset="-122"/>
                <a:cs typeface="Times New Roman" pitchFamily="18" charset="0"/>
              </a:rPr>
              <a:t>文献。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45971"/>
            <a:ext cx="8844198" cy="601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445167" y="2310063"/>
            <a:ext cx="1113810" cy="380197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631175" y="5411252"/>
            <a:ext cx="818147" cy="661737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324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519160" y="0"/>
            <a:ext cx="3672840" cy="4078228"/>
            <a:chOff x="6025662" y="-1"/>
            <a:chExt cx="6166338" cy="6846945"/>
          </a:xfrm>
        </p:grpSpPr>
        <p:sp>
          <p:nvSpPr>
            <p:cNvPr id="4" name="Freeform 215"/>
            <p:cNvSpPr>
              <a:spLocks/>
            </p:cNvSpPr>
            <p:nvPr/>
          </p:nvSpPr>
          <p:spPr bwMode="auto">
            <a:xfrm>
              <a:off x="8076298" y="3429484"/>
              <a:ext cx="1328344" cy="1149575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  <a:close/>
                </a:path>
              </a:pathLst>
            </a:custGeom>
            <a:solidFill>
              <a:srgbClr val="ED9D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216"/>
            <p:cNvSpPr>
              <a:spLocks/>
            </p:cNvSpPr>
            <p:nvPr/>
          </p:nvSpPr>
          <p:spPr bwMode="auto">
            <a:xfrm>
              <a:off x="8076298" y="3429484"/>
              <a:ext cx="1328344" cy="1149575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17"/>
            <p:cNvSpPr>
              <a:spLocks/>
            </p:cNvSpPr>
            <p:nvPr/>
          </p:nvSpPr>
          <p:spPr bwMode="auto">
            <a:xfrm>
              <a:off x="8076298" y="2291132"/>
              <a:ext cx="1328344" cy="115117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18"/>
            <p:cNvSpPr>
              <a:spLocks/>
            </p:cNvSpPr>
            <p:nvPr/>
          </p:nvSpPr>
          <p:spPr bwMode="auto">
            <a:xfrm>
              <a:off x="8076298" y="1135946"/>
              <a:ext cx="1328344" cy="115117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19"/>
            <p:cNvSpPr>
              <a:spLocks/>
            </p:cNvSpPr>
            <p:nvPr/>
          </p:nvSpPr>
          <p:spPr bwMode="auto">
            <a:xfrm>
              <a:off x="8076298" y="1135946"/>
              <a:ext cx="1328344" cy="115117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0"/>
            <p:cNvSpPr>
              <a:spLocks/>
            </p:cNvSpPr>
            <p:nvPr/>
          </p:nvSpPr>
          <p:spPr bwMode="auto">
            <a:xfrm>
              <a:off x="8444258" y="-1"/>
              <a:ext cx="3422269" cy="2484332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ED9D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21"/>
            <p:cNvSpPr>
              <a:spLocks/>
            </p:cNvSpPr>
            <p:nvPr/>
          </p:nvSpPr>
          <p:spPr bwMode="auto">
            <a:xfrm>
              <a:off x="8444258" y="-1"/>
              <a:ext cx="3422269" cy="2484332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22"/>
            <p:cNvSpPr>
              <a:spLocks/>
            </p:cNvSpPr>
            <p:nvPr/>
          </p:nvSpPr>
          <p:spPr bwMode="auto">
            <a:xfrm>
              <a:off x="8786566" y="1135946"/>
              <a:ext cx="618077" cy="825706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3"/>
            <p:cNvSpPr>
              <a:spLocks/>
            </p:cNvSpPr>
            <p:nvPr/>
          </p:nvSpPr>
          <p:spPr bwMode="auto">
            <a:xfrm>
              <a:off x="8786566" y="1135946"/>
              <a:ext cx="618077" cy="825706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4"/>
            <p:cNvSpPr>
              <a:spLocks/>
            </p:cNvSpPr>
            <p:nvPr/>
          </p:nvSpPr>
          <p:spPr bwMode="auto">
            <a:xfrm>
              <a:off x="11171492" y="-1"/>
              <a:ext cx="1020508" cy="3776602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25"/>
            <p:cNvSpPr>
              <a:spLocks/>
            </p:cNvSpPr>
            <p:nvPr/>
          </p:nvSpPr>
          <p:spPr bwMode="auto">
            <a:xfrm>
              <a:off x="11171492" y="-1"/>
              <a:ext cx="1020508" cy="3776602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26"/>
            <p:cNvSpPr>
              <a:spLocks/>
            </p:cNvSpPr>
            <p:nvPr/>
          </p:nvSpPr>
          <p:spPr bwMode="auto">
            <a:xfrm>
              <a:off x="10801127" y="-1"/>
              <a:ext cx="1390873" cy="2484332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27"/>
            <p:cNvSpPr>
              <a:spLocks/>
            </p:cNvSpPr>
            <p:nvPr/>
          </p:nvSpPr>
          <p:spPr bwMode="auto">
            <a:xfrm>
              <a:off x="10801127" y="-1"/>
              <a:ext cx="1390873" cy="2484332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28"/>
            <p:cNvSpPr>
              <a:spLocks/>
            </p:cNvSpPr>
            <p:nvPr/>
          </p:nvSpPr>
          <p:spPr bwMode="auto">
            <a:xfrm>
              <a:off x="7088658" y="-1"/>
              <a:ext cx="1327542" cy="575589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9"/>
            <p:cNvSpPr>
              <a:spLocks/>
            </p:cNvSpPr>
            <p:nvPr/>
          </p:nvSpPr>
          <p:spPr bwMode="auto">
            <a:xfrm>
              <a:off x="7088658" y="-1"/>
              <a:ext cx="1327542" cy="575589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0"/>
            <p:cNvSpPr>
              <a:spLocks/>
            </p:cNvSpPr>
            <p:nvPr/>
          </p:nvSpPr>
          <p:spPr bwMode="auto">
            <a:xfrm>
              <a:off x="6093803" y="2302356"/>
              <a:ext cx="1328344" cy="1148773"/>
            </a:xfrm>
            <a:custGeom>
              <a:avLst/>
              <a:gdLst>
                <a:gd name="T0" fmla="*/ 413 w 1657"/>
                <a:gd name="T1" fmla="*/ 1433 h 1433"/>
                <a:gd name="T2" fmla="*/ 0 w 1657"/>
                <a:gd name="T3" fmla="*/ 715 h 1433"/>
                <a:gd name="T4" fmla="*/ 413 w 1657"/>
                <a:gd name="T5" fmla="*/ 0 h 1433"/>
                <a:gd name="T6" fmla="*/ 1243 w 1657"/>
                <a:gd name="T7" fmla="*/ 0 h 1433"/>
                <a:gd name="T8" fmla="*/ 1657 w 1657"/>
                <a:gd name="T9" fmla="*/ 715 h 1433"/>
                <a:gd name="T10" fmla="*/ 1243 w 1657"/>
                <a:gd name="T11" fmla="*/ 1433 h 1433"/>
                <a:gd name="T12" fmla="*/ 413 w 1657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3">
                  <a:moveTo>
                    <a:pt x="413" y="1433"/>
                  </a:moveTo>
                  <a:lnTo>
                    <a:pt x="0" y="715"/>
                  </a:lnTo>
                  <a:lnTo>
                    <a:pt x="413" y="0"/>
                  </a:lnTo>
                  <a:lnTo>
                    <a:pt x="1243" y="0"/>
                  </a:lnTo>
                  <a:lnTo>
                    <a:pt x="1657" y="715"/>
                  </a:lnTo>
                  <a:lnTo>
                    <a:pt x="1243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1"/>
            <p:cNvSpPr>
              <a:spLocks/>
            </p:cNvSpPr>
            <p:nvPr/>
          </p:nvSpPr>
          <p:spPr bwMode="auto">
            <a:xfrm>
              <a:off x="9073558" y="4007478"/>
              <a:ext cx="1327542" cy="1151178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2"/>
            <p:cNvSpPr>
              <a:spLocks/>
            </p:cNvSpPr>
            <p:nvPr/>
          </p:nvSpPr>
          <p:spPr bwMode="auto">
            <a:xfrm>
              <a:off x="9073558" y="4007478"/>
              <a:ext cx="1327542" cy="1151178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3"/>
            <p:cNvSpPr>
              <a:spLocks/>
            </p:cNvSpPr>
            <p:nvPr/>
          </p:nvSpPr>
          <p:spPr bwMode="auto">
            <a:xfrm>
              <a:off x="10061199" y="3429484"/>
              <a:ext cx="1325939" cy="1149575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  <a:close/>
                </a:path>
              </a:pathLst>
            </a:custGeom>
            <a:solidFill>
              <a:srgbClr val="ED9D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4"/>
            <p:cNvSpPr>
              <a:spLocks/>
            </p:cNvSpPr>
            <p:nvPr/>
          </p:nvSpPr>
          <p:spPr bwMode="auto">
            <a:xfrm>
              <a:off x="10061199" y="3429484"/>
              <a:ext cx="1325939" cy="1149575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5"/>
            <p:cNvSpPr>
              <a:spLocks noEditPoints="1"/>
            </p:cNvSpPr>
            <p:nvPr/>
          </p:nvSpPr>
          <p:spPr bwMode="auto">
            <a:xfrm>
              <a:off x="10121322" y="3872800"/>
              <a:ext cx="1236153" cy="79364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close/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6"/>
            <p:cNvSpPr>
              <a:spLocks noEditPoints="1"/>
            </p:cNvSpPr>
            <p:nvPr/>
          </p:nvSpPr>
          <p:spPr bwMode="auto">
            <a:xfrm>
              <a:off x="10121322" y="3872800"/>
              <a:ext cx="1236153" cy="79364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7"/>
            <p:cNvSpPr>
              <a:spLocks/>
            </p:cNvSpPr>
            <p:nvPr/>
          </p:nvSpPr>
          <p:spPr bwMode="auto">
            <a:xfrm>
              <a:off x="10118918" y="3620278"/>
              <a:ext cx="1242567" cy="656557"/>
            </a:xfrm>
            <a:custGeom>
              <a:avLst/>
              <a:gdLst>
                <a:gd name="T0" fmla="*/ 1054 w 1550"/>
                <a:gd name="T1" fmla="*/ 0 h 819"/>
                <a:gd name="T2" fmla="*/ 985 w 1550"/>
                <a:gd name="T3" fmla="*/ 475 h 819"/>
                <a:gd name="T4" fmla="*/ 755 w 1550"/>
                <a:gd name="T5" fmla="*/ 475 h 819"/>
                <a:gd name="T6" fmla="*/ 683 w 1550"/>
                <a:gd name="T7" fmla="*/ 243 h 819"/>
                <a:gd name="T8" fmla="*/ 593 w 1550"/>
                <a:gd name="T9" fmla="*/ 659 h 819"/>
                <a:gd name="T10" fmla="*/ 521 w 1550"/>
                <a:gd name="T11" fmla="*/ 0 h 819"/>
                <a:gd name="T12" fmla="*/ 451 w 1550"/>
                <a:gd name="T13" fmla="*/ 475 h 819"/>
                <a:gd name="T14" fmla="*/ 222 w 1550"/>
                <a:gd name="T15" fmla="*/ 475 h 819"/>
                <a:gd name="T16" fmla="*/ 152 w 1550"/>
                <a:gd name="T17" fmla="*/ 243 h 819"/>
                <a:gd name="T18" fmla="*/ 59 w 1550"/>
                <a:gd name="T19" fmla="*/ 659 h 819"/>
                <a:gd name="T20" fmla="*/ 22 w 1550"/>
                <a:gd name="T21" fmla="*/ 315 h 819"/>
                <a:gd name="T22" fmla="*/ 3 w 1550"/>
                <a:gd name="T23" fmla="*/ 350 h 819"/>
                <a:gd name="T24" fmla="*/ 0 w 1550"/>
                <a:gd name="T25" fmla="*/ 352 h 819"/>
                <a:gd name="T26" fmla="*/ 35 w 1550"/>
                <a:gd name="T27" fmla="*/ 665 h 819"/>
                <a:gd name="T28" fmla="*/ 62 w 1550"/>
                <a:gd name="T29" fmla="*/ 710 h 819"/>
                <a:gd name="T30" fmla="*/ 72 w 1550"/>
                <a:gd name="T31" fmla="*/ 729 h 819"/>
                <a:gd name="T32" fmla="*/ 155 w 1550"/>
                <a:gd name="T33" fmla="*/ 347 h 819"/>
                <a:gd name="T34" fmla="*/ 203 w 1550"/>
                <a:gd name="T35" fmla="*/ 499 h 819"/>
                <a:gd name="T36" fmla="*/ 473 w 1550"/>
                <a:gd name="T37" fmla="*/ 499 h 819"/>
                <a:gd name="T38" fmla="*/ 518 w 1550"/>
                <a:gd name="T39" fmla="*/ 205 h 819"/>
                <a:gd name="T40" fmla="*/ 585 w 1550"/>
                <a:gd name="T41" fmla="*/ 819 h 819"/>
                <a:gd name="T42" fmla="*/ 689 w 1550"/>
                <a:gd name="T43" fmla="*/ 347 h 819"/>
                <a:gd name="T44" fmla="*/ 737 w 1550"/>
                <a:gd name="T45" fmla="*/ 499 h 819"/>
                <a:gd name="T46" fmla="*/ 1006 w 1550"/>
                <a:gd name="T47" fmla="*/ 499 h 819"/>
                <a:gd name="T48" fmla="*/ 1051 w 1550"/>
                <a:gd name="T49" fmla="*/ 205 h 819"/>
                <a:gd name="T50" fmla="*/ 1118 w 1550"/>
                <a:gd name="T51" fmla="*/ 819 h 819"/>
                <a:gd name="T52" fmla="*/ 1222 w 1550"/>
                <a:gd name="T53" fmla="*/ 347 h 819"/>
                <a:gd name="T54" fmla="*/ 1270 w 1550"/>
                <a:gd name="T55" fmla="*/ 499 h 819"/>
                <a:gd name="T56" fmla="*/ 1540 w 1550"/>
                <a:gd name="T57" fmla="*/ 499 h 819"/>
                <a:gd name="T58" fmla="*/ 1550 w 1550"/>
                <a:gd name="T59" fmla="*/ 424 h 819"/>
                <a:gd name="T60" fmla="*/ 1545 w 1550"/>
                <a:gd name="T61" fmla="*/ 414 h 819"/>
                <a:gd name="T62" fmla="*/ 1529 w 1550"/>
                <a:gd name="T63" fmla="*/ 387 h 819"/>
                <a:gd name="T64" fmla="*/ 1518 w 1550"/>
                <a:gd name="T65" fmla="*/ 475 h 819"/>
                <a:gd name="T66" fmla="*/ 1289 w 1550"/>
                <a:gd name="T67" fmla="*/ 475 h 819"/>
                <a:gd name="T68" fmla="*/ 1217 w 1550"/>
                <a:gd name="T69" fmla="*/ 243 h 819"/>
                <a:gd name="T70" fmla="*/ 1126 w 1550"/>
                <a:gd name="T71" fmla="*/ 659 h 819"/>
                <a:gd name="T72" fmla="*/ 1054 w 1550"/>
                <a:gd name="T73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819">
                  <a:moveTo>
                    <a:pt x="1054" y="0"/>
                  </a:moveTo>
                  <a:lnTo>
                    <a:pt x="985" y="475"/>
                  </a:lnTo>
                  <a:lnTo>
                    <a:pt x="755" y="475"/>
                  </a:lnTo>
                  <a:lnTo>
                    <a:pt x="683" y="243"/>
                  </a:lnTo>
                  <a:lnTo>
                    <a:pt x="593" y="659"/>
                  </a:lnTo>
                  <a:lnTo>
                    <a:pt x="521" y="0"/>
                  </a:lnTo>
                  <a:lnTo>
                    <a:pt x="451" y="475"/>
                  </a:lnTo>
                  <a:lnTo>
                    <a:pt x="222" y="475"/>
                  </a:lnTo>
                  <a:lnTo>
                    <a:pt x="152" y="243"/>
                  </a:lnTo>
                  <a:lnTo>
                    <a:pt x="59" y="659"/>
                  </a:lnTo>
                  <a:lnTo>
                    <a:pt x="22" y="315"/>
                  </a:lnTo>
                  <a:lnTo>
                    <a:pt x="3" y="350"/>
                  </a:lnTo>
                  <a:lnTo>
                    <a:pt x="0" y="352"/>
                  </a:lnTo>
                  <a:lnTo>
                    <a:pt x="35" y="665"/>
                  </a:lnTo>
                  <a:lnTo>
                    <a:pt x="62" y="710"/>
                  </a:lnTo>
                  <a:lnTo>
                    <a:pt x="72" y="729"/>
                  </a:lnTo>
                  <a:lnTo>
                    <a:pt x="155" y="347"/>
                  </a:lnTo>
                  <a:lnTo>
                    <a:pt x="203" y="499"/>
                  </a:lnTo>
                  <a:lnTo>
                    <a:pt x="473" y="499"/>
                  </a:lnTo>
                  <a:lnTo>
                    <a:pt x="518" y="205"/>
                  </a:lnTo>
                  <a:lnTo>
                    <a:pt x="585" y="819"/>
                  </a:lnTo>
                  <a:lnTo>
                    <a:pt x="689" y="347"/>
                  </a:lnTo>
                  <a:lnTo>
                    <a:pt x="737" y="499"/>
                  </a:lnTo>
                  <a:lnTo>
                    <a:pt x="1006" y="499"/>
                  </a:lnTo>
                  <a:lnTo>
                    <a:pt x="1051" y="205"/>
                  </a:lnTo>
                  <a:lnTo>
                    <a:pt x="1118" y="819"/>
                  </a:lnTo>
                  <a:lnTo>
                    <a:pt x="1222" y="347"/>
                  </a:lnTo>
                  <a:lnTo>
                    <a:pt x="1270" y="499"/>
                  </a:lnTo>
                  <a:lnTo>
                    <a:pt x="1540" y="499"/>
                  </a:lnTo>
                  <a:lnTo>
                    <a:pt x="1550" y="424"/>
                  </a:lnTo>
                  <a:lnTo>
                    <a:pt x="1545" y="414"/>
                  </a:lnTo>
                  <a:lnTo>
                    <a:pt x="1529" y="387"/>
                  </a:lnTo>
                  <a:lnTo>
                    <a:pt x="1518" y="475"/>
                  </a:lnTo>
                  <a:lnTo>
                    <a:pt x="1289" y="475"/>
                  </a:lnTo>
                  <a:lnTo>
                    <a:pt x="1217" y="243"/>
                  </a:lnTo>
                  <a:lnTo>
                    <a:pt x="1126" y="65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8"/>
            <p:cNvSpPr>
              <a:spLocks/>
            </p:cNvSpPr>
            <p:nvPr/>
          </p:nvSpPr>
          <p:spPr bwMode="auto">
            <a:xfrm>
              <a:off x="10118918" y="3620278"/>
              <a:ext cx="1242567" cy="656557"/>
            </a:xfrm>
            <a:custGeom>
              <a:avLst/>
              <a:gdLst>
                <a:gd name="T0" fmla="*/ 1054 w 1550"/>
                <a:gd name="T1" fmla="*/ 0 h 819"/>
                <a:gd name="T2" fmla="*/ 985 w 1550"/>
                <a:gd name="T3" fmla="*/ 475 h 819"/>
                <a:gd name="T4" fmla="*/ 755 w 1550"/>
                <a:gd name="T5" fmla="*/ 475 h 819"/>
                <a:gd name="T6" fmla="*/ 683 w 1550"/>
                <a:gd name="T7" fmla="*/ 243 h 819"/>
                <a:gd name="T8" fmla="*/ 593 w 1550"/>
                <a:gd name="T9" fmla="*/ 659 h 819"/>
                <a:gd name="T10" fmla="*/ 521 w 1550"/>
                <a:gd name="T11" fmla="*/ 0 h 819"/>
                <a:gd name="T12" fmla="*/ 451 w 1550"/>
                <a:gd name="T13" fmla="*/ 475 h 819"/>
                <a:gd name="T14" fmla="*/ 222 w 1550"/>
                <a:gd name="T15" fmla="*/ 475 h 819"/>
                <a:gd name="T16" fmla="*/ 152 w 1550"/>
                <a:gd name="T17" fmla="*/ 243 h 819"/>
                <a:gd name="T18" fmla="*/ 59 w 1550"/>
                <a:gd name="T19" fmla="*/ 659 h 819"/>
                <a:gd name="T20" fmla="*/ 22 w 1550"/>
                <a:gd name="T21" fmla="*/ 315 h 819"/>
                <a:gd name="T22" fmla="*/ 3 w 1550"/>
                <a:gd name="T23" fmla="*/ 350 h 819"/>
                <a:gd name="T24" fmla="*/ 0 w 1550"/>
                <a:gd name="T25" fmla="*/ 352 h 819"/>
                <a:gd name="T26" fmla="*/ 35 w 1550"/>
                <a:gd name="T27" fmla="*/ 665 h 819"/>
                <a:gd name="T28" fmla="*/ 62 w 1550"/>
                <a:gd name="T29" fmla="*/ 710 h 819"/>
                <a:gd name="T30" fmla="*/ 72 w 1550"/>
                <a:gd name="T31" fmla="*/ 729 h 819"/>
                <a:gd name="T32" fmla="*/ 155 w 1550"/>
                <a:gd name="T33" fmla="*/ 347 h 819"/>
                <a:gd name="T34" fmla="*/ 203 w 1550"/>
                <a:gd name="T35" fmla="*/ 499 h 819"/>
                <a:gd name="T36" fmla="*/ 473 w 1550"/>
                <a:gd name="T37" fmla="*/ 499 h 819"/>
                <a:gd name="T38" fmla="*/ 518 w 1550"/>
                <a:gd name="T39" fmla="*/ 205 h 819"/>
                <a:gd name="T40" fmla="*/ 585 w 1550"/>
                <a:gd name="T41" fmla="*/ 819 h 819"/>
                <a:gd name="T42" fmla="*/ 689 w 1550"/>
                <a:gd name="T43" fmla="*/ 347 h 819"/>
                <a:gd name="T44" fmla="*/ 737 w 1550"/>
                <a:gd name="T45" fmla="*/ 499 h 819"/>
                <a:gd name="T46" fmla="*/ 1006 w 1550"/>
                <a:gd name="T47" fmla="*/ 499 h 819"/>
                <a:gd name="T48" fmla="*/ 1051 w 1550"/>
                <a:gd name="T49" fmla="*/ 205 h 819"/>
                <a:gd name="T50" fmla="*/ 1118 w 1550"/>
                <a:gd name="T51" fmla="*/ 819 h 819"/>
                <a:gd name="T52" fmla="*/ 1222 w 1550"/>
                <a:gd name="T53" fmla="*/ 347 h 819"/>
                <a:gd name="T54" fmla="*/ 1270 w 1550"/>
                <a:gd name="T55" fmla="*/ 499 h 819"/>
                <a:gd name="T56" fmla="*/ 1540 w 1550"/>
                <a:gd name="T57" fmla="*/ 499 h 819"/>
                <a:gd name="T58" fmla="*/ 1550 w 1550"/>
                <a:gd name="T59" fmla="*/ 424 h 819"/>
                <a:gd name="T60" fmla="*/ 1545 w 1550"/>
                <a:gd name="T61" fmla="*/ 414 h 819"/>
                <a:gd name="T62" fmla="*/ 1529 w 1550"/>
                <a:gd name="T63" fmla="*/ 387 h 819"/>
                <a:gd name="T64" fmla="*/ 1518 w 1550"/>
                <a:gd name="T65" fmla="*/ 475 h 819"/>
                <a:gd name="T66" fmla="*/ 1289 w 1550"/>
                <a:gd name="T67" fmla="*/ 475 h 819"/>
                <a:gd name="T68" fmla="*/ 1217 w 1550"/>
                <a:gd name="T69" fmla="*/ 243 h 819"/>
                <a:gd name="T70" fmla="*/ 1126 w 1550"/>
                <a:gd name="T71" fmla="*/ 659 h 819"/>
                <a:gd name="T72" fmla="*/ 1054 w 1550"/>
                <a:gd name="T73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819">
                  <a:moveTo>
                    <a:pt x="1054" y="0"/>
                  </a:moveTo>
                  <a:lnTo>
                    <a:pt x="985" y="475"/>
                  </a:lnTo>
                  <a:lnTo>
                    <a:pt x="755" y="475"/>
                  </a:lnTo>
                  <a:lnTo>
                    <a:pt x="683" y="243"/>
                  </a:lnTo>
                  <a:lnTo>
                    <a:pt x="593" y="659"/>
                  </a:lnTo>
                  <a:lnTo>
                    <a:pt x="521" y="0"/>
                  </a:lnTo>
                  <a:lnTo>
                    <a:pt x="451" y="475"/>
                  </a:lnTo>
                  <a:lnTo>
                    <a:pt x="222" y="475"/>
                  </a:lnTo>
                  <a:lnTo>
                    <a:pt x="152" y="243"/>
                  </a:lnTo>
                  <a:lnTo>
                    <a:pt x="59" y="659"/>
                  </a:lnTo>
                  <a:lnTo>
                    <a:pt x="22" y="315"/>
                  </a:lnTo>
                  <a:lnTo>
                    <a:pt x="3" y="350"/>
                  </a:lnTo>
                  <a:lnTo>
                    <a:pt x="0" y="352"/>
                  </a:lnTo>
                  <a:lnTo>
                    <a:pt x="35" y="665"/>
                  </a:lnTo>
                  <a:lnTo>
                    <a:pt x="62" y="710"/>
                  </a:lnTo>
                  <a:lnTo>
                    <a:pt x="72" y="729"/>
                  </a:lnTo>
                  <a:lnTo>
                    <a:pt x="155" y="347"/>
                  </a:lnTo>
                  <a:lnTo>
                    <a:pt x="203" y="499"/>
                  </a:lnTo>
                  <a:lnTo>
                    <a:pt x="473" y="499"/>
                  </a:lnTo>
                  <a:lnTo>
                    <a:pt x="518" y="205"/>
                  </a:lnTo>
                  <a:lnTo>
                    <a:pt x="585" y="819"/>
                  </a:lnTo>
                  <a:lnTo>
                    <a:pt x="689" y="347"/>
                  </a:lnTo>
                  <a:lnTo>
                    <a:pt x="737" y="499"/>
                  </a:lnTo>
                  <a:lnTo>
                    <a:pt x="1006" y="499"/>
                  </a:lnTo>
                  <a:lnTo>
                    <a:pt x="1051" y="205"/>
                  </a:lnTo>
                  <a:lnTo>
                    <a:pt x="1118" y="819"/>
                  </a:lnTo>
                  <a:lnTo>
                    <a:pt x="1222" y="347"/>
                  </a:lnTo>
                  <a:lnTo>
                    <a:pt x="1270" y="499"/>
                  </a:lnTo>
                  <a:lnTo>
                    <a:pt x="1540" y="499"/>
                  </a:lnTo>
                  <a:lnTo>
                    <a:pt x="1550" y="424"/>
                  </a:lnTo>
                  <a:lnTo>
                    <a:pt x="1545" y="414"/>
                  </a:lnTo>
                  <a:lnTo>
                    <a:pt x="1529" y="387"/>
                  </a:lnTo>
                  <a:lnTo>
                    <a:pt x="1518" y="475"/>
                  </a:lnTo>
                  <a:lnTo>
                    <a:pt x="1289" y="475"/>
                  </a:lnTo>
                  <a:lnTo>
                    <a:pt x="1217" y="243"/>
                  </a:lnTo>
                  <a:lnTo>
                    <a:pt x="1126" y="659"/>
                  </a:lnTo>
                  <a:lnTo>
                    <a:pt x="10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9"/>
            <p:cNvSpPr>
              <a:spLocks noEditPoints="1"/>
            </p:cNvSpPr>
            <p:nvPr/>
          </p:nvSpPr>
          <p:spPr bwMode="auto">
            <a:xfrm>
              <a:off x="9240303" y="3716477"/>
              <a:ext cx="125860" cy="476986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close/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0"/>
            <p:cNvSpPr>
              <a:spLocks noEditPoints="1"/>
            </p:cNvSpPr>
            <p:nvPr/>
          </p:nvSpPr>
          <p:spPr bwMode="auto">
            <a:xfrm>
              <a:off x="9240303" y="3716477"/>
              <a:ext cx="125860" cy="476986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1"/>
            <p:cNvSpPr>
              <a:spLocks/>
            </p:cNvSpPr>
            <p:nvPr/>
          </p:nvSpPr>
          <p:spPr bwMode="auto">
            <a:xfrm>
              <a:off x="8081108" y="3620278"/>
              <a:ext cx="1293873" cy="656557"/>
            </a:xfrm>
            <a:custGeom>
              <a:avLst/>
              <a:gdLst>
                <a:gd name="T0" fmla="*/ 928 w 1614"/>
                <a:gd name="T1" fmla="*/ 0 h 819"/>
                <a:gd name="T2" fmla="*/ 859 w 1614"/>
                <a:gd name="T3" fmla="*/ 475 h 819"/>
                <a:gd name="T4" fmla="*/ 629 w 1614"/>
                <a:gd name="T5" fmla="*/ 475 h 819"/>
                <a:gd name="T6" fmla="*/ 560 w 1614"/>
                <a:gd name="T7" fmla="*/ 243 h 819"/>
                <a:gd name="T8" fmla="*/ 469 w 1614"/>
                <a:gd name="T9" fmla="*/ 659 h 819"/>
                <a:gd name="T10" fmla="*/ 394 w 1614"/>
                <a:gd name="T11" fmla="*/ 0 h 819"/>
                <a:gd name="T12" fmla="*/ 325 w 1614"/>
                <a:gd name="T13" fmla="*/ 475 h 819"/>
                <a:gd name="T14" fmla="*/ 0 w 1614"/>
                <a:gd name="T15" fmla="*/ 475 h 819"/>
                <a:gd name="T16" fmla="*/ 0 w 1614"/>
                <a:gd name="T17" fmla="*/ 488 h 819"/>
                <a:gd name="T18" fmla="*/ 8 w 1614"/>
                <a:gd name="T19" fmla="*/ 499 h 819"/>
                <a:gd name="T20" fmla="*/ 349 w 1614"/>
                <a:gd name="T21" fmla="*/ 499 h 819"/>
                <a:gd name="T22" fmla="*/ 392 w 1614"/>
                <a:gd name="T23" fmla="*/ 205 h 819"/>
                <a:gd name="T24" fmla="*/ 458 w 1614"/>
                <a:gd name="T25" fmla="*/ 819 h 819"/>
                <a:gd name="T26" fmla="*/ 563 w 1614"/>
                <a:gd name="T27" fmla="*/ 347 h 819"/>
                <a:gd name="T28" fmla="*/ 611 w 1614"/>
                <a:gd name="T29" fmla="*/ 499 h 819"/>
                <a:gd name="T30" fmla="*/ 883 w 1614"/>
                <a:gd name="T31" fmla="*/ 499 h 819"/>
                <a:gd name="T32" fmla="*/ 925 w 1614"/>
                <a:gd name="T33" fmla="*/ 205 h 819"/>
                <a:gd name="T34" fmla="*/ 992 w 1614"/>
                <a:gd name="T35" fmla="*/ 819 h 819"/>
                <a:gd name="T36" fmla="*/ 1096 w 1614"/>
                <a:gd name="T37" fmla="*/ 347 h 819"/>
                <a:gd name="T38" fmla="*/ 1144 w 1614"/>
                <a:gd name="T39" fmla="*/ 499 h 819"/>
                <a:gd name="T40" fmla="*/ 1416 w 1614"/>
                <a:gd name="T41" fmla="*/ 499 h 819"/>
                <a:gd name="T42" fmla="*/ 1459 w 1614"/>
                <a:gd name="T43" fmla="*/ 205 h 819"/>
                <a:gd name="T44" fmla="*/ 1515 w 1614"/>
                <a:gd name="T45" fmla="*/ 715 h 819"/>
                <a:gd name="T46" fmla="*/ 1571 w 1614"/>
                <a:gd name="T47" fmla="*/ 619 h 819"/>
                <a:gd name="T48" fmla="*/ 1614 w 1614"/>
                <a:gd name="T49" fmla="*/ 416 h 819"/>
                <a:gd name="T50" fmla="*/ 1603 w 1614"/>
                <a:gd name="T51" fmla="*/ 395 h 819"/>
                <a:gd name="T52" fmla="*/ 1595 w 1614"/>
                <a:gd name="T53" fmla="*/ 382 h 819"/>
                <a:gd name="T54" fmla="*/ 1536 w 1614"/>
                <a:gd name="T55" fmla="*/ 659 h 819"/>
                <a:gd name="T56" fmla="*/ 1483 w 1614"/>
                <a:gd name="T57" fmla="*/ 187 h 819"/>
                <a:gd name="T58" fmla="*/ 1464 w 1614"/>
                <a:gd name="T59" fmla="*/ 155 h 819"/>
                <a:gd name="T60" fmla="*/ 1446 w 1614"/>
                <a:gd name="T61" fmla="*/ 120 h 819"/>
                <a:gd name="T62" fmla="*/ 1392 w 1614"/>
                <a:gd name="T63" fmla="*/ 475 h 819"/>
                <a:gd name="T64" fmla="*/ 1163 w 1614"/>
                <a:gd name="T65" fmla="*/ 475 h 819"/>
                <a:gd name="T66" fmla="*/ 1094 w 1614"/>
                <a:gd name="T67" fmla="*/ 243 h 819"/>
                <a:gd name="T68" fmla="*/ 1003 w 1614"/>
                <a:gd name="T69" fmla="*/ 659 h 819"/>
                <a:gd name="T70" fmla="*/ 928 w 1614"/>
                <a:gd name="T71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4" h="819">
                  <a:moveTo>
                    <a:pt x="928" y="0"/>
                  </a:moveTo>
                  <a:lnTo>
                    <a:pt x="859" y="475"/>
                  </a:lnTo>
                  <a:lnTo>
                    <a:pt x="629" y="475"/>
                  </a:lnTo>
                  <a:lnTo>
                    <a:pt x="560" y="243"/>
                  </a:lnTo>
                  <a:lnTo>
                    <a:pt x="469" y="659"/>
                  </a:lnTo>
                  <a:lnTo>
                    <a:pt x="394" y="0"/>
                  </a:lnTo>
                  <a:lnTo>
                    <a:pt x="325" y="475"/>
                  </a:lnTo>
                  <a:lnTo>
                    <a:pt x="0" y="475"/>
                  </a:lnTo>
                  <a:lnTo>
                    <a:pt x="0" y="488"/>
                  </a:lnTo>
                  <a:lnTo>
                    <a:pt x="8" y="499"/>
                  </a:lnTo>
                  <a:lnTo>
                    <a:pt x="349" y="499"/>
                  </a:lnTo>
                  <a:lnTo>
                    <a:pt x="392" y="205"/>
                  </a:lnTo>
                  <a:lnTo>
                    <a:pt x="458" y="819"/>
                  </a:lnTo>
                  <a:lnTo>
                    <a:pt x="563" y="347"/>
                  </a:lnTo>
                  <a:lnTo>
                    <a:pt x="611" y="499"/>
                  </a:lnTo>
                  <a:lnTo>
                    <a:pt x="883" y="499"/>
                  </a:lnTo>
                  <a:lnTo>
                    <a:pt x="925" y="205"/>
                  </a:lnTo>
                  <a:lnTo>
                    <a:pt x="992" y="819"/>
                  </a:lnTo>
                  <a:lnTo>
                    <a:pt x="1096" y="347"/>
                  </a:lnTo>
                  <a:lnTo>
                    <a:pt x="1144" y="499"/>
                  </a:lnTo>
                  <a:lnTo>
                    <a:pt x="1416" y="499"/>
                  </a:lnTo>
                  <a:lnTo>
                    <a:pt x="1459" y="205"/>
                  </a:lnTo>
                  <a:lnTo>
                    <a:pt x="1515" y="715"/>
                  </a:lnTo>
                  <a:lnTo>
                    <a:pt x="1571" y="619"/>
                  </a:lnTo>
                  <a:lnTo>
                    <a:pt x="1614" y="416"/>
                  </a:lnTo>
                  <a:lnTo>
                    <a:pt x="1603" y="395"/>
                  </a:lnTo>
                  <a:lnTo>
                    <a:pt x="1595" y="382"/>
                  </a:lnTo>
                  <a:lnTo>
                    <a:pt x="1536" y="659"/>
                  </a:lnTo>
                  <a:lnTo>
                    <a:pt x="1483" y="187"/>
                  </a:lnTo>
                  <a:lnTo>
                    <a:pt x="1464" y="155"/>
                  </a:lnTo>
                  <a:lnTo>
                    <a:pt x="1446" y="120"/>
                  </a:lnTo>
                  <a:lnTo>
                    <a:pt x="1392" y="475"/>
                  </a:lnTo>
                  <a:lnTo>
                    <a:pt x="1163" y="475"/>
                  </a:lnTo>
                  <a:lnTo>
                    <a:pt x="1094" y="243"/>
                  </a:lnTo>
                  <a:lnTo>
                    <a:pt x="1003" y="659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2"/>
            <p:cNvSpPr>
              <a:spLocks/>
            </p:cNvSpPr>
            <p:nvPr/>
          </p:nvSpPr>
          <p:spPr bwMode="auto">
            <a:xfrm>
              <a:off x="8081108" y="3620278"/>
              <a:ext cx="1293873" cy="656557"/>
            </a:xfrm>
            <a:custGeom>
              <a:avLst/>
              <a:gdLst>
                <a:gd name="T0" fmla="*/ 928 w 1614"/>
                <a:gd name="T1" fmla="*/ 0 h 819"/>
                <a:gd name="T2" fmla="*/ 859 w 1614"/>
                <a:gd name="T3" fmla="*/ 475 h 819"/>
                <a:gd name="T4" fmla="*/ 629 w 1614"/>
                <a:gd name="T5" fmla="*/ 475 h 819"/>
                <a:gd name="T6" fmla="*/ 560 w 1614"/>
                <a:gd name="T7" fmla="*/ 243 h 819"/>
                <a:gd name="T8" fmla="*/ 469 w 1614"/>
                <a:gd name="T9" fmla="*/ 659 h 819"/>
                <a:gd name="T10" fmla="*/ 394 w 1614"/>
                <a:gd name="T11" fmla="*/ 0 h 819"/>
                <a:gd name="T12" fmla="*/ 325 w 1614"/>
                <a:gd name="T13" fmla="*/ 475 h 819"/>
                <a:gd name="T14" fmla="*/ 0 w 1614"/>
                <a:gd name="T15" fmla="*/ 475 h 819"/>
                <a:gd name="T16" fmla="*/ 0 w 1614"/>
                <a:gd name="T17" fmla="*/ 488 h 819"/>
                <a:gd name="T18" fmla="*/ 8 w 1614"/>
                <a:gd name="T19" fmla="*/ 499 h 819"/>
                <a:gd name="T20" fmla="*/ 349 w 1614"/>
                <a:gd name="T21" fmla="*/ 499 h 819"/>
                <a:gd name="T22" fmla="*/ 392 w 1614"/>
                <a:gd name="T23" fmla="*/ 205 h 819"/>
                <a:gd name="T24" fmla="*/ 458 w 1614"/>
                <a:gd name="T25" fmla="*/ 819 h 819"/>
                <a:gd name="T26" fmla="*/ 563 w 1614"/>
                <a:gd name="T27" fmla="*/ 347 h 819"/>
                <a:gd name="T28" fmla="*/ 611 w 1614"/>
                <a:gd name="T29" fmla="*/ 499 h 819"/>
                <a:gd name="T30" fmla="*/ 883 w 1614"/>
                <a:gd name="T31" fmla="*/ 499 h 819"/>
                <a:gd name="T32" fmla="*/ 925 w 1614"/>
                <a:gd name="T33" fmla="*/ 205 h 819"/>
                <a:gd name="T34" fmla="*/ 992 w 1614"/>
                <a:gd name="T35" fmla="*/ 819 h 819"/>
                <a:gd name="T36" fmla="*/ 1096 w 1614"/>
                <a:gd name="T37" fmla="*/ 347 h 819"/>
                <a:gd name="T38" fmla="*/ 1144 w 1614"/>
                <a:gd name="T39" fmla="*/ 499 h 819"/>
                <a:gd name="T40" fmla="*/ 1416 w 1614"/>
                <a:gd name="T41" fmla="*/ 499 h 819"/>
                <a:gd name="T42" fmla="*/ 1459 w 1614"/>
                <a:gd name="T43" fmla="*/ 205 h 819"/>
                <a:gd name="T44" fmla="*/ 1515 w 1614"/>
                <a:gd name="T45" fmla="*/ 715 h 819"/>
                <a:gd name="T46" fmla="*/ 1571 w 1614"/>
                <a:gd name="T47" fmla="*/ 619 h 819"/>
                <a:gd name="T48" fmla="*/ 1614 w 1614"/>
                <a:gd name="T49" fmla="*/ 416 h 819"/>
                <a:gd name="T50" fmla="*/ 1603 w 1614"/>
                <a:gd name="T51" fmla="*/ 395 h 819"/>
                <a:gd name="T52" fmla="*/ 1595 w 1614"/>
                <a:gd name="T53" fmla="*/ 382 h 819"/>
                <a:gd name="T54" fmla="*/ 1536 w 1614"/>
                <a:gd name="T55" fmla="*/ 659 h 819"/>
                <a:gd name="T56" fmla="*/ 1483 w 1614"/>
                <a:gd name="T57" fmla="*/ 187 h 819"/>
                <a:gd name="T58" fmla="*/ 1464 w 1614"/>
                <a:gd name="T59" fmla="*/ 155 h 819"/>
                <a:gd name="T60" fmla="*/ 1446 w 1614"/>
                <a:gd name="T61" fmla="*/ 120 h 819"/>
                <a:gd name="T62" fmla="*/ 1392 w 1614"/>
                <a:gd name="T63" fmla="*/ 475 h 819"/>
                <a:gd name="T64" fmla="*/ 1163 w 1614"/>
                <a:gd name="T65" fmla="*/ 475 h 819"/>
                <a:gd name="T66" fmla="*/ 1094 w 1614"/>
                <a:gd name="T67" fmla="*/ 243 h 819"/>
                <a:gd name="T68" fmla="*/ 1003 w 1614"/>
                <a:gd name="T69" fmla="*/ 659 h 819"/>
                <a:gd name="T70" fmla="*/ 928 w 1614"/>
                <a:gd name="T71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4" h="819">
                  <a:moveTo>
                    <a:pt x="928" y="0"/>
                  </a:moveTo>
                  <a:lnTo>
                    <a:pt x="859" y="475"/>
                  </a:lnTo>
                  <a:lnTo>
                    <a:pt x="629" y="475"/>
                  </a:lnTo>
                  <a:lnTo>
                    <a:pt x="560" y="243"/>
                  </a:lnTo>
                  <a:lnTo>
                    <a:pt x="469" y="659"/>
                  </a:lnTo>
                  <a:lnTo>
                    <a:pt x="394" y="0"/>
                  </a:lnTo>
                  <a:lnTo>
                    <a:pt x="325" y="475"/>
                  </a:lnTo>
                  <a:lnTo>
                    <a:pt x="0" y="475"/>
                  </a:lnTo>
                  <a:lnTo>
                    <a:pt x="0" y="488"/>
                  </a:lnTo>
                  <a:lnTo>
                    <a:pt x="8" y="499"/>
                  </a:lnTo>
                  <a:lnTo>
                    <a:pt x="349" y="499"/>
                  </a:lnTo>
                  <a:lnTo>
                    <a:pt x="392" y="205"/>
                  </a:lnTo>
                  <a:lnTo>
                    <a:pt x="458" y="819"/>
                  </a:lnTo>
                  <a:lnTo>
                    <a:pt x="563" y="347"/>
                  </a:lnTo>
                  <a:lnTo>
                    <a:pt x="611" y="499"/>
                  </a:lnTo>
                  <a:lnTo>
                    <a:pt x="883" y="499"/>
                  </a:lnTo>
                  <a:lnTo>
                    <a:pt x="925" y="205"/>
                  </a:lnTo>
                  <a:lnTo>
                    <a:pt x="992" y="819"/>
                  </a:lnTo>
                  <a:lnTo>
                    <a:pt x="1096" y="347"/>
                  </a:lnTo>
                  <a:lnTo>
                    <a:pt x="1144" y="499"/>
                  </a:lnTo>
                  <a:lnTo>
                    <a:pt x="1416" y="499"/>
                  </a:lnTo>
                  <a:lnTo>
                    <a:pt x="1459" y="205"/>
                  </a:lnTo>
                  <a:lnTo>
                    <a:pt x="1515" y="715"/>
                  </a:lnTo>
                  <a:lnTo>
                    <a:pt x="1571" y="619"/>
                  </a:lnTo>
                  <a:lnTo>
                    <a:pt x="1614" y="416"/>
                  </a:lnTo>
                  <a:lnTo>
                    <a:pt x="1603" y="395"/>
                  </a:lnTo>
                  <a:lnTo>
                    <a:pt x="1595" y="382"/>
                  </a:lnTo>
                  <a:lnTo>
                    <a:pt x="1536" y="659"/>
                  </a:lnTo>
                  <a:lnTo>
                    <a:pt x="1483" y="187"/>
                  </a:lnTo>
                  <a:lnTo>
                    <a:pt x="1464" y="155"/>
                  </a:lnTo>
                  <a:lnTo>
                    <a:pt x="1446" y="120"/>
                  </a:lnTo>
                  <a:lnTo>
                    <a:pt x="1392" y="475"/>
                  </a:lnTo>
                  <a:lnTo>
                    <a:pt x="1163" y="475"/>
                  </a:lnTo>
                  <a:lnTo>
                    <a:pt x="1094" y="243"/>
                  </a:lnTo>
                  <a:lnTo>
                    <a:pt x="1003" y="659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3"/>
            <p:cNvSpPr>
              <a:spLocks/>
            </p:cNvSpPr>
            <p:nvPr/>
          </p:nvSpPr>
          <p:spPr bwMode="auto">
            <a:xfrm>
              <a:off x="7088658" y="2865118"/>
              <a:ext cx="1327542" cy="1148773"/>
            </a:xfrm>
            <a:custGeom>
              <a:avLst/>
              <a:gdLst>
                <a:gd name="T0" fmla="*/ 413 w 1656"/>
                <a:gd name="T1" fmla="*/ 1433 h 1433"/>
                <a:gd name="T2" fmla="*/ 0 w 1656"/>
                <a:gd name="T3" fmla="*/ 718 h 1433"/>
                <a:gd name="T4" fmla="*/ 413 w 1656"/>
                <a:gd name="T5" fmla="*/ 0 h 1433"/>
                <a:gd name="T6" fmla="*/ 1240 w 1656"/>
                <a:gd name="T7" fmla="*/ 0 h 1433"/>
                <a:gd name="T8" fmla="*/ 1656 w 1656"/>
                <a:gd name="T9" fmla="*/ 718 h 1433"/>
                <a:gd name="T10" fmla="*/ 1240 w 1656"/>
                <a:gd name="T11" fmla="*/ 1433 h 1433"/>
                <a:gd name="T12" fmla="*/ 413 w 1656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3">
                  <a:moveTo>
                    <a:pt x="413" y="1433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4"/>
            <p:cNvSpPr>
              <a:spLocks/>
            </p:cNvSpPr>
            <p:nvPr/>
          </p:nvSpPr>
          <p:spPr bwMode="auto">
            <a:xfrm>
              <a:off x="7428560" y="3115235"/>
              <a:ext cx="646135" cy="648540"/>
            </a:xfrm>
            <a:custGeom>
              <a:avLst/>
              <a:gdLst>
                <a:gd name="T0" fmla="*/ 806 w 806"/>
                <a:gd name="T1" fmla="*/ 555 h 809"/>
                <a:gd name="T2" fmla="*/ 555 w 806"/>
                <a:gd name="T3" fmla="*/ 555 h 809"/>
                <a:gd name="T4" fmla="*/ 555 w 806"/>
                <a:gd name="T5" fmla="*/ 809 h 809"/>
                <a:gd name="T6" fmla="*/ 251 w 806"/>
                <a:gd name="T7" fmla="*/ 809 h 809"/>
                <a:gd name="T8" fmla="*/ 251 w 806"/>
                <a:gd name="T9" fmla="*/ 555 h 809"/>
                <a:gd name="T10" fmla="*/ 0 w 806"/>
                <a:gd name="T11" fmla="*/ 555 h 809"/>
                <a:gd name="T12" fmla="*/ 0 w 806"/>
                <a:gd name="T13" fmla="*/ 254 h 809"/>
                <a:gd name="T14" fmla="*/ 251 w 806"/>
                <a:gd name="T15" fmla="*/ 254 h 809"/>
                <a:gd name="T16" fmla="*/ 251 w 806"/>
                <a:gd name="T17" fmla="*/ 0 h 809"/>
                <a:gd name="T18" fmla="*/ 555 w 806"/>
                <a:gd name="T19" fmla="*/ 0 h 809"/>
                <a:gd name="T20" fmla="*/ 555 w 806"/>
                <a:gd name="T21" fmla="*/ 254 h 809"/>
                <a:gd name="T22" fmla="*/ 806 w 806"/>
                <a:gd name="T23" fmla="*/ 254 h 809"/>
                <a:gd name="T24" fmla="*/ 806 w 806"/>
                <a:gd name="T25" fmla="*/ 555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6" h="809">
                  <a:moveTo>
                    <a:pt x="806" y="555"/>
                  </a:moveTo>
                  <a:lnTo>
                    <a:pt x="555" y="555"/>
                  </a:lnTo>
                  <a:lnTo>
                    <a:pt x="555" y="809"/>
                  </a:lnTo>
                  <a:lnTo>
                    <a:pt x="251" y="809"/>
                  </a:lnTo>
                  <a:lnTo>
                    <a:pt x="251" y="555"/>
                  </a:lnTo>
                  <a:lnTo>
                    <a:pt x="0" y="555"/>
                  </a:lnTo>
                  <a:lnTo>
                    <a:pt x="0" y="254"/>
                  </a:lnTo>
                  <a:lnTo>
                    <a:pt x="251" y="254"/>
                  </a:lnTo>
                  <a:lnTo>
                    <a:pt x="251" y="0"/>
                  </a:lnTo>
                  <a:lnTo>
                    <a:pt x="555" y="0"/>
                  </a:lnTo>
                  <a:lnTo>
                    <a:pt x="555" y="254"/>
                  </a:lnTo>
                  <a:lnTo>
                    <a:pt x="806" y="254"/>
                  </a:lnTo>
                  <a:lnTo>
                    <a:pt x="806" y="555"/>
                  </a:ln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5"/>
            <p:cNvSpPr>
              <a:spLocks/>
            </p:cNvSpPr>
            <p:nvPr/>
          </p:nvSpPr>
          <p:spPr bwMode="auto">
            <a:xfrm>
              <a:off x="8065877" y="3425476"/>
              <a:ext cx="1351592" cy="1172823"/>
            </a:xfrm>
            <a:custGeom>
              <a:avLst/>
              <a:gdLst>
                <a:gd name="T0" fmla="*/ 1259 w 1686"/>
                <a:gd name="T1" fmla="*/ 1463 h 1463"/>
                <a:gd name="T2" fmla="*/ 424 w 1686"/>
                <a:gd name="T3" fmla="*/ 1463 h 1463"/>
                <a:gd name="T4" fmla="*/ 0 w 1686"/>
                <a:gd name="T5" fmla="*/ 731 h 1463"/>
                <a:gd name="T6" fmla="*/ 424 w 1686"/>
                <a:gd name="T7" fmla="*/ 0 h 1463"/>
                <a:gd name="T8" fmla="*/ 1267 w 1686"/>
                <a:gd name="T9" fmla="*/ 0 h 1463"/>
                <a:gd name="T10" fmla="*/ 1686 w 1686"/>
                <a:gd name="T11" fmla="*/ 723 h 1463"/>
                <a:gd name="T12" fmla="*/ 1657 w 1686"/>
                <a:gd name="T13" fmla="*/ 739 h 1463"/>
                <a:gd name="T14" fmla="*/ 1249 w 1686"/>
                <a:gd name="T15" fmla="*/ 32 h 1463"/>
                <a:gd name="T16" fmla="*/ 443 w 1686"/>
                <a:gd name="T17" fmla="*/ 32 h 1463"/>
                <a:gd name="T18" fmla="*/ 37 w 1686"/>
                <a:gd name="T19" fmla="*/ 731 h 1463"/>
                <a:gd name="T20" fmla="*/ 443 w 1686"/>
                <a:gd name="T21" fmla="*/ 1431 h 1463"/>
                <a:gd name="T22" fmla="*/ 1259 w 1686"/>
                <a:gd name="T23" fmla="*/ 1431 h 1463"/>
                <a:gd name="T24" fmla="*/ 1259 w 1686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6" h="1463">
                  <a:moveTo>
                    <a:pt x="1259" y="1463"/>
                  </a:moveTo>
                  <a:lnTo>
                    <a:pt x="424" y="1463"/>
                  </a:lnTo>
                  <a:lnTo>
                    <a:pt x="0" y="731"/>
                  </a:lnTo>
                  <a:lnTo>
                    <a:pt x="424" y="0"/>
                  </a:lnTo>
                  <a:lnTo>
                    <a:pt x="1267" y="0"/>
                  </a:lnTo>
                  <a:lnTo>
                    <a:pt x="1686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3" y="32"/>
                  </a:lnTo>
                  <a:lnTo>
                    <a:pt x="37" y="731"/>
                  </a:lnTo>
                  <a:lnTo>
                    <a:pt x="443" y="1431"/>
                  </a:lnTo>
                  <a:lnTo>
                    <a:pt x="1259" y="1431"/>
                  </a:lnTo>
                  <a:lnTo>
                    <a:pt x="1259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246"/>
            <p:cNvSpPr>
              <a:spLocks noChangeArrowheads="1"/>
            </p:cNvSpPr>
            <p:nvPr/>
          </p:nvSpPr>
          <p:spPr bwMode="auto">
            <a:xfrm>
              <a:off x="8010563" y="3943345"/>
              <a:ext cx="142695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247"/>
            <p:cNvSpPr>
              <a:spLocks noChangeArrowheads="1"/>
            </p:cNvSpPr>
            <p:nvPr/>
          </p:nvSpPr>
          <p:spPr bwMode="auto">
            <a:xfrm>
              <a:off x="9334096" y="3943345"/>
              <a:ext cx="143497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248"/>
            <p:cNvSpPr>
              <a:spLocks noChangeArrowheads="1"/>
            </p:cNvSpPr>
            <p:nvPr/>
          </p:nvSpPr>
          <p:spPr bwMode="auto">
            <a:xfrm>
              <a:off x="8341646" y="3367756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49"/>
            <p:cNvSpPr>
              <a:spLocks noChangeArrowheads="1"/>
            </p:cNvSpPr>
            <p:nvPr/>
          </p:nvSpPr>
          <p:spPr bwMode="auto">
            <a:xfrm>
              <a:off x="8341646" y="4512521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50"/>
            <p:cNvSpPr>
              <a:spLocks noChangeArrowheads="1"/>
            </p:cNvSpPr>
            <p:nvPr/>
          </p:nvSpPr>
          <p:spPr bwMode="auto">
            <a:xfrm>
              <a:off x="9003013" y="3367756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51"/>
            <p:cNvSpPr>
              <a:spLocks noChangeArrowheads="1"/>
            </p:cNvSpPr>
            <p:nvPr/>
          </p:nvSpPr>
          <p:spPr bwMode="auto">
            <a:xfrm>
              <a:off x="9003013" y="4512521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52"/>
            <p:cNvSpPr>
              <a:spLocks/>
            </p:cNvSpPr>
            <p:nvPr/>
          </p:nvSpPr>
          <p:spPr bwMode="auto">
            <a:xfrm>
              <a:off x="9062335" y="1707527"/>
              <a:ext cx="1347584" cy="592424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29 h 739"/>
                <a:gd name="T4" fmla="*/ 438 w 1681"/>
                <a:gd name="T5" fmla="*/ 29 h 739"/>
                <a:gd name="T6" fmla="*/ 27 w 1681"/>
                <a:gd name="T7" fmla="*/ 739 h 739"/>
                <a:gd name="T8" fmla="*/ 0 w 1681"/>
                <a:gd name="T9" fmla="*/ 723 h 739"/>
                <a:gd name="T10" fmla="*/ 419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29"/>
                  </a:lnTo>
                  <a:lnTo>
                    <a:pt x="438" y="29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9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253"/>
            <p:cNvSpPr>
              <a:spLocks noChangeArrowheads="1"/>
            </p:cNvSpPr>
            <p:nvPr/>
          </p:nvSpPr>
          <p:spPr bwMode="auto">
            <a:xfrm>
              <a:off x="9003013" y="2222991"/>
              <a:ext cx="142695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254"/>
            <p:cNvSpPr>
              <a:spLocks noChangeArrowheads="1"/>
            </p:cNvSpPr>
            <p:nvPr/>
          </p:nvSpPr>
          <p:spPr bwMode="auto">
            <a:xfrm>
              <a:off x="10326546" y="2222991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255"/>
            <p:cNvSpPr>
              <a:spLocks noChangeArrowheads="1"/>
            </p:cNvSpPr>
            <p:nvPr/>
          </p:nvSpPr>
          <p:spPr bwMode="auto">
            <a:xfrm>
              <a:off x="9334096" y="1649807"/>
              <a:ext cx="143497" cy="14269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256"/>
            <p:cNvSpPr>
              <a:spLocks noChangeArrowheads="1"/>
            </p:cNvSpPr>
            <p:nvPr/>
          </p:nvSpPr>
          <p:spPr bwMode="auto">
            <a:xfrm>
              <a:off x="9334096" y="2794572"/>
              <a:ext cx="143497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257"/>
            <p:cNvSpPr>
              <a:spLocks noChangeArrowheads="1"/>
            </p:cNvSpPr>
            <p:nvPr/>
          </p:nvSpPr>
          <p:spPr bwMode="auto">
            <a:xfrm>
              <a:off x="9995463" y="1649807"/>
              <a:ext cx="141091" cy="14269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258"/>
            <p:cNvSpPr>
              <a:spLocks noChangeArrowheads="1"/>
            </p:cNvSpPr>
            <p:nvPr/>
          </p:nvSpPr>
          <p:spPr bwMode="auto">
            <a:xfrm>
              <a:off x="9995463" y="2794572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59"/>
            <p:cNvSpPr>
              <a:spLocks/>
            </p:cNvSpPr>
            <p:nvPr/>
          </p:nvSpPr>
          <p:spPr bwMode="auto">
            <a:xfrm>
              <a:off x="10054785" y="1138351"/>
              <a:ext cx="352729" cy="58601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4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4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260"/>
            <p:cNvSpPr>
              <a:spLocks noChangeArrowheads="1"/>
            </p:cNvSpPr>
            <p:nvPr/>
          </p:nvSpPr>
          <p:spPr bwMode="auto">
            <a:xfrm>
              <a:off x="10326546" y="1074218"/>
              <a:ext cx="143497" cy="14269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61"/>
            <p:cNvSpPr>
              <a:spLocks/>
            </p:cNvSpPr>
            <p:nvPr/>
          </p:nvSpPr>
          <p:spPr bwMode="auto">
            <a:xfrm>
              <a:off x="6087390" y="3435897"/>
              <a:ext cx="352729" cy="586812"/>
            </a:xfrm>
            <a:custGeom>
              <a:avLst/>
              <a:gdLst>
                <a:gd name="T0" fmla="*/ 27 w 440"/>
                <a:gd name="T1" fmla="*/ 732 h 732"/>
                <a:gd name="T2" fmla="*/ 0 w 440"/>
                <a:gd name="T3" fmla="*/ 716 h 732"/>
                <a:gd name="T4" fmla="*/ 411 w 440"/>
                <a:gd name="T5" fmla="*/ 0 h 732"/>
                <a:gd name="T6" fmla="*/ 440 w 440"/>
                <a:gd name="T7" fmla="*/ 16 h 732"/>
                <a:gd name="T8" fmla="*/ 27 w 440"/>
                <a:gd name="T9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2">
                  <a:moveTo>
                    <a:pt x="27" y="732"/>
                  </a:moveTo>
                  <a:lnTo>
                    <a:pt x="0" y="716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2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262"/>
            <p:cNvSpPr>
              <a:spLocks noChangeArrowheads="1"/>
            </p:cNvSpPr>
            <p:nvPr/>
          </p:nvSpPr>
          <p:spPr bwMode="auto">
            <a:xfrm>
              <a:off x="6025662" y="3947354"/>
              <a:ext cx="142695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263"/>
            <p:cNvSpPr>
              <a:spLocks noChangeArrowheads="1"/>
            </p:cNvSpPr>
            <p:nvPr/>
          </p:nvSpPr>
          <p:spPr bwMode="auto">
            <a:xfrm>
              <a:off x="6359151" y="3374170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64"/>
            <p:cNvSpPr>
              <a:spLocks/>
            </p:cNvSpPr>
            <p:nvPr/>
          </p:nvSpPr>
          <p:spPr bwMode="auto">
            <a:xfrm>
              <a:off x="11047235" y="2856300"/>
              <a:ext cx="352729" cy="58601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265"/>
            <p:cNvSpPr>
              <a:spLocks noChangeArrowheads="1"/>
            </p:cNvSpPr>
            <p:nvPr/>
          </p:nvSpPr>
          <p:spPr bwMode="auto">
            <a:xfrm>
              <a:off x="10985508" y="3367756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266"/>
            <p:cNvSpPr>
              <a:spLocks noChangeArrowheads="1"/>
            </p:cNvSpPr>
            <p:nvPr/>
          </p:nvSpPr>
          <p:spPr bwMode="auto">
            <a:xfrm>
              <a:off x="11318996" y="2794572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67"/>
            <p:cNvSpPr>
              <a:spLocks/>
            </p:cNvSpPr>
            <p:nvPr/>
          </p:nvSpPr>
          <p:spPr bwMode="auto">
            <a:xfrm>
              <a:off x="8072290" y="1138351"/>
              <a:ext cx="352729" cy="58601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268"/>
            <p:cNvSpPr>
              <a:spLocks noChangeArrowheads="1"/>
            </p:cNvSpPr>
            <p:nvPr/>
          </p:nvSpPr>
          <p:spPr bwMode="auto">
            <a:xfrm>
              <a:off x="8010563" y="1649807"/>
              <a:ext cx="142695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269"/>
            <p:cNvSpPr>
              <a:spLocks noChangeArrowheads="1"/>
            </p:cNvSpPr>
            <p:nvPr/>
          </p:nvSpPr>
          <p:spPr bwMode="auto">
            <a:xfrm>
              <a:off x="8344051" y="1074218"/>
              <a:ext cx="141091" cy="14269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70"/>
            <p:cNvSpPr>
              <a:spLocks/>
            </p:cNvSpPr>
            <p:nvPr/>
          </p:nvSpPr>
          <p:spPr bwMode="auto">
            <a:xfrm>
              <a:off x="8072290" y="562762"/>
              <a:ext cx="352729" cy="586011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271"/>
            <p:cNvSpPr>
              <a:spLocks noChangeArrowheads="1"/>
            </p:cNvSpPr>
            <p:nvPr/>
          </p:nvSpPr>
          <p:spPr bwMode="auto">
            <a:xfrm>
              <a:off x="8010563" y="500232"/>
              <a:ext cx="142695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72"/>
            <p:cNvSpPr>
              <a:spLocks/>
            </p:cNvSpPr>
            <p:nvPr/>
          </p:nvSpPr>
          <p:spPr bwMode="auto">
            <a:xfrm>
              <a:off x="6087390" y="1717948"/>
              <a:ext cx="352729" cy="586011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273"/>
            <p:cNvSpPr>
              <a:spLocks noChangeArrowheads="1"/>
            </p:cNvSpPr>
            <p:nvPr/>
          </p:nvSpPr>
          <p:spPr bwMode="auto">
            <a:xfrm>
              <a:off x="6359151" y="2229405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274"/>
            <p:cNvSpPr>
              <a:spLocks noChangeArrowheads="1"/>
            </p:cNvSpPr>
            <p:nvPr/>
          </p:nvSpPr>
          <p:spPr bwMode="auto">
            <a:xfrm>
              <a:off x="6025662" y="1653816"/>
              <a:ext cx="142695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5"/>
            <p:cNvSpPr>
              <a:spLocks/>
            </p:cNvSpPr>
            <p:nvPr/>
          </p:nvSpPr>
          <p:spPr bwMode="auto">
            <a:xfrm>
              <a:off x="7075832" y="2856300"/>
              <a:ext cx="1006880" cy="1172823"/>
            </a:xfrm>
            <a:custGeom>
              <a:avLst/>
              <a:gdLst>
                <a:gd name="T0" fmla="*/ 1256 w 1256"/>
                <a:gd name="T1" fmla="*/ 1463 h 1463"/>
                <a:gd name="T2" fmla="*/ 421 w 1256"/>
                <a:gd name="T3" fmla="*/ 1463 h 1463"/>
                <a:gd name="T4" fmla="*/ 0 w 1256"/>
                <a:gd name="T5" fmla="*/ 731 h 1463"/>
                <a:gd name="T6" fmla="*/ 421 w 1256"/>
                <a:gd name="T7" fmla="*/ 0 h 1463"/>
                <a:gd name="T8" fmla="*/ 1256 w 1256"/>
                <a:gd name="T9" fmla="*/ 0 h 1463"/>
                <a:gd name="T10" fmla="*/ 1256 w 1256"/>
                <a:gd name="T11" fmla="*/ 32 h 1463"/>
                <a:gd name="T12" fmla="*/ 440 w 1256"/>
                <a:gd name="T13" fmla="*/ 32 h 1463"/>
                <a:gd name="T14" fmla="*/ 37 w 1256"/>
                <a:gd name="T15" fmla="*/ 731 h 1463"/>
                <a:gd name="T16" fmla="*/ 440 w 1256"/>
                <a:gd name="T17" fmla="*/ 1431 h 1463"/>
                <a:gd name="T18" fmla="*/ 1256 w 1256"/>
                <a:gd name="T19" fmla="*/ 1431 h 1463"/>
                <a:gd name="T20" fmla="*/ 1256 w 1256"/>
                <a:gd name="T21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6" h="1463">
                  <a:moveTo>
                    <a:pt x="1256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56" y="0"/>
                  </a:lnTo>
                  <a:lnTo>
                    <a:pt x="1256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6" y="1431"/>
                  </a:lnTo>
                  <a:lnTo>
                    <a:pt x="1256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276"/>
            <p:cNvSpPr>
              <a:spLocks noChangeArrowheads="1"/>
            </p:cNvSpPr>
            <p:nvPr/>
          </p:nvSpPr>
          <p:spPr bwMode="auto">
            <a:xfrm>
              <a:off x="7018113" y="3374170"/>
              <a:ext cx="142695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277"/>
            <p:cNvSpPr>
              <a:spLocks noChangeArrowheads="1"/>
            </p:cNvSpPr>
            <p:nvPr/>
          </p:nvSpPr>
          <p:spPr bwMode="auto">
            <a:xfrm>
              <a:off x="7351601" y="2798580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278"/>
            <p:cNvSpPr>
              <a:spLocks noChangeArrowheads="1"/>
            </p:cNvSpPr>
            <p:nvPr/>
          </p:nvSpPr>
          <p:spPr bwMode="auto">
            <a:xfrm>
              <a:off x="7351601" y="3943345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279"/>
            <p:cNvSpPr>
              <a:spLocks noChangeArrowheads="1"/>
            </p:cNvSpPr>
            <p:nvPr/>
          </p:nvSpPr>
          <p:spPr bwMode="auto">
            <a:xfrm>
              <a:off x="8010563" y="2798580"/>
              <a:ext cx="142695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80"/>
            <p:cNvSpPr>
              <a:spLocks/>
            </p:cNvSpPr>
            <p:nvPr/>
          </p:nvSpPr>
          <p:spPr bwMode="auto">
            <a:xfrm>
              <a:off x="8068282" y="2280711"/>
              <a:ext cx="1349187" cy="1166410"/>
            </a:xfrm>
            <a:custGeom>
              <a:avLst/>
              <a:gdLst>
                <a:gd name="T0" fmla="*/ 416 w 1683"/>
                <a:gd name="T1" fmla="*/ 1455 h 1455"/>
                <a:gd name="T2" fmla="*/ 0 w 1683"/>
                <a:gd name="T3" fmla="*/ 731 h 1455"/>
                <a:gd name="T4" fmla="*/ 421 w 1683"/>
                <a:gd name="T5" fmla="*/ 0 h 1455"/>
                <a:gd name="T6" fmla="*/ 1264 w 1683"/>
                <a:gd name="T7" fmla="*/ 0 h 1455"/>
                <a:gd name="T8" fmla="*/ 1683 w 1683"/>
                <a:gd name="T9" fmla="*/ 723 h 1455"/>
                <a:gd name="T10" fmla="*/ 1654 w 1683"/>
                <a:gd name="T11" fmla="*/ 739 h 1455"/>
                <a:gd name="T12" fmla="*/ 1246 w 1683"/>
                <a:gd name="T13" fmla="*/ 32 h 1455"/>
                <a:gd name="T14" fmla="*/ 440 w 1683"/>
                <a:gd name="T15" fmla="*/ 32 h 1455"/>
                <a:gd name="T16" fmla="*/ 34 w 1683"/>
                <a:gd name="T17" fmla="*/ 731 h 1455"/>
                <a:gd name="T18" fmla="*/ 442 w 1683"/>
                <a:gd name="T19" fmla="*/ 1439 h 1455"/>
                <a:gd name="T20" fmla="*/ 416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6" y="1455"/>
                  </a:moveTo>
                  <a:lnTo>
                    <a:pt x="0" y="731"/>
                  </a:lnTo>
                  <a:lnTo>
                    <a:pt x="421" y="0"/>
                  </a:lnTo>
                  <a:lnTo>
                    <a:pt x="1264" y="0"/>
                  </a:lnTo>
                  <a:lnTo>
                    <a:pt x="1683" y="723"/>
                  </a:lnTo>
                  <a:lnTo>
                    <a:pt x="1654" y="739"/>
                  </a:lnTo>
                  <a:lnTo>
                    <a:pt x="1246" y="32"/>
                  </a:lnTo>
                  <a:lnTo>
                    <a:pt x="440" y="32"/>
                  </a:lnTo>
                  <a:lnTo>
                    <a:pt x="34" y="731"/>
                  </a:lnTo>
                  <a:lnTo>
                    <a:pt x="442" y="1439"/>
                  </a:lnTo>
                  <a:lnTo>
                    <a:pt x="416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281"/>
            <p:cNvSpPr>
              <a:spLocks noChangeArrowheads="1"/>
            </p:cNvSpPr>
            <p:nvPr/>
          </p:nvSpPr>
          <p:spPr bwMode="auto">
            <a:xfrm>
              <a:off x="8341646" y="2222991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82"/>
            <p:cNvSpPr>
              <a:spLocks/>
            </p:cNvSpPr>
            <p:nvPr/>
          </p:nvSpPr>
          <p:spPr bwMode="auto">
            <a:xfrm>
              <a:off x="7079840" y="1705122"/>
              <a:ext cx="1002872" cy="592424"/>
            </a:xfrm>
            <a:custGeom>
              <a:avLst/>
              <a:gdLst>
                <a:gd name="T0" fmla="*/ 27 w 1251"/>
                <a:gd name="T1" fmla="*/ 739 h 739"/>
                <a:gd name="T2" fmla="*/ 0 w 1251"/>
                <a:gd name="T3" fmla="*/ 723 h 739"/>
                <a:gd name="T4" fmla="*/ 416 w 1251"/>
                <a:gd name="T5" fmla="*/ 0 h 739"/>
                <a:gd name="T6" fmla="*/ 1251 w 1251"/>
                <a:gd name="T7" fmla="*/ 0 h 739"/>
                <a:gd name="T8" fmla="*/ 1251 w 1251"/>
                <a:gd name="T9" fmla="*/ 32 h 739"/>
                <a:gd name="T10" fmla="*/ 435 w 1251"/>
                <a:gd name="T11" fmla="*/ 32 h 739"/>
                <a:gd name="T12" fmla="*/ 27 w 1251"/>
                <a:gd name="T13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1" h="739">
                  <a:moveTo>
                    <a:pt x="27" y="739"/>
                  </a:moveTo>
                  <a:lnTo>
                    <a:pt x="0" y="723"/>
                  </a:lnTo>
                  <a:lnTo>
                    <a:pt x="416" y="0"/>
                  </a:lnTo>
                  <a:lnTo>
                    <a:pt x="1251" y="0"/>
                  </a:lnTo>
                  <a:lnTo>
                    <a:pt x="1251" y="32"/>
                  </a:lnTo>
                  <a:lnTo>
                    <a:pt x="435" y="32"/>
                  </a:lnTo>
                  <a:lnTo>
                    <a:pt x="27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283"/>
            <p:cNvSpPr>
              <a:spLocks noChangeArrowheads="1"/>
            </p:cNvSpPr>
            <p:nvPr/>
          </p:nvSpPr>
          <p:spPr bwMode="auto">
            <a:xfrm>
              <a:off x="7351601" y="1649807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84"/>
            <p:cNvSpPr>
              <a:spLocks/>
            </p:cNvSpPr>
            <p:nvPr/>
          </p:nvSpPr>
          <p:spPr bwMode="auto">
            <a:xfrm>
              <a:off x="10050777" y="3425476"/>
              <a:ext cx="1349187" cy="1172823"/>
            </a:xfrm>
            <a:custGeom>
              <a:avLst/>
              <a:gdLst>
                <a:gd name="T0" fmla="*/ 1257 w 1683"/>
                <a:gd name="T1" fmla="*/ 1463 h 1463"/>
                <a:gd name="T2" fmla="*/ 421 w 1683"/>
                <a:gd name="T3" fmla="*/ 1463 h 1463"/>
                <a:gd name="T4" fmla="*/ 0 w 1683"/>
                <a:gd name="T5" fmla="*/ 731 h 1463"/>
                <a:gd name="T6" fmla="*/ 421 w 1683"/>
                <a:gd name="T7" fmla="*/ 0 h 1463"/>
                <a:gd name="T8" fmla="*/ 1267 w 1683"/>
                <a:gd name="T9" fmla="*/ 0 h 1463"/>
                <a:gd name="T10" fmla="*/ 1683 w 1683"/>
                <a:gd name="T11" fmla="*/ 723 h 1463"/>
                <a:gd name="T12" fmla="*/ 1657 w 1683"/>
                <a:gd name="T13" fmla="*/ 739 h 1463"/>
                <a:gd name="T14" fmla="*/ 1249 w 1683"/>
                <a:gd name="T15" fmla="*/ 32 h 1463"/>
                <a:gd name="T16" fmla="*/ 440 w 1683"/>
                <a:gd name="T17" fmla="*/ 32 h 1463"/>
                <a:gd name="T18" fmla="*/ 37 w 1683"/>
                <a:gd name="T19" fmla="*/ 731 h 1463"/>
                <a:gd name="T20" fmla="*/ 440 w 1683"/>
                <a:gd name="T21" fmla="*/ 1431 h 1463"/>
                <a:gd name="T22" fmla="*/ 1257 w 1683"/>
                <a:gd name="T23" fmla="*/ 1431 h 1463"/>
                <a:gd name="T24" fmla="*/ 1257 w 1683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3" h="1463">
                  <a:moveTo>
                    <a:pt x="1257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7" y="1431"/>
                  </a:lnTo>
                  <a:lnTo>
                    <a:pt x="1257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285"/>
            <p:cNvSpPr>
              <a:spLocks noChangeArrowheads="1"/>
            </p:cNvSpPr>
            <p:nvPr/>
          </p:nvSpPr>
          <p:spPr bwMode="auto">
            <a:xfrm>
              <a:off x="9995463" y="3943345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286"/>
            <p:cNvSpPr>
              <a:spLocks noChangeArrowheads="1"/>
            </p:cNvSpPr>
            <p:nvPr/>
          </p:nvSpPr>
          <p:spPr bwMode="auto">
            <a:xfrm>
              <a:off x="11318996" y="3943345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287"/>
            <p:cNvSpPr>
              <a:spLocks noChangeArrowheads="1"/>
            </p:cNvSpPr>
            <p:nvPr/>
          </p:nvSpPr>
          <p:spPr bwMode="auto">
            <a:xfrm>
              <a:off x="10326546" y="3367756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288"/>
            <p:cNvSpPr>
              <a:spLocks noChangeArrowheads="1"/>
            </p:cNvSpPr>
            <p:nvPr/>
          </p:nvSpPr>
          <p:spPr bwMode="auto">
            <a:xfrm>
              <a:off x="10326546" y="4512521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289"/>
            <p:cNvSpPr>
              <a:spLocks noChangeArrowheads="1"/>
            </p:cNvSpPr>
            <p:nvPr/>
          </p:nvSpPr>
          <p:spPr bwMode="auto">
            <a:xfrm>
              <a:off x="10985508" y="4512521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90"/>
            <p:cNvSpPr>
              <a:spLocks/>
            </p:cNvSpPr>
            <p:nvPr/>
          </p:nvSpPr>
          <p:spPr bwMode="auto">
            <a:xfrm>
              <a:off x="6087390" y="2284719"/>
              <a:ext cx="1345179" cy="593225"/>
            </a:xfrm>
            <a:custGeom>
              <a:avLst/>
              <a:gdLst>
                <a:gd name="T0" fmla="*/ 27 w 1678"/>
                <a:gd name="T1" fmla="*/ 740 h 740"/>
                <a:gd name="T2" fmla="*/ 0 w 1678"/>
                <a:gd name="T3" fmla="*/ 724 h 740"/>
                <a:gd name="T4" fmla="*/ 416 w 1678"/>
                <a:gd name="T5" fmla="*/ 0 h 740"/>
                <a:gd name="T6" fmla="*/ 1262 w 1678"/>
                <a:gd name="T7" fmla="*/ 0 h 740"/>
                <a:gd name="T8" fmla="*/ 1678 w 1678"/>
                <a:gd name="T9" fmla="*/ 724 h 740"/>
                <a:gd name="T10" fmla="*/ 1651 w 1678"/>
                <a:gd name="T11" fmla="*/ 740 h 740"/>
                <a:gd name="T12" fmla="*/ 1243 w 1678"/>
                <a:gd name="T13" fmla="*/ 32 h 740"/>
                <a:gd name="T14" fmla="*/ 435 w 1678"/>
                <a:gd name="T15" fmla="*/ 32 h 740"/>
                <a:gd name="T16" fmla="*/ 27 w 1678"/>
                <a:gd name="T17" fmla="*/ 74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8" h="740">
                  <a:moveTo>
                    <a:pt x="27" y="740"/>
                  </a:moveTo>
                  <a:lnTo>
                    <a:pt x="0" y="724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78" y="724"/>
                  </a:lnTo>
                  <a:lnTo>
                    <a:pt x="1651" y="740"/>
                  </a:lnTo>
                  <a:lnTo>
                    <a:pt x="1243" y="32"/>
                  </a:lnTo>
                  <a:lnTo>
                    <a:pt x="435" y="32"/>
                  </a:lnTo>
                  <a:lnTo>
                    <a:pt x="27" y="740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291"/>
            <p:cNvSpPr>
              <a:spLocks noChangeArrowheads="1"/>
            </p:cNvSpPr>
            <p:nvPr/>
          </p:nvSpPr>
          <p:spPr bwMode="auto">
            <a:xfrm>
              <a:off x="6429697" y="3434294"/>
              <a:ext cx="660564" cy="25653"/>
            </a:xfrm>
            <a:prstGeom prst="rect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292"/>
            <p:cNvSpPr>
              <a:spLocks noChangeArrowheads="1"/>
            </p:cNvSpPr>
            <p:nvPr/>
          </p:nvSpPr>
          <p:spPr bwMode="auto">
            <a:xfrm>
              <a:off x="6027265" y="2802589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293"/>
            <p:cNvSpPr>
              <a:spLocks noChangeArrowheads="1"/>
            </p:cNvSpPr>
            <p:nvPr/>
          </p:nvSpPr>
          <p:spPr bwMode="auto">
            <a:xfrm>
              <a:off x="7018113" y="2229405"/>
              <a:ext cx="142695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94"/>
            <p:cNvSpPr>
              <a:spLocks/>
            </p:cNvSpPr>
            <p:nvPr/>
          </p:nvSpPr>
          <p:spPr bwMode="auto">
            <a:xfrm>
              <a:off x="9062335" y="2849886"/>
              <a:ext cx="1347584" cy="592424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32 h 739"/>
                <a:gd name="T4" fmla="*/ 435 w 1681"/>
                <a:gd name="T5" fmla="*/ 32 h 739"/>
                <a:gd name="T6" fmla="*/ 27 w 1681"/>
                <a:gd name="T7" fmla="*/ 739 h 739"/>
                <a:gd name="T8" fmla="*/ 0 w 1681"/>
                <a:gd name="T9" fmla="*/ 723 h 739"/>
                <a:gd name="T10" fmla="*/ 416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32"/>
                  </a:lnTo>
                  <a:lnTo>
                    <a:pt x="435" y="32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95"/>
            <p:cNvSpPr>
              <a:spLocks/>
            </p:cNvSpPr>
            <p:nvPr/>
          </p:nvSpPr>
          <p:spPr bwMode="auto">
            <a:xfrm>
              <a:off x="9058327" y="5143425"/>
              <a:ext cx="1349187" cy="1166410"/>
            </a:xfrm>
            <a:custGeom>
              <a:avLst/>
              <a:gdLst>
                <a:gd name="T0" fmla="*/ 419 w 1683"/>
                <a:gd name="T1" fmla="*/ 1455 h 1455"/>
                <a:gd name="T2" fmla="*/ 0 w 1683"/>
                <a:gd name="T3" fmla="*/ 732 h 1455"/>
                <a:gd name="T4" fmla="*/ 421 w 1683"/>
                <a:gd name="T5" fmla="*/ 0 h 1455"/>
                <a:gd name="T6" fmla="*/ 1267 w 1683"/>
                <a:gd name="T7" fmla="*/ 0 h 1455"/>
                <a:gd name="T8" fmla="*/ 1683 w 1683"/>
                <a:gd name="T9" fmla="*/ 724 h 1455"/>
                <a:gd name="T10" fmla="*/ 1657 w 1683"/>
                <a:gd name="T11" fmla="*/ 740 h 1455"/>
                <a:gd name="T12" fmla="*/ 1249 w 1683"/>
                <a:gd name="T13" fmla="*/ 32 h 1455"/>
                <a:gd name="T14" fmla="*/ 440 w 1683"/>
                <a:gd name="T15" fmla="*/ 32 h 1455"/>
                <a:gd name="T16" fmla="*/ 37 w 1683"/>
                <a:gd name="T17" fmla="*/ 732 h 1455"/>
                <a:gd name="T18" fmla="*/ 445 w 1683"/>
                <a:gd name="T19" fmla="*/ 1439 h 1455"/>
                <a:gd name="T20" fmla="*/ 419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9" y="1455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4"/>
                  </a:lnTo>
                  <a:lnTo>
                    <a:pt x="1657" y="740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39"/>
                  </a:lnTo>
                  <a:lnTo>
                    <a:pt x="419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296"/>
            <p:cNvSpPr>
              <a:spLocks noChangeArrowheads="1"/>
            </p:cNvSpPr>
            <p:nvPr/>
          </p:nvSpPr>
          <p:spPr bwMode="auto">
            <a:xfrm>
              <a:off x="9003013" y="5661294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297"/>
            <p:cNvSpPr>
              <a:spLocks noChangeArrowheads="1"/>
            </p:cNvSpPr>
            <p:nvPr/>
          </p:nvSpPr>
          <p:spPr bwMode="auto">
            <a:xfrm>
              <a:off x="10326546" y="5661294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298"/>
            <p:cNvSpPr>
              <a:spLocks noChangeArrowheads="1"/>
            </p:cNvSpPr>
            <p:nvPr/>
          </p:nvSpPr>
          <p:spPr bwMode="auto">
            <a:xfrm>
              <a:off x="9334096" y="5085705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299"/>
            <p:cNvSpPr>
              <a:spLocks noChangeArrowheads="1"/>
            </p:cNvSpPr>
            <p:nvPr/>
          </p:nvSpPr>
          <p:spPr bwMode="auto">
            <a:xfrm>
              <a:off x="9334096" y="6230470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300"/>
            <p:cNvSpPr>
              <a:spLocks noChangeArrowheads="1"/>
            </p:cNvSpPr>
            <p:nvPr/>
          </p:nvSpPr>
          <p:spPr bwMode="auto">
            <a:xfrm>
              <a:off x="9993058" y="5085705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01"/>
            <p:cNvSpPr>
              <a:spLocks/>
            </p:cNvSpPr>
            <p:nvPr/>
          </p:nvSpPr>
          <p:spPr bwMode="auto">
            <a:xfrm>
              <a:off x="10054785" y="4579059"/>
              <a:ext cx="355134" cy="588416"/>
            </a:xfrm>
            <a:custGeom>
              <a:avLst/>
              <a:gdLst>
                <a:gd name="T0" fmla="*/ 30 w 443"/>
                <a:gd name="T1" fmla="*/ 734 h 734"/>
                <a:gd name="T2" fmla="*/ 0 w 443"/>
                <a:gd name="T3" fmla="*/ 718 h 734"/>
                <a:gd name="T4" fmla="*/ 414 w 443"/>
                <a:gd name="T5" fmla="*/ 0 h 734"/>
                <a:gd name="T6" fmla="*/ 443 w 443"/>
                <a:gd name="T7" fmla="*/ 16 h 734"/>
                <a:gd name="T8" fmla="*/ 30 w 443"/>
                <a:gd name="T9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34">
                  <a:moveTo>
                    <a:pt x="30" y="7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443" y="16"/>
                  </a:lnTo>
                  <a:lnTo>
                    <a:pt x="30" y="734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02"/>
            <p:cNvSpPr>
              <a:spLocks/>
            </p:cNvSpPr>
            <p:nvPr/>
          </p:nvSpPr>
          <p:spPr bwMode="auto">
            <a:xfrm>
              <a:off x="9058327" y="3998660"/>
              <a:ext cx="1009285" cy="1168815"/>
            </a:xfrm>
            <a:custGeom>
              <a:avLst/>
              <a:gdLst>
                <a:gd name="T0" fmla="*/ 419 w 1259"/>
                <a:gd name="T1" fmla="*/ 1458 h 1458"/>
                <a:gd name="T2" fmla="*/ 0 w 1259"/>
                <a:gd name="T3" fmla="*/ 732 h 1458"/>
                <a:gd name="T4" fmla="*/ 421 w 1259"/>
                <a:gd name="T5" fmla="*/ 0 h 1458"/>
                <a:gd name="T6" fmla="*/ 1259 w 1259"/>
                <a:gd name="T7" fmla="*/ 0 h 1458"/>
                <a:gd name="T8" fmla="*/ 1259 w 1259"/>
                <a:gd name="T9" fmla="*/ 32 h 1458"/>
                <a:gd name="T10" fmla="*/ 440 w 1259"/>
                <a:gd name="T11" fmla="*/ 32 h 1458"/>
                <a:gd name="T12" fmla="*/ 37 w 1259"/>
                <a:gd name="T13" fmla="*/ 732 h 1458"/>
                <a:gd name="T14" fmla="*/ 445 w 1259"/>
                <a:gd name="T15" fmla="*/ 1442 h 1458"/>
                <a:gd name="T16" fmla="*/ 419 w 1259"/>
                <a:gd name="T17" fmla="*/ 145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458">
                  <a:moveTo>
                    <a:pt x="419" y="1458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59" y="0"/>
                  </a:lnTo>
                  <a:lnTo>
                    <a:pt x="125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42"/>
                  </a:lnTo>
                  <a:lnTo>
                    <a:pt x="419" y="1458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03"/>
            <p:cNvSpPr>
              <a:spLocks/>
            </p:cNvSpPr>
            <p:nvPr/>
          </p:nvSpPr>
          <p:spPr bwMode="auto">
            <a:xfrm>
              <a:off x="9999471" y="4625555"/>
              <a:ext cx="2192529" cy="2221389"/>
            </a:xfrm>
            <a:custGeom>
              <a:avLst/>
              <a:gdLst>
                <a:gd name="T0" fmla="*/ 2735 w 2735"/>
                <a:gd name="T1" fmla="*/ 0 h 2771"/>
                <a:gd name="T2" fmla="*/ 1598 w 2735"/>
                <a:gd name="T3" fmla="*/ 0 h 2771"/>
                <a:gd name="T4" fmla="*/ 0 w 2735"/>
                <a:gd name="T5" fmla="*/ 2771 h 2771"/>
                <a:gd name="T6" fmla="*/ 2735 w 2735"/>
                <a:gd name="T7" fmla="*/ 2771 h 2771"/>
                <a:gd name="T8" fmla="*/ 2735 w 2735"/>
                <a:gd name="T9" fmla="*/ 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5" h="2771">
                  <a:moveTo>
                    <a:pt x="2735" y="0"/>
                  </a:moveTo>
                  <a:lnTo>
                    <a:pt x="1598" y="0"/>
                  </a:lnTo>
                  <a:lnTo>
                    <a:pt x="0" y="2771"/>
                  </a:lnTo>
                  <a:lnTo>
                    <a:pt x="2735" y="2771"/>
                  </a:lnTo>
                  <a:lnTo>
                    <a:pt x="2735" y="0"/>
                  </a:lnTo>
                  <a:close/>
                </a:path>
              </a:pathLst>
            </a:custGeom>
            <a:solidFill>
              <a:srgbClr val="ED9D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04"/>
            <p:cNvSpPr>
              <a:spLocks/>
            </p:cNvSpPr>
            <p:nvPr/>
          </p:nvSpPr>
          <p:spPr bwMode="auto">
            <a:xfrm>
              <a:off x="9999471" y="4625555"/>
              <a:ext cx="2192529" cy="2221389"/>
            </a:xfrm>
            <a:custGeom>
              <a:avLst/>
              <a:gdLst>
                <a:gd name="T0" fmla="*/ 2735 w 2735"/>
                <a:gd name="T1" fmla="*/ 0 h 2771"/>
                <a:gd name="T2" fmla="*/ 1598 w 2735"/>
                <a:gd name="T3" fmla="*/ 0 h 2771"/>
                <a:gd name="T4" fmla="*/ 0 w 2735"/>
                <a:gd name="T5" fmla="*/ 2771 h 2771"/>
                <a:gd name="T6" fmla="*/ 2735 w 2735"/>
                <a:gd name="T7" fmla="*/ 2771 h 2771"/>
                <a:gd name="T8" fmla="*/ 2735 w 2735"/>
                <a:gd name="T9" fmla="*/ 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5" h="2771">
                  <a:moveTo>
                    <a:pt x="2735" y="0"/>
                  </a:moveTo>
                  <a:lnTo>
                    <a:pt x="1598" y="0"/>
                  </a:lnTo>
                  <a:lnTo>
                    <a:pt x="0" y="2771"/>
                  </a:lnTo>
                  <a:lnTo>
                    <a:pt x="2735" y="2771"/>
                  </a:lnTo>
                  <a:lnTo>
                    <a:pt x="27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8738576" y="4674610"/>
            <a:ext cx="30853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 smtClean="0">
                <a:solidFill>
                  <a:srgbClr val="244368"/>
                </a:solidFill>
              </a:rPr>
              <a:t>目录</a:t>
            </a:r>
            <a:endParaRPr lang="en-US" sz="8800" b="1" dirty="0">
              <a:solidFill>
                <a:srgbClr val="244368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70709" y="1431757"/>
            <a:ext cx="6817470" cy="900000"/>
          </a:xfrm>
          <a:prstGeom prst="rect">
            <a:avLst/>
          </a:prstGeom>
          <a:solidFill>
            <a:srgbClr val="ED9D2B"/>
          </a:solidFill>
        </p:spPr>
        <p:txBody>
          <a:bodyPr wrap="square" rtlCol="0" anchor="ctr">
            <a:noAutofit/>
          </a:bodyPr>
          <a:lstStyle/>
          <a:p>
            <a:pPr lvl="0" algn="ctr" eaLnBrk="0" hangingPunct="0"/>
            <a:r>
              <a:rPr lang="zh-CN" altLang="en-US" sz="2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吉林大学图书馆医学电子资源介绍</a:t>
            </a:r>
            <a:endParaRPr lang="en-US" altLang="zh-CN" sz="2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58676" y="2861142"/>
            <a:ext cx="6841534" cy="900000"/>
          </a:xfrm>
          <a:prstGeom prst="rect">
            <a:avLst/>
          </a:prstGeom>
          <a:solidFill>
            <a:srgbClr val="ED9D2B"/>
          </a:solidFill>
        </p:spPr>
        <p:txBody>
          <a:bodyPr wrap="square" rtlCol="0" anchor="ctr">
            <a:noAutofit/>
          </a:bodyPr>
          <a:lstStyle/>
          <a:p>
            <a:pPr lvl="0" algn="ctr" eaLnBrk="0" hangingPunct="0"/>
            <a:r>
              <a:rPr lang="zh-CN" altLang="en-US" sz="2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常用医学外文全文数据库及其检索功能</a:t>
            </a:r>
            <a:endParaRPr lang="zh-CN" altLang="zh-CN" sz="2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66273" y="4345087"/>
            <a:ext cx="6882063" cy="900000"/>
          </a:xfrm>
          <a:prstGeom prst="rect">
            <a:avLst/>
          </a:prstGeom>
          <a:solidFill>
            <a:srgbClr val="ED9D2B"/>
          </a:solidFill>
        </p:spPr>
        <p:txBody>
          <a:bodyPr wrap="square" rtlCol="0" anchor="ctr">
            <a:no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常用医学外文全文数据库对比分析及选择策略</a:t>
            </a:r>
            <a:endParaRPr lang="zh-CN" altLang="en-US" sz="2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378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42729"/>
            <a:ext cx="9893509" cy="458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 Same Side Corner Rectangle 2"/>
          <p:cNvSpPr/>
          <p:nvPr/>
        </p:nvSpPr>
        <p:spPr>
          <a:xfrm>
            <a:off x="3078480" y="1"/>
            <a:ext cx="9113520" cy="854242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ea typeface="黑体" panose="02010609060101010101" pitchFamily="49" charset="-122"/>
                <a:cs typeface="+mj-cs"/>
              </a:rPr>
              <a:t>多个字段检索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854242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200" b="1" dirty="0" smtClean="0">
                <a:solidFill>
                  <a:prstClr val="white"/>
                </a:solidFill>
              </a:rPr>
              <a:t>Ovid</a:t>
            </a:r>
            <a:r>
              <a:rPr lang="zh-CN" altLang="en-US" sz="2200" b="1" dirty="0" smtClean="0">
                <a:solidFill>
                  <a:prstClr val="white"/>
                </a:solidFill>
              </a:rPr>
              <a:t>全文期刊数据库</a:t>
            </a:r>
            <a:endParaRPr lang="zh-CN" altLang="en-US" sz="2200" b="1" dirty="0">
              <a:solidFill>
                <a:prstClr val="white"/>
              </a:solidFill>
            </a:endParaRPr>
          </a:p>
        </p:txBody>
      </p:sp>
      <p:sp>
        <p:nvSpPr>
          <p:cNvPr id="29" name="AutoShape 216"/>
          <p:cNvSpPr>
            <a:spLocks/>
          </p:cNvSpPr>
          <p:nvPr/>
        </p:nvSpPr>
        <p:spPr bwMode="auto">
          <a:xfrm>
            <a:off x="9771446" y="3991951"/>
            <a:ext cx="249566" cy="452913"/>
          </a:xfrm>
          <a:custGeom>
            <a:avLst/>
            <a:gdLst>
              <a:gd name="T0" fmla="*/ 19780573 w 21600"/>
              <a:gd name="T1" fmla="*/ 191199061 h 21600"/>
              <a:gd name="T2" fmla="*/ 25382283 w 21600"/>
              <a:gd name="T3" fmla="*/ 96676410 h 21600"/>
              <a:gd name="T4" fmla="*/ 25387355 w 21600"/>
              <a:gd name="T5" fmla="*/ 96648741 h 21600"/>
              <a:gd name="T6" fmla="*/ 25382283 w 21600"/>
              <a:gd name="T7" fmla="*/ 96648741 h 21600"/>
              <a:gd name="T8" fmla="*/ 25387355 w 21600"/>
              <a:gd name="T9" fmla="*/ 96554089 h 21600"/>
              <a:gd name="T10" fmla="*/ 10594318 w 21600"/>
              <a:gd name="T11" fmla="*/ 96622250 h 21600"/>
              <a:gd name="T12" fmla="*/ 16003842 w 21600"/>
              <a:gd name="T13" fmla="*/ 0 h 21600"/>
              <a:gd name="T14" fmla="*/ 7705606 w 21600"/>
              <a:gd name="T15" fmla="*/ 0 h 21600"/>
              <a:gd name="T16" fmla="*/ 6346 w 21600"/>
              <a:gd name="T17" fmla="*/ 130381521 h 21600"/>
              <a:gd name="T18" fmla="*/ 0 w 21600"/>
              <a:gd name="T19" fmla="*/ 130409308 h 21600"/>
              <a:gd name="T20" fmla="*/ 5066 w 21600"/>
              <a:gd name="T21" fmla="*/ 130409308 h 21600"/>
              <a:gd name="T22" fmla="*/ 0 w 21600"/>
              <a:gd name="T23" fmla="*/ 130517735 h 21600"/>
              <a:gd name="T24" fmla="*/ 14793037 w 21600"/>
              <a:gd name="T25" fmla="*/ 130436966 h 21600"/>
              <a:gd name="T26" fmla="*/ 11261231 w 21600"/>
              <a:gd name="T27" fmla="*/ 191212836 h 21600"/>
              <a:gd name="T28" fmla="*/ 4331826 w 21600"/>
              <a:gd name="T29" fmla="*/ 191212836 h 21600"/>
              <a:gd name="T30" fmla="*/ 10776413 w 21600"/>
              <a:gd name="T31" fmla="*/ 294279076 h 21600"/>
              <a:gd name="T32" fmla="*/ 27129407 w 21600"/>
              <a:gd name="T33" fmla="*/ 191212836 h 21600"/>
              <a:gd name="T34" fmla="*/ 19780573 w 21600"/>
              <a:gd name="T35" fmla="*/ 191212836 h 21600"/>
              <a:gd name="T36" fmla="*/ 19780573 w 21600"/>
              <a:gd name="T37" fmla="*/ 191199061 h 21600"/>
              <a:gd name="T38" fmla="*/ 19780573 w 21600"/>
              <a:gd name="T39" fmla="*/ 191199061 h 216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600" h="21600">
                <a:moveTo>
                  <a:pt x="15749" y="14034"/>
                </a:moveTo>
                <a:lnTo>
                  <a:pt x="20209" y="7096"/>
                </a:lnTo>
                <a:lnTo>
                  <a:pt x="20213" y="7094"/>
                </a:lnTo>
                <a:lnTo>
                  <a:pt x="20209" y="7094"/>
                </a:lnTo>
                <a:lnTo>
                  <a:pt x="20213" y="7087"/>
                </a:lnTo>
                <a:lnTo>
                  <a:pt x="8435" y="7092"/>
                </a:lnTo>
                <a:cubicBezTo>
                  <a:pt x="8491" y="6986"/>
                  <a:pt x="11303" y="2726"/>
                  <a:pt x="12742" y="0"/>
                </a:cubicBezTo>
                <a:lnTo>
                  <a:pt x="6135" y="0"/>
                </a:lnTo>
                <a:lnTo>
                  <a:pt x="5" y="9570"/>
                </a:lnTo>
                <a:lnTo>
                  <a:pt x="0" y="9572"/>
                </a:lnTo>
                <a:lnTo>
                  <a:pt x="4" y="9572"/>
                </a:lnTo>
                <a:lnTo>
                  <a:pt x="0" y="9580"/>
                </a:lnTo>
                <a:lnTo>
                  <a:pt x="11778" y="9574"/>
                </a:lnTo>
                <a:cubicBezTo>
                  <a:pt x="11738" y="9650"/>
                  <a:pt x="10302" y="11811"/>
                  <a:pt x="8966" y="14035"/>
                </a:cubicBezTo>
                <a:lnTo>
                  <a:pt x="3449" y="14035"/>
                </a:lnTo>
                <a:lnTo>
                  <a:pt x="8580" y="21600"/>
                </a:lnTo>
                <a:lnTo>
                  <a:pt x="21600" y="14035"/>
                </a:lnTo>
                <a:lnTo>
                  <a:pt x="15749" y="14035"/>
                </a:lnTo>
                <a:lnTo>
                  <a:pt x="15749" y="14034"/>
                </a:lnTo>
                <a:close/>
                <a:moveTo>
                  <a:pt x="15749" y="14034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4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" name="Group 265"/>
          <p:cNvGrpSpPr>
            <a:grpSpLocks/>
          </p:cNvGrpSpPr>
          <p:nvPr/>
        </p:nvGrpSpPr>
        <p:grpSpPr bwMode="auto">
          <a:xfrm>
            <a:off x="6320010" y="4144099"/>
            <a:ext cx="452915" cy="227999"/>
            <a:chOff x="0" y="0"/>
            <a:chExt cx="576" cy="293"/>
          </a:xfrm>
          <a:solidFill>
            <a:schemeClr val="bg1"/>
          </a:solidFill>
        </p:grpSpPr>
        <p:sp>
          <p:nvSpPr>
            <p:cNvPr id="31" name="AutoShape 262"/>
            <p:cNvSpPr>
              <a:spLocks/>
            </p:cNvSpPr>
            <p:nvPr/>
          </p:nvSpPr>
          <p:spPr bwMode="auto">
            <a:xfrm>
              <a:off x="0" y="0"/>
              <a:ext cx="576" cy="2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>
                  <a:moveTo>
                    <a:pt x="19872" y="8288"/>
                  </a:moveTo>
                  <a:lnTo>
                    <a:pt x="18950" y="8288"/>
                  </a:lnTo>
                  <a:cubicBezTo>
                    <a:pt x="18337" y="5361"/>
                    <a:pt x="16769" y="0"/>
                    <a:pt x="16272" y="0"/>
                  </a:cubicBezTo>
                  <a:lnTo>
                    <a:pt x="8628" y="0"/>
                  </a:lnTo>
                  <a:cubicBezTo>
                    <a:pt x="8131" y="0"/>
                    <a:pt x="5990" y="5361"/>
                    <a:pt x="5146" y="8288"/>
                  </a:cubicBezTo>
                  <a:lnTo>
                    <a:pt x="4128" y="8288"/>
                  </a:lnTo>
                  <a:cubicBezTo>
                    <a:pt x="3505" y="8288"/>
                    <a:pt x="0" y="8700"/>
                    <a:pt x="0" y="12439"/>
                  </a:cubicBezTo>
                  <a:lnTo>
                    <a:pt x="0" y="18890"/>
                  </a:lnTo>
                  <a:cubicBezTo>
                    <a:pt x="0" y="20113"/>
                    <a:pt x="339" y="21134"/>
                    <a:pt x="802" y="21472"/>
                  </a:cubicBezTo>
                  <a:cubicBezTo>
                    <a:pt x="820" y="17204"/>
                    <a:pt x="2270" y="13745"/>
                    <a:pt x="4051" y="13745"/>
                  </a:cubicBezTo>
                  <a:cubicBezTo>
                    <a:pt x="5843" y="13745"/>
                    <a:pt x="7300" y="17247"/>
                    <a:pt x="7300" y="21552"/>
                  </a:cubicBezTo>
                  <a:cubicBezTo>
                    <a:pt x="7300" y="21569"/>
                    <a:pt x="7299" y="21584"/>
                    <a:pt x="7299" y="21600"/>
                  </a:cubicBezTo>
                  <a:lnTo>
                    <a:pt x="14201" y="21600"/>
                  </a:lnTo>
                  <a:cubicBezTo>
                    <a:pt x="14201" y="21584"/>
                    <a:pt x="14200" y="21568"/>
                    <a:pt x="14200" y="21552"/>
                  </a:cubicBezTo>
                  <a:cubicBezTo>
                    <a:pt x="14200" y="17247"/>
                    <a:pt x="15658" y="13745"/>
                    <a:pt x="17450" y="13745"/>
                  </a:cubicBezTo>
                  <a:cubicBezTo>
                    <a:pt x="19241" y="13745"/>
                    <a:pt x="20698" y="17243"/>
                    <a:pt x="20700" y="21545"/>
                  </a:cubicBezTo>
                  <a:cubicBezTo>
                    <a:pt x="21214" y="21289"/>
                    <a:pt x="21600" y="20199"/>
                    <a:pt x="21600" y="18889"/>
                  </a:cubicBezTo>
                  <a:lnTo>
                    <a:pt x="21600" y="11718"/>
                  </a:lnTo>
                  <a:cubicBezTo>
                    <a:pt x="21600" y="10222"/>
                    <a:pt x="20495" y="8288"/>
                    <a:pt x="19872" y="8288"/>
                  </a:cubicBezTo>
                  <a:close/>
                  <a:moveTo>
                    <a:pt x="15715" y="2222"/>
                  </a:moveTo>
                  <a:cubicBezTo>
                    <a:pt x="16112" y="2222"/>
                    <a:pt x="16650" y="4767"/>
                    <a:pt x="17475" y="7799"/>
                  </a:cubicBezTo>
                  <a:lnTo>
                    <a:pt x="13060" y="7799"/>
                  </a:lnTo>
                  <a:lnTo>
                    <a:pt x="13056" y="2222"/>
                  </a:lnTo>
                  <a:lnTo>
                    <a:pt x="15715" y="2222"/>
                  </a:lnTo>
                  <a:close/>
                  <a:moveTo>
                    <a:pt x="9225" y="2222"/>
                  </a:moveTo>
                  <a:lnTo>
                    <a:pt x="11700" y="2222"/>
                  </a:lnTo>
                  <a:lnTo>
                    <a:pt x="11700" y="7799"/>
                  </a:lnTo>
                  <a:lnTo>
                    <a:pt x="6961" y="7799"/>
                  </a:lnTo>
                  <a:cubicBezTo>
                    <a:pt x="7957" y="4930"/>
                    <a:pt x="8827" y="2222"/>
                    <a:pt x="9225" y="2222"/>
                  </a:cubicBezTo>
                  <a:close/>
                  <a:moveTo>
                    <a:pt x="9225" y="222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2" name="AutoShape 263"/>
            <p:cNvSpPr>
              <a:spLocks/>
            </p:cNvSpPr>
            <p:nvPr/>
          </p:nvSpPr>
          <p:spPr bwMode="auto">
            <a:xfrm>
              <a:off x="48" y="184"/>
              <a:ext cx="109" cy="109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3" name="AutoShape 264"/>
            <p:cNvSpPr>
              <a:spLocks/>
            </p:cNvSpPr>
            <p:nvPr/>
          </p:nvSpPr>
          <p:spPr bwMode="auto">
            <a:xfrm>
              <a:off x="408" y="184"/>
              <a:ext cx="109" cy="109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4" name="TextBox 37"/>
          <p:cNvSpPr txBox="1"/>
          <p:nvPr/>
        </p:nvSpPr>
        <p:spPr>
          <a:xfrm>
            <a:off x="7421504" y="3308684"/>
            <a:ext cx="1770622" cy="4524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b="1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常用段检索</a:t>
            </a:r>
            <a:endParaRPr lang="zh-CN" altLang="en-US" b="1" kern="0" dirty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5" name="TextBox 38"/>
          <p:cNvSpPr txBox="1"/>
          <p:nvPr/>
        </p:nvSpPr>
        <p:spPr>
          <a:xfrm>
            <a:off x="5770335" y="4402497"/>
            <a:ext cx="1540034" cy="480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9145956" y="4402497"/>
            <a:ext cx="1540034" cy="480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7543178" y="5445750"/>
            <a:ext cx="1540034" cy="4428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9351" y="5591330"/>
            <a:ext cx="9788578" cy="10260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多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个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字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段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检索可同时进行多个字段、不同检索词的一步检索。</a:t>
            </a:r>
          </a:p>
        </p:txBody>
      </p:sp>
      <p:sp>
        <p:nvSpPr>
          <p:cNvPr id="18" name="圆角矩形标注 17"/>
          <p:cNvSpPr/>
          <p:nvPr/>
        </p:nvSpPr>
        <p:spPr>
          <a:xfrm>
            <a:off x="4170815" y="2043004"/>
            <a:ext cx="1780280" cy="775148"/>
          </a:xfrm>
          <a:prstGeom prst="wedgeRoundRectCallout">
            <a:avLst>
              <a:gd name="adj1" fmla="val -81037"/>
              <a:gd name="adj2" fmla="val 6249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输入检索词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0" name="圆角矩形标注 19"/>
          <p:cNvSpPr/>
          <p:nvPr/>
        </p:nvSpPr>
        <p:spPr>
          <a:xfrm>
            <a:off x="7688898" y="1798818"/>
            <a:ext cx="2054709" cy="824457"/>
          </a:xfrm>
          <a:prstGeom prst="wedgeRoundRectCallout">
            <a:avLst>
              <a:gd name="adj1" fmla="val -70083"/>
              <a:gd name="adj2" fmla="val 8423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选择检索字段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2257204" y="4130382"/>
            <a:ext cx="2299806" cy="816372"/>
          </a:xfrm>
          <a:prstGeom prst="wedgeRoundRectCallout">
            <a:avLst>
              <a:gd name="adj1" fmla="val -74181"/>
              <a:gd name="adj2" fmla="val -4721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tx1"/>
                </a:solidFill>
              </a:rPr>
              <a:t>选择布尔逻辑关系“与、或、非”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3638" y="907607"/>
            <a:ext cx="2258362" cy="463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24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4479"/>
            <a:ext cx="12192000" cy="606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 Same Side Corner Rectangle 2"/>
          <p:cNvSpPr/>
          <p:nvPr/>
        </p:nvSpPr>
        <p:spPr>
          <a:xfrm>
            <a:off x="3078480" y="1"/>
            <a:ext cx="9113520" cy="854242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300" dirty="0" smtClean="0">
                <a:solidFill>
                  <a:schemeClr val="bg1"/>
                </a:solidFill>
                <a:latin typeface="+mn-ea"/>
                <a:cs typeface="+mj-cs"/>
              </a:rPr>
              <a:t>字段检索</a:t>
            </a:r>
            <a:endParaRPr lang="en-US" sz="2400" b="1" spc="3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854242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200" b="1" dirty="0" smtClean="0">
                <a:solidFill>
                  <a:prstClr val="white"/>
                </a:solidFill>
              </a:rPr>
              <a:t>Ovid</a:t>
            </a:r>
            <a:r>
              <a:rPr lang="zh-CN" altLang="en-US" sz="2200" b="1" dirty="0" smtClean="0">
                <a:solidFill>
                  <a:prstClr val="white"/>
                </a:solidFill>
              </a:rPr>
              <a:t>全文期刊数据库</a:t>
            </a:r>
            <a:endParaRPr lang="zh-CN" altLang="en-US" sz="2200" b="1" dirty="0">
              <a:solidFill>
                <a:prstClr val="white"/>
              </a:solidFill>
            </a:endParaRPr>
          </a:p>
        </p:txBody>
      </p:sp>
      <p:sp>
        <p:nvSpPr>
          <p:cNvPr id="29" name="AutoShape 216"/>
          <p:cNvSpPr>
            <a:spLocks/>
          </p:cNvSpPr>
          <p:nvPr/>
        </p:nvSpPr>
        <p:spPr bwMode="auto">
          <a:xfrm>
            <a:off x="9771446" y="3991951"/>
            <a:ext cx="249566" cy="452913"/>
          </a:xfrm>
          <a:custGeom>
            <a:avLst/>
            <a:gdLst>
              <a:gd name="T0" fmla="*/ 19780573 w 21600"/>
              <a:gd name="T1" fmla="*/ 191199061 h 21600"/>
              <a:gd name="T2" fmla="*/ 25382283 w 21600"/>
              <a:gd name="T3" fmla="*/ 96676410 h 21600"/>
              <a:gd name="T4" fmla="*/ 25387355 w 21600"/>
              <a:gd name="T5" fmla="*/ 96648741 h 21600"/>
              <a:gd name="T6" fmla="*/ 25382283 w 21600"/>
              <a:gd name="T7" fmla="*/ 96648741 h 21600"/>
              <a:gd name="T8" fmla="*/ 25387355 w 21600"/>
              <a:gd name="T9" fmla="*/ 96554089 h 21600"/>
              <a:gd name="T10" fmla="*/ 10594318 w 21600"/>
              <a:gd name="T11" fmla="*/ 96622250 h 21600"/>
              <a:gd name="T12" fmla="*/ 16003842 w 21600"/>
              <a:gd name="T13" fmla="*/ 0 h 21600"/>
              <a:gd name="T14" fmla="*/ 7705606 w 21600"/>
              <a:gd name="T15" fmla="*/ 0 h 21600"/>
              <a:gd name="T16" fmla="*/ 6346 w 21600"/>
              <a:gd name="T17" fmla="*/ 130381521 h 21600"/>
              <a:gd name="T18" fmla="*/ 0 w 21600"/>
              <a:gd name="T19" fmla="*/ 130409308 h 21600"/>
              <a:gd name="T20" fmla="*/ 5066 w 21600"/>
              <a:gd name="T21" fmla="*/ 130409308 h 21600"/>
              <a:gd name="T22" fmla="*/ 0 w 21600"/>
              <a:gd name="T23" fmla="*/ 130517735 h 21600"/>
              <a:gd name="T24" fmla="*/ 14793037 w 21600"/>
              <a:gd name="T25" fmla="*/ 130436966 h 21600"/>
              <a:gd name="T26" fmla="*/ 11261231 w 21600"/>
              <a:gd name="T27" fmla="*/ 191212836 h 21600"/>
              <a:gd name="T28" fmla="*/ 4331826 w 21600"/>
              <a:gd name="T29" fmla="*/ 191212836 h 21600"/>
              <a:gd name="T30" fmla="*/ 10776413 w 21600"/>
              <a:gd name="T31" fmla="*/ 294279076 h 21600"/>
              <a:gd name="T32" fmla="*/ 27129407 w 21600"/>
              <a:gd name="T33" fmla="*/ 191212836 h 21600"/>
              <a:gd name="T34" fmla="*/ 19780573 w 21600"/>
              <a:gd name="T35" fmla="*/ 191212836 h 21600"/>
              <a:gd name="T36" fmla="*/ 19780573 w 21600"/>
              <a:gd name="T37" fmla="*/ 191199061 h 21600"/>
              <a:gd name="T38" fmla="*/ 19780573 w 21600"/>
              <a:gd name="T39" fmla="*/ 191199061 h 216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600" h="21600">
                <a:moveTo>
                  <a:pt x="15749" y="14034"/>
                </a:moveTo>
                <a:lnTo>
                  <a:pt x="20209" y="7096"/>
                </a:lnTo>
                <a:lnTo>
                  <a:pt x="20213" y="7094"/>
                </a:lnTo>
                <a:lnTo>
                  <a:pt x="20209" y="7094"/>
                </a:lnTo>
                <a:lnTo>
                  <a:pt x="20213" y="7087"/>
                </a:lnTo>
                <a:lnTo>
                  <a:pt x="8435" y="7092"/>
                </a:lnTo>
                <a:cubicBezTo>
                  <a:pt x="8491" y="6986"/>
                  <a:pt x="11303" y="2726"/>
                  <a:pt x="12742" y="0"/>
                </a:cubicBezTo>
                <a:lnTo>
                  <a:pt x="6135" y="0"/>
                </a:lnTo>
                <a:lnTo>
                  <a:pt x="5" y="9570"/>
                </a:lnTo>
                <a:lnTo>
                  <a:pt x="0" y="9572"/>
                </a:lnTo>
                <a:lnTo>
                  <a:pt x="4" y="9572"/>
                </a:lnTo>
                <a:lnTo>
                  <a:pt x="0" y="9580"/>
                </a:lnTo>
                <a:lnTo>
                  <a:pt x="11778" y="9574"/>
                </a:lnTo>
                <a:cubicBezTo>
                  <a:pt x="11738" y="9650"/>
                  <a:pt x="10302" y="11811"/>
                  <a:pt x="8966" y="14035"/>
                </a:cubicBezTo>
                <a:lnTo>
                  <a:pt x="3449" y="14035"/>
                </a:lnTo>
                <a:lnTo>
                  <a:pt x="8580" y="21600"/>
                </a:lnTo>
                <a:lnTo>
                  <a:pt x="21600" y="14035"/>
                </a:lnTo>
                <a:lnTo>
                  <a:pt x="15749" y="14035"/>
                </a:lnTo>
                <a:lnTo>
                  <a:pt x="15749" y="14034"/>
                </a:lnTo>
                <a:close/>
                <a:moveTo>
                  <a:pt x="15749" y="14034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4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" name="Group 265"/>
          <p:cNvGrpSpPr>
            <a:grpSpLocks/>
          </p:cNvGrpSpPr>
          <p:nvPr/>
        </p:nvGrpSpPr>
        <p:grpSpPr bwMode="auto">
          <a:xfrm>
            <a:off x="6320010" y="4144099"/>
            <a:ext cx="452915" cy="227999"/>
            <a:chOff x="0" y="0"/>
            <a:chExt cx="576" cy="293"/>
          </a:xfrm>
          <a:solidFill>
            <a:schemeClr val="bg1"/>
          </a:solidFill>
        </p:grpSpPr>
        <p:sp>
          <p:nvSpPr>
            <p:cNvPr id="31" name="AutoShape 262"/>
            <p:cNvSpPr>
              <a:spLocks/>
            </p:cNvSpPr>
            <p:nvPr/>
          </p:nvSpPr>
          <p:spPr bwMode="auto">
            <a:xfrm>
              <a:off x="0" y="0"/>
              <a:ext cx="576" cy="2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>
                  <a:moveTo>
                    <a:pt x="19872" y="8288"/>
                  </a:moveTo>
                  <a:lnTo>
                    <a:pt x="18950" y="8288"/>
                  </a:lnTo>
                  <a:cubicBezTo>
                    <a:pt x="18337" y="5361"/>
                    <a:pt x="16769" y="0"/>
                    <a:pt x="16272" y="0"/>
                  </a:cubicBezTo>
                  <a:lnTo>
                    <a:pt x="8628" y="0"/>
                  </a:lnTo>
                  <a:cubicBezTo>
                    <a:pt x="8131" y="0"/>
                    <a:pt x="5990" y="5361"/>
                    <a:pt x="5146" y="8288"/>
                  </a:cubicBezTo>
                  <a:lnTo>
                    <a:pt x="4128" y="8288"/>
                  </a:lnTo>
                  <a:cubicBezTo>
                    <a:pt x="3505" y="8288"/>
                    <a:pt x="0" y="8700"/>
                    <a:pt x="0" y="12439"/>
                  </a:cubicBezTo>
                  <a:lnTo>
                    <a:pt x="0" y="18890"/>
                  </a:lnTo>
                  <a:cubicBezTo>
                    <a:pt x="0" y="20113"/>
                    <a:pt x="339" y="21134"/>
                    <a:pt x="802" y="21472"/>
                  </a:cubicBezTo>
                  <a:cubicBezTo>
                    <a:pt x="820" y="17204"/>
                    <a:pt x="2270" y="13745"/>
                    <a:pt x="4051" y="13745"/>
                  </a:cubicBezTo>
                  <a:cubicBezTo>
                    <a:pt x="5843" y="13745"/>
                    <a:pt x="7300" y="17247"/>
                    <a:pt x="7300" y="21552"/>
                  </a:cubicBezTo>
                  <a:cubicBezTo>
                    <a:pt x="7300" y="21569"/>
                    <a:pt x="7299" y="21584"/>
                    <a:pt x="7299" y="21600"/>
                  </a:cubicBezTo>
                  <a:lnTo>
                    <a:pt x="14201" y="21600"/>
                  </a:lnTo>
                  <a:cubicBezTo>
                    <a:pt x="14201" y="21584"/>
                    <a:pt x="14200" y="21568"/>
                    <a:pt x="14200" y="21552"/>
                  </a:cubicBezTo>
                  <a:cubicBezTo>
                    <a:pt x="14200" y="17247"/>
                    <a:pt x="15658" y="13745"/>
                    <a:pt x="17450" y="13745"/>
                  </a:cubicBezTo>
                  <a:cubicBezTo>
                    <a:pt x="19241" y="13745"/>
                    <a:pt x="20698" y="17243"/>
                    <a:pt x="20700" y="21545"/>
                  </a:cubicBezTo>
                  <a:cubicBezTo>
                    <a:pt x="21214" y="21289"/>
                    <a:pt x="21600" y="20199"/>
                    <a:pt x="21600" y="18889"/>
                  </a:cubicBezTo>
                  <a:lnTo>
                    <a:pt x="21600" y="11718"/>
                  </a:lnTo>
                  <a:cubicBezTo>
                    <a:pt x="21600" y="10222"/>
                    <a:pt x="20495" y="8288"/>
                    <a:pt x="19872" y="8288"/>
                  </a:cubicBezTo>
                  <a:close/>
                  <a:moveTo>
                    <a:pt x="15715" y="2222"/>
                  </a:moveTo>
                  <a:cubicBezTo>
                    <a:pt x="16112" y="2222"/>
                    <a:pt x="16650" y="4767"/>
                    <a:pt x="17475" y="7799"/>
                  </a:cubicBezTo>
                  <a:lnTo>
                    <a:pt x="13060" y="7799"/>
                  </a:lnTo>
                  <a:lnTo>
                    <a:pt x="13056" y="2222"/>
                  </a:lnTo>
                  <a:lnTo>
                    <a:pt x="15715" y="2222"/>
                  </a:lnTo>
                  <a:close/>
                  <a:moveTo>
                    <a:pt x="9225" y="2222"/>
                  </a:moveTo>
                  <a:lnTo>
                    <a:pt x="11700" y="2222"/>
                  </a:lnTo>
                  <a:lnTo>
                    <a:pt x="11700" y="7799"/>
                  </a:lnTo>
                  <a:lnTo>
                    <a:pt x="6961" y="7799"/>
                  </a:lnTo>
                  <a:cubicBezTo>
                    <a:pt x="7957" y="4930"/>
                    <a:pt x="8827" y="2222"/>
                    <a:pt x="9225" y="2222"/>
                  </a:cubicBezTo>
                  <a:close/>
                  <a:moveTo>
                    <a:pt x="9225" y="222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2" name="AutoShape 263"/>
            <p:cNvSpPr>
              <a:spLocks/>
            </p:cNvSpPr>
            <p:nvPr/>
          </p:nvSpPr>
          <p:spPr bwMode="auto">
            <a:xfrm>
              <a:off x="48" y="184"/>
              <a:ext cx="109" cy="109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3" name="AutoShape 264"/>
            <p:cNvSpPr>
              <a:spLocks/>
            </p:cNvSpPr>
            <p:nvPr/>
          </p:nvSpPr>
          <p:spPr bwMode="auto">
            <a:xfrm>
              <a:off x="408" y="184"/>
              <a:ext cx="109" cy="109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4" name="TextBox 37"/>
          <p:cNvSpPr txBox="1"/>
          <p:nvPr/>
        </p:nvSpPr>
        <p:spPr>
          <a:xfrm>
            <a:off x="7421504" y="3308684"/>
            <a:ext cx="1770622" cy="4524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b="1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常用段检索</a:t>
            </a:r>
            <a:endParaRPr lang="zh-CN" altLang="en-US" b="1" kern="0" dirty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5" name="TextBox 38"/>
          <p:cNvSpPr txBox="1"/>
          <p:nvPr/>
        </p:nvSpPr>
        <p:spPr>
          <a:xfrm>
            <a:off x="5770335" y="4402497"/>
            <a:ext cx="1540034" cy="480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9145956" y="4402497"/>
            <a:ext cx="1540034" cy="480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7543178" y="5445750"/>
            <a:ext cx="1540034" cy="4428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0732957" y="2698230"/>
            <a:ext cx="1459043" cy="26832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标注 16"/>
          <p:cNvSpPr/>
          <p:nvPr/>
        </p:nvSpPr>
        <p:spPr>
          <a:xfrm>
            <a:off x="3552668" y="1319134"/>
            <a:ext cx="2008683" cy="612648"/>
          </a:xfrm>
          <a:prstGeom prst="wedgeRoundRectCallout">
            <a:avLst>
              <a:gd name="adj1" fmla="val -83933"/>
              <a:gd name="adj2" fmla="val 9186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键入关键词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6223415" y="2068643"/>
            <a:ext cx="2008683" cy="660116"/>
          </a:xfrm>
          <a:prstGeom prst="wedgeRoundRectCallout">
            <a:avLst>
              <a:gd name="adj1" fmla="val -83933"/>
              <a:gd name="adj2" fmla="val 9186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选择字段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4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3926"/>
            <a:ext cx="12192000" cy="612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 Same Side Corner Rectangle 2"/>
          <p:cNvSpPr/>
          <p:nvPr/>
        </p:nvSpPr>
        <p:spPr>
          <a:xfrm>
            <a:off x="3078480" y="1"/>
            <a:ext cx="9113520" cy="745957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300" dirty="0" smtClean="0">
                <a:solidFill>
                  <a:schemeClr val="bg1"/>
                </a:solidFill>
                <a:latin typeface="+mj-lt"/>
                <a:ea typeface="黑体" panose="02010609060101010101" pitchFamily="49" charset="-122"/>
                <a:cs typeface="+mj-cs"/>
              </a:rPr>
              <a:t>检索结果</a:t>
            </a:r>
            <a:endParaRPr lang="en-US" sz="2400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733926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200" b="1" dirty="0" smtClean="0">
                <a:solidFill>
                  <a:prstClr val="white"/>
                </a:solidFill>
              </a:rPr>
              <a:t>Ovid</a:t>
            </a:r>
            <a:r>
              <a:rPr lang="zh-CN" altLang="en-US" sz="2200" b="1" dirty="0" smtClean="0">
                <a:solidFill>
                  <a:prstClr val="white"/>
                </a:solidFill>
              </a:rPr>
              <a:t>全文期刊数据库</a:t>
            </a:r>
            <a:endParaRPr lang="zh-CN" altLang="en-US" sz="2200" b="1" dirty="0">
              <a:solidFill>
                <a:prstClr val="white"/>
              </a:solidFill>
            </a:endParaRPr>
          </a:p>
        </p:txBody>
      </p:sp>
      <p:sp>
        <p:nvSpPr>
          <p:cNvPr id="29" name="AutoShape 216"/>
          <p:cNvSpPr>
            <a:spLocks/>
          </p:cNvSpPr>
          <p:nvPr/>
        </p:nvSpPr>
        <p:spPr bwMode="auto">
          <a:xfrm>
            <a:off x="9771446" y="3991951"/>
            <a:ext cx="249566" cy="452913"/>
          </a:xfrm>
          <a:custGeom>
            <a:avLst/>
            <a:gdLst>
              <a:gd name="T0" fmla="*/ 19780573 w 21600"/>
              <a:gd name="T1" fmla="*/ 191199061 h 21600"/>
              <a:gd name="T2" fmla="*/ 25382283 w 21600"/>
              <a:gd name="T3" fmla="*/ 96676410 h 21600"/>
              <a:gd name="T4" fmla="*/ 25387355 w 21600"/>
              <a:gd name="T5" fmla="*/ 96648741 h 21600"/>
              <a:gd name="T6" fmla="*/ 25382283 w 21600"/>
              <a:gd name="T7" fmla="*/ 96648741 h 21600"/>
              <a:gd name="T8" fmla="*/ 25387355 w 21600"/>
              <a:gd name="T9" fmla="*/ 96554089 h 21600"/>
              <a:gd name="T10" fmla="*/ 10594318 w 21600"/>
              <a:gd name="T11" fmla="*/ 96622250 h 21600"/>
              <a:gd name="T12" fmla="*/ 16003842 w 21600"/>
              <a:gd name="T13" fmla="*/ 0 h 21600"/>
              <a:gd name="T14" fmla="*/ 7705606 w 21600"/>
              <a:gd name="T15" fmla="*/ 0 h 21600"/>
              <a:gd name="T16" fmla="*/ 6346 w 21600"/>
              <a:gd name="T17" fmla="*/ 130381521 h 21600"/>
              <a:gd name="T18" fmla="*/ 0 w 21600"/>
              <a:gd name="T19" fmla="*/ 130409308 h 21600"/>
              <a:gd name="T20" fmla="*/ 5066 w 21600"/>
              <a:gd name="T21" fmla="*/ 130409308 h 21600"/>
              <a:gd name="T22" fmla="*/ 0 w 21600"/>
              <a:gd name="T23" fmla="*/ 130517735 h 21600"/>
              <a:gd name="T24" fmla="*/ 14793037 w 21600"/>
              <a:gd name="T25" fmla="*/ 130436966 h 21600"/>
              <a:gd name="T26" fmla="*/ 11261231 w 21600"/>
              <a:gd name="T27" fmla="*/ 191212836 h 21600"/>
              <a:gd name="T28" fmla="*/ 4331826 w 21600"/>
              <a:gd name="T29" fmla="*/ 191212836 h 21600"/>
              <a:gd name="T30" fmla="*/ 10776413 w 21600"/>
              <a:gd name="T31" fmla="*/ 294279076 h 21600"/>
              <a:gd name="T32" fmla="*/ 27129407 w 21600"/>
              <a:gd name="T33" fmla="*/ 191212836 h 21600"/>
              <a:gd name="T34" fmla="*/ 19780573 w 21600"/>
              <a:gd name="T35" fmla="*/ 191212836 h 21600"/>
              <a:gd name="T36" fmla="*/ 19780573 w 21600"/>
              <a:gd name="T37" fmla="*/ 191199061 h 21600"/>
              <a:gd name="T38" fmla="*/ 19780573 w 21600"/>
              <a:gd name="T39" fmla="*/ 191199061 h 216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600" h="21600">
                <a:moveTo>
                  <a:pt x="15749" y="14034"/>
                </a:moveTo>
                <a:lnTo>
                  <a:pt x="20209" y="7096"/>
                </a:lnTo>
                <a:lnTo>
                  <a:pt x="20213" y="7094"/>
                </a:lnTo>
                <a:lnTo>
                  <a:pt x="20209" y="7094"/>
                </a:lnTo>
                <a:lnTo>
                  <a:pt x="20213" y="7087"/>
                </a:lnTo>
                <a:lnTo>
                  <a:pt x="8435" y="7092"/>
                </a:lnTo>
                <a:cubicBezTo>
                  <a:pt x="8491" y="6986"/>
                  <a:pt x="11303" y="2726"/>
                  <a:pt x="12742" y="0"/>
                </a:cubicBezTo>
                <a:lnTo>
                  <a:pt x="6135" y="0"/>
                </a:lnTo>
                <a:lnTo>
                  <a:pt x="5" y="9570"/>
                </a:lnTo>
                <a:lnTo>
                  <a:pt x="0" y="9572"/>
                </a:lnTo>
                <a:lnTo>
                  <a:pt x="4" y="9572"/>
                </a:lnTo>
                <a:lnTo>
                  <a:pt x="0" y="9580"/>
                </a:lnTo>
                <a:lnTo>
                  <a:pt x="11778" y="9574"/>
                </a:lnTo>
                <a:cubicBezTo>
                  <a:pt x="11738" y="9650"/>
                  <a:pt x="10302" y="11811"/>
                  <a:pt x="8966" y="14035"/>
                </a:cubicBezTo>
                <a:lnTo>
                  <a:pt x="3449" y="14035"/>
                </a:lnTo>
                <a:lnTo>
                  <a:pt x="8580" y="21600"/>
                </a:lnTo>
                <a:lnTo>
                  <a:pt x="21600" y="14035"/>
                </a:lnTo>
                <a:lnTo>
                  <a:pt x="15749" y="14035"/>
                </a:lnTo>
                <a:lnTo>
                  <a:pt x="15749" y="14034"/>
                </a:lnTo>
                <a:close/>
                <a:moveTo>
                  <a:pt x="15749" y="14034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4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" name="Group 265"/>
          <p:cNvGrpSpPr>
            <a:grpSpLocks/>
          </p:cNvGrpSpPr>
          <p:nvPr/>
        </p:nvGrpSpPr>
        <p:grpSpPr bwMode="auto">
          <a:xfrm>
            <a:off x="6320010" y="4144099"/>
            <a:ext cx="452915" cy="227999"/>
            <a:chOff x="0" y="0"/>
            <a:chExt cx="576" cy="293"/>
          </a:xfrm>
          <a:solidFill>
            <a:schemeClr val="bg1"/>
          </a:solidFill>
        </p:grpSpPr>
        <p:sp>
          <p:nvSpPr>
            <p:cNvPr id="31" name="AutoShape 262"/>
            <p:cNvSpPr>
              <a:spLocks/>
            </p:cNvSpPr>
            <p:nvPr/>
          </p:nvSpPr>
          <p:spPr bwMode="auto">
            <a:xfrm>
              <a:off x="0" y="0"/>
              <a:ext cx="576" cy="2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>
                  <a:moveTo>
                    <a:pt x="19872" y="8288"/>
                  </a:moveTo>
                  <a:lnTo>
                    <a:pt x="18950" y="8288"/>
                  </a:lnTo>
                  <a:cubicBezTo>
                    <a:pt x="18337" y="5361"/>
                    <a:pt x="16769" y="0"/>
                    <a:pt x="16272" y="0"/>
                  </a:cubicBezTo>
                  <a:lnTo>
                    <a:pt x="8628" y="0"/>
                  </a:lnTo>
                  <a:cubicBezTo>
                    <a:pt x="8131" y="0"/>
                    <a:pt x="5990" y="5361"/>
                    <a:pt x="5146" y="8288"/>
                  </a:cubicBezTo>
                  <a:lnTo>
                    <a:pt x="4128" y="8288"/>
                  </a:lnTo>
                  <a:cubicBezTo>
                    <a:pt x="3505" y="8288"/>
                    <a:pt x="0" y="8700"/>
                    <a:pt x="0" y="12439"/>
                  </a:cubicBezTo>
                  <a:lnTo>
                    <a:pt x="0" y="18890"/>
                  </a:lnTo>
                  <a:cubicBezTo>
                    <a:pt x="0" y="20113"/>
                    <a:pt x="339" y="21134"/>
                    <a:pt x="802" y="21472"/>
                  </a:cubicBezTo>
                  <a:cubicBezTo>
                    <a:pt x="820" y="17204"/>
                    <a:pt x="2270" y="13745"/>
                    <a:pt x="4051" y="13745"/>
                  </a:cubicBezTo>
                  <a:cubicBezTo>
                    <a:pt x="5843" y="13745"/>
                    <a:pt x="7300" y="17247"/>
                    <a:pt x="7300" y="21552"/>
                  </a:cubicBezTo>
                  <a:cubicBezTo>
                    <a:pt x="7300" y="21569"/>
                    <a:pt x="7299" y="21584"/>
                    <a:pt x="7299" y="21600"/>
                  </a:cubicBezTo>
                  <a:lnTo>
                    <a:pt x="14201" y="21600"/>
                  </a:lnTo>
                  <a:cubicBezTo>
                    <a:pt x="14201" y="21584"/>
                    <a:pt x="14200" y="21568"/>
                    <a:pt x="14200" y="21552"/>
                  </a:cubicBezTo>
                  <a:cubicBezTo>
                    <a:pt x="14200" y="17247"/>
                    <a:pt x="15658" y="13745"/>
                    <a:pt x="17450" y="13745"/>
                  </a:cubicBezTo>
                  <a:cubicBezTo>
                    <a:pt x="19241" y="13745"/>
                    <a:pt x="20698" y="17243"/>
                    <a:pt x="20700" y="21545"/>
                  </a:cubicBezTo>
                  <a:cubicBezTo>
                    <a:pt x="21214" y="21289"/>
                    <a:pt x="21600" y="20199"/>
                    <a:pt x="21600" y="18889"/>
                  </a:cubicBezTo>
                  <a:lnTo>
                    <a:pt x="21600" y="11718"/>
                  </a:lnTo>
                  <a:cubicBezTo>
                    <a:pt x="21600" y="10222"/>
                    <a:pt x="20495" y="8288"/>
                    <a:pt x="19872" y="8288"/>
                  </a:cubicBezTo>
                  <a:close/>
                  <a:moveTo>
                    <a:pt x="15715" y="2222"/>
                  </a:moveTo>
                  <a:cubicBezTo>
                    <a:pt x="16112" y="2222"/>
                    <a:pt x="16650" y="4767"/>
                    <a:pt x="17475" y="7799"/>
                  </a:cubicBezTo>
                  <a:lnTo>
                    <a:pt x="13060" y="7799"/>
                  </a:lnTo>
                  <a:lnTo>
                    <a:pt x="13056" y="2222"/>
                  </a:lnTo>
                  <a:lnTo>
                    <a:pt x="15715" y="2222"/>
                  </a:lnTo>
                  <a:close/>
                  <a:moveTo>
                    <a:pt x="9225" y="2222"/>
                  </a:moveTo>
                  <a:lnTo>
                    <a:pt x="11700" y="2222"/>
                  </a:lnTo>
                  <a:lnTo>
                    <a:pt x="11700" y="7799"/>
                  </a:lnTo>
                  <a:lnTo>
                    <a:pt x="6961" y="7799"/>
                  </a:lnTo>
                  <a:cubicBezTo>
                    <a:pt x="7957" y="4930"/>
                    <a:pt x="8827" y="2222"/>
                    <a:pt x="9225" y="2222"/>
                  </a:cubicBezTo>
                  <a:close/>
                  <a:moveTo>
                    <a:pt x="9225" y="222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2" name="AutoShape 263"/>
            <p:cNvSpPr>
              <a:spLocks/>
            </p:cNvSpPr>
            <p:nvPr/>
          </p:nvSpPr>
          <p:spPr bwMode="auto">
            <a:xfrm>
              <a:off x="48" y="184"/>
              <a:ext cx="109" cy="109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3" name="AutoShape 264"/>
            <p:cNvSpPr>
              <a:spLocks/>
            </p:cNvSpPr>
            <p:nvPr/>
          </p:nvSpPr>
          <p:spPr bwMode="auto">
            <a:xfrm>
              <a:off x="408" y="184"/>
              <a:ext cx="109" cy="109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4" name="TextBox 37"/>
          <p:cNvSpPr txBox="1"/>
          <p:nvPr/>
        </p:nvSpPr>
        <p:spPr>
          <a:xfrm>
            <a:off x="7421504" y="3308684"/>
            <a:ext cx="1770622" cy="4524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b="1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常用段检索</a:t>
            </a:r>
            <a:endParaRPr lang="zh-CN" altLang="en-US" b="1" kern="0" dirty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5" name="TextBox 38"/>
          <p:cNvSpPr txBox="1"/>
          <p:nvPr/>
        </p:nvSpPr>
        <p:spPr>
          <a:xfrm>
            <a:off x="5770335" y="4402497"/>
            <a:ext cx="1540034" cy="480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9145956" y="4402497"/>
            <a:ext cx="1540034" cy="480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7543178" y="5445750"/>
            <a:ext cx="1540034" cy="4428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0" y="704538"/>
            <a:ext cx="1469036" cy="3252866"/>
          </a:xfrm>
          <a:prstGeom prst="roundRect">
            <a:avLst>
              <a:gd name="adj" fmla="val 11404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0" y="3987385"/>
            <a:ext cx="1454046" cy="2870616"/>
          </a:xfrm>
          <a:prstGeom prst="roundRect">
            <a:avLst>
              <a:gd name="adj" fmla="val 6140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10987790" y="1239253"/>
            <a:ext cx="1204209" cy="212958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1528011" y="1184222"/>
            <a:ext cx="9396664" cy="255779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9443803" y="698028"/>
            <a:ext cx="1469036" cy="38126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324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1"/>
            <a:ext cx="9113520" cy="854242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检索结果</a:t>
            </a:r>
            <a:endParaRPr lang="en-US" sz="2400" b="1" spc="3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854242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200" b="1" dirty="0" smtClean="0">
                <a:solidFill>
                  <a:prstClr val="white"/>
                </a:solidFill>
              </a:rPr>
              <a:t>Ovid</a:t>
            </a:r>
            <a:r>
              <a:rPr lang="zh-CN" altLang="en-US" sz="2200" b="1" dirty="0" smtClean="0">
                <a:solidFill>
                  <a:prstClr val="white"/>
                </a:solidFill>
              </a:rPr>
              <a:t>全文期刊数据库</a:t>
            </a:r>
            <a:endParaRPr lang="zh-CN" altLang="en-US" sz="2200" b="1" dirty="0">
              <a:solidFill>
                <a:prstClr val="white"/>
              </a:solidFill>
            </a:endParaRPr>
          </a:p>
        </p:txBody>
      </p:sp>
      <p:sp>
        <p:nvSpPr>
          <p:cNvPr id="29" name="AutoShape 216"/>
          <p:cNvSpPr>
            <a:spLocks/>
          </p:cNvSpPr>
          <p:nvPr/>
        </p:nvSpPr>
        <p:spPr bwMode="auto">
          <a:xfrm>
            <a:off x="9771446" y="3991951"/>
            <a:ext cx="249566" cy="452913"/>
          </a:xfrm>
          <a:custGeom>
            <a:avLst/>
            <a:gdLst>
              <a:gd name="T0" fmla="*/ 19780573 w 21600"/>
              <a:gd name="T1" fmla="*/ 191199061 h 21600"/>
              <a:gd name="T2" fmla="*/ 25382283 w 21600"/>
              <a:gd name="T3" fmla="*/ 96676410 h 21600"/>
              <a:gd name="T4" fmla="*/ 25387355 w 21600"/>
              <a:gd name="T5" fmla="*/ 96648741 h 21600"/>
              <a:gd name="T6" fmla="*/ 25382283 w 21600"/>
              <a:gd name="T7" fmla="*/ 96648741 h 21600"/>
              <a:gd name="T8" fmla="*/ 25387355 w 21600"/>
              <a:gd name="T9" fmla="*/ 96554089 h 21600"/>
              <a:gd name="T10" fmla="*/ 10594318 w 21600"/>
              <a:gd name="T11" fmla="*/ 96622250 h 21600"/>
              <a:gd name="T12" fmla="*/ 16003842 w 21600"/>
              <a:gd name="T13" fmla="*/ 0 h 21600"/>
              <a:gd name="T14" fmla="*/ 7705606 w 21600"/>
              <a:gd name="T15" fmla="*/ 0 h 21600"/>
              <a:gd name="T16" fmla="*/ 6346 w 21600"/>
              <a:gd name="T17" fmla="*/ 130381521 h 21600"/>
              <a:gd name="T18" fmla="*/ 0 w 21600"/>
              <a:gd name="T19" fmla="*/ 130409308 h 21600"/>
              <a:gd name="T20" fmla="*/ 5066 w 21600"/>
              <a:gd name="T21" fmla="*/ 130409308 h 21600"/>
              <a:gd name="T22" fmla="*/ 0 w 21600"/>
              <a:gd name="T23" fmla="*/ 130517735 h 21600"/>
              <a:gd name="T24" fmla="*/ 14793037 w 21600"/>
              <a:gd name="T25" fmla="*/ 130436966 h 21600"/>
              <a:gd name="T26" fmla="*/ 11261231 w 21600"/>
              <a:gd name="T27" fmla="*/ 191212836 h 21600"/>
              <a:gd name="T28" fmla="*/ 4331826 w 21600"/>
              <a:gd name="T29" fmla="*/ 191212836 h 21600"/>
              <a:gd name="T30" fmla="*/ 10776413 w 21600"/>
              <a:gd name="T31" fmla="*/ 294279076 h 21600"/>
              <a:gd name="T32" fmla="*/ 27129407 w 21600"/>
              <a:gd name="T33" fmla="*/ 191212836 h 21600"/>
              <a:gd name="T34" fmla="*/ 19780573 w 21600"/>
              <a:gd name="T35" fmla="*/ 191212836 h 21600"/>
              <a:gd name="T36" fmla="*/ 19780573 w 21600"/>
              <a:gd name="T37" fmla="*/ 191199061 h 21600"/>
              <a:gd name="T38" fmla="*/ 19780573 w 21600"/>
              <a:gd name="T39" fmla="*/ 191199061 h 216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600" h="21600">
                <a:moveTo>
                  <a:pt x="15749" y="14034"/>
                </a:moveTo>
                <a:lnTo>
                  <a:pt x="20209" y="7096"/>
                </a:lnTo>
                <a:lnTo>
                  <a:pt x="20213" y="7094"/>
                </a:lnTo>
                <a:lnTo>
                  <a:pt x="20209" y="7094"/>
                </a:lnTo>
                <a:lnTo>
                  <a:pt x="20213" y="7087"/>
                </a:lnTo>
                <a:lnTo>
                  <a:pt x="8435" y="7092"/>
                </a:lnTo>
                <a:cubicBezTo>
                  <a:pt x="8491" y="6986"/>
                  <a:pt x="11303" y="2726"/>
                  <a:pt x="12742" y="0"/>
                </a:cubicBezTo>
                <a:lnTo>
                  <a:pt x="6135" y="0"/>
                </a:lnTo>
                <a:lnTo>
                  <a:pt x="5" y="9570"/>
                </a:lnTo>
                <a:lnTo>
                  <a:pt x="0" y="9572"/>
                </a:lnTo>
                <a:lnTo>
                  <a:pt x="4" y="9572"/>
                </a:lnTo>
                <a:lnTo>
                  <a:pt x="0" y="9580"/>
                </a:lnTo>
                <a:lnTo>
                  <a:pt x="11778" y="9574"/>
                </a:lnTo>
                <a:cubicBezTo>
                  <a:pt x="11738" y="9650"/>
                  <a:pt x="10302" y="11811"/>
                  <a:pt x="8966" y="14035"/>
                </a:cubicBezTo>
                <a:lnTo>
                  <a:pt x="3449" y="14035"/>
                </a:lnTo>
                <a:lnTo>
                  <a:pt x="8580" y="21600"/>
                </a:lnTo>
                <a:lnTo>
                  <a:pt x="21600" y="14035"/>
                </a:lnTo>
                <a:lnTo>
                  <a:pt x="15749" y="14035"/>
                </a:lnTo>
                <a:lnTo>
                  <a:pt x="15749" y="14034"/>
                </a:lnTo>
                <a:close/>
                <a:moveTo>
                  <a:pt x="15749" y="14034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4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" name="Group 265"/>
          <p:cNvGrpSpPr>
            <a:grpSpLocks/>
          </p:cNvGrpSpPr>
          <p:nvPr/>
        </p:nvGrpSpPr>
        <p:grpSpPr bwMode="auto">
          <a:xfrm>
            <a:off x="6320010" y="4144099"/>
            <a:ext cx="452915" cy="227999"/>
            <a:chOff x="0" y="0"/>
            <a:chExt cx="576" cy="293"/>
          </a:xfrm>
          <a:solidFill>
            <a:schemeClr val="bg1"/>
          </a:solidFill>
        </p:grpSpPr>
        <p:sp>
          <p:nvSpPr>
            <p:cNvPr id="31" name="AutoShape 262"/>
            <p:cNvSpPr>
              <a:spLocks/>
            </p:cNvSpPr>
            <p:nvPr/>
          </p:nvSpPr>
          <p:spPr bwMode="auto">
            <a:xfrm>
              <a:off x="0" y="0"/>
              <a:ext cx="576" cy="2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>
                  <a:moveTo>
                    <a:pt x="19872" y="8288"/>
                  </a:moveTo>
                  <a:lnTo>
                    <a:pt x="18950" y="8288"/>
                  </a:lnTo>
                  <a:cubicBezTo>
                    <a:pt x="18337" y="5361"/>
                    <a:pt x="16769" y="0"/>
                    <a:pt x="16272" y="0"/>
                  </a:cubicBezTo>
                  <a:lnTo>
                    <a:pt x="8628" y="0"/>
                  </a:lnTo>
                  <a:cubicBezTo>
                    <a:pt x="8131" y="0"/>
                    <a:pt x="5990" y="5361"/>
                    <a:pt x="5146" y="8288"/>
                  </a:cubicBezTo>
                  <a:lnTo>
                    <a:pt x="4128" y="8288"/>
                  </a:lnTo>
                  <a:cubicBezTo>
                    <a:pt x="3505" y="8288"/>
                    <a:pt x="0" y="8700"/>
                    <a:pt x="0" y="12439"/>
                  </a:cubicBezTo>
                  <a:lnTo>
                    <a:pt x="0" y="18890"/>
                  </a:lnTo>
                  <a:cubicBezTo>
                    <a:pt x="0" y="20113"/>
                    <a:pt x="339" y="21134"/>
                    <a:pt x="802" y="21472"/>
                  </a:cubicBezTo>
                  <a:cubicBezTo>
                    <a:pt x="820" y="17204"/>
                    <a:pt x="2270" y="13745"/>
                    <a:pt x="4051" y="13745"/>
                  </a:cubicBezTo>
                  <a:cubicBezTo>
                    <a:pt x="5843" y="13745"/>
                    <a:pt x="7300" y="17247"/>
                    <a:pt x="7300" y="21552"/>
                  </a:cubicBezTo>
                  <a:cubicBezTo>
                    <a:pt x="7300" y="21569"/>
                    <a:pt x="7299" y="21584"/>
                    <a:pt x="7299" y="21600"/>
                  </a:cubicBezTo>
                  <a:lnTo>
                    <a:pt x="14201" y="21600"/>
                  </a:lnTo>
                  <a:cubicBezTo>
                    <a:pt x="14201" y="21584"/>
                    <a:pt x="14200" y="21568"/>
                    <a:pt x="14200" y="21552"/>
                  </a:cubicBezTo>
                  <a:cubicBezTo>
                    <a:pt x="14200" y="17247"/>
                    <a:pt x="15658" y="13745"/>
                    <a:pt x="17450" y="13745"/>
                  </a:cubicBezTo>
                  <a:cubicBezTo>
                    <a:pt x="19241" y="13745"/>
                    <a:pt x="20698" y="17243"/>
                    <a:pt x="20700" y="21545"/>
                  </a:cubicBezTo>
                  <a:cubicBezTo>
                    <a:pt x="21214" y="21289"/>
                    <a:pt x="21600" y="20199"/>
                    <a:pt x="21600" y="18889"/>
                  </a:cubicBezTo>
                  <a:lnTo>
                    <a:pt x="21600" y="11718"/>
                  </a:lnTo>
                  <a:cubicBezTo>
                    <a:pt x="21600" y="10222"/>
                    <a:pt x="20495" y="8288"/>
                    <a:pt x="19872" y="8288"/>
                  </a:cubicBezTo>
                  <a:close/>
                  <a:moveTo>
                    <a:pt x="15715" y="2222"/>
                  </a:moveTo>
                  <a:cubicBezTo>
                    <a:pt x="16112" y="2222"/>
                    <a:pt x="16650" y="4767"/>
                    <a:pt x="17475" y="7799"/>
                  </a:cubicBezTo>
                  <a:lnTo>
                    <a:pt x="13060" y="7799"/>
                  </a:lnTo>
                  <a:lnTo>
                    <a:pt x="13056" y="2222"/>
                  </a:lnTo>
                  <a:lnTo>
                    <a:pt x="15715" y="2222"/>
                  </a:lnTo>
                  <a:close/>
                  <a:moveTo>
                    <a:pt x="9225" y="2222"/>
                  </a:moveTo>
                  <a:lnTo>
                    <a:pt x="11700" y="2222"/>
                  </a:lnTo>
                  <a:lnTo>
                    <a:pt x="11700" y="7799"/>
                  </a:lnTo>
                  <a:lnTo>
                    <a:pt x="6961" y="7799"/>
                  </a:lnTo>
                  <a:cubicBezTo>
                    <a:pt x="7957" y="4930"/>
                    <a:pt x="8827" y="2222"/>
                    <a:pt x="9225" y="2222"/>
                  </a:cubicBezTo>
                  <a:close/>
                  <a:moveTo>
                    <a:pt x="9225" y="222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2" name="AutoShape 263"/>
            <p:cNvSpPr>
              <a:spLocks/>
            </p:cNvSpPr>
            <p:nvPr/>
          </p:nvSpPr>
          <p:spPr bwMode="auto">
            <a:xfrm>
              <a:off x="48" y="184"/>
              <a:ext cx="109" cy="109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3" name="AutoShape 264"/>
            <p:cNvSpPr>
              <a:spLocks/>
            </p:cNvSpPr>
            <p:nvPr/>
          </p:nvSpPr>
          <p:spPr bwMode="auto">
            <a:xfrm>
              <a:off x="408" y="184"/>
              <a:ext cx="109" cy="109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4" name="TextBox 37"/>
          <p:cNvSpPr txBox="1"/>
          <p:nvPr/>
        </p:nvSpPr>
        <p:spPr>
          <a:xfrm>
            <a:off x="7421504" y="3308684"/>
            <a:ext cx="1770622" cy="4524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b="1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常用段检索</a:t>
            </a:r>
            <a:endParaRPr lang="zh-CN" altLang="en-US" b="1" kern="0" dirty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5" name="TextBox 38"/>
          <p:cNvSpPr txBox="1"/>
          <p:nvPr/>
        </p:nvSpPr>
        <p:spPr>
          <a:xfrm>
            <a:off x="5770335" y="4402497"/>
            <a:ext cx="1540034" cy="480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9145956" y="4402497"/>
            <a:ext cx="1540034" cy="480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7543178" y="5445750"/>
            <a:ext cx="1540034" cy="4428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" name="Picture 1" descr="C:\Users\Administrator\AppData\Roaming\Tencent\Users\836587528\QQ\WinTemp\RichOle\V4~~CXBNXNGBD$W]}VJ(UN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948" y="938463"/>
            <a:ext cx="3838583" cy="5775157"/>
          </a:xfrm>
          <a:prstGeom prst="rect">
            <a:avLst/>
          </a:prstGeom>
          <a:noFill/>
        </p:spPr>
      </p:pic>
      <p:pic>
        <p:nvPicPr>
          <p:cNvPr id="16" name="Picture 2" descr="C:\Users\Administrator\AppData\Roaming\Tencent\Users\836587528\QQ\WinTemp\RichOle\IGM{$W)ZTQ8X]D_NBUFDP3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9085" y="938463"/>
            <a:ext cx="4038494" cy="5763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24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1"/>
            <a:ext cx="9113520" cy="854242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300" dirty="0" smtClean="0">
                <a:solidFill>
                  <a:schemeClr val="bg1"/>
                </a:solidFill>
              </a:rPr>
              <a:t>检索工具</a:t>
            </a:r>
            <a:endParaRPr lang="en-US" sz="2400" b="1" spc="300" dirty="0">
              <a:solidFill>
                <a:schemeClr val="bg1"/>
              </a:solidFill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854242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200" b="1" dirty="0" smtClean="0">
                <a:solidFill>
                  <a:prstClr val="white"/>
                </a:solidFill>
              </a:rPr>
              <a:t>Ovid</a:t>
            </a:r>
            <a:r>
              <a:rPr lang="zh-CN" altLang="en-US" sz="2200" b="1" dirty="0" smtClean="0">
                <a:solidFill>
                  <a:prstClr val="white"/>
                </a:solidFill>
              </a:rPr>
              <a:t>全文期刊数据库</a:t>
            </a:r>
            <a:endParaRPr lang="zh-CN" altLang="en-US" sz="2200" b="1" dirty="0">
              <a:solidFill>
                <a:prstClr val="white"/>
              </a:solidFill>
            </a:endParaRPr>
          </a:p>
        </p:txBody>
      </p:sp>
      <p:sp>
        <p:nvSpPr>
          <p:cNvPr id="29" name="AutoShape 216"/>
          <p:cNvSpPr>
            <a:spLocks/>
          </p:cNvSpPr>
          <p:nvPr/>
        </p:nvSpPr>
        <p:spPr bwMode="auto">
          <a:xfrm>
            <a:off x="9771446" y="3991951"/>
            <a:ext cx="249566" cy="452913"/>
          </a:xfrm>
          <a:custGeom>
            <a:avLst/>
            <a:gdLst>
              <a:gd name="T0" fmla="*/ 19780573 w 21600"/>
              <a:gd name="T1" fmla="*/ 191199061 h 21600"/>
              <a:gd name="T2" fmla="*/ 25382283 w 21600"/>
              <a:gd name="T3" fmla="*/ 96676410 h 21600"/>
              <a:gd name="T4" fmla="*/ 25387355 w 21600"/>
              <a:gd name="T5" fmla="*/ 96648741 h 21600"/>
              <a:gd name="T6" fmla="*/ 25382283 w 21600"/>
              <a:gd name="T7" fmla="*/ 96648741 h 21600"/>
              <a:gd name="T8" fmla="*/ 25387355 w 21600"/>
              <a:gd name="T9" fmla="*/ 96554089 h 21600"/>
              <a:gd name="T10" fmla="*/ 10594318 w 21600"/>
              <a:gd name="T11" fmla="*/ 96622250 h 21600"/>
              <a:gd name="T12" fmla="*/ 16003842 w 21600"/>
              <a:gd name="T13" fmla="*/ 0 h 21600"/>
              <a:gd name="T14" fmla="*/ 7705606 w 21600"/>
              <a:gd name="T15" fmla="*/ 0 h 21600"/>
              <a:gd name="T16" fmla="*/ 6346 w 21600"/>
              <a:gd name="T17" fmla="*/ 130381521 h 21600"/>
              <a:gd name="T18" fmla="*/ 0 w 21600"/>
              <a:gd name="T19" fmla="*/ 130409308 h 21600"/>
              <a:gd name="T20" fmla="*/ 5066 w 21600"/>
              <a:gd name="T21" fmla="*/ 130409308 h 21600"/>
              <a:gd name="T22" fmla="*/ 0 w 21600"/>
              <a:gd name="T23" fmla="*/ 130517735 h 21600"/>
              <a:gd name="T24" fmla="*/ 14793037 w 21600"/>
              <a:gd name="T25" fmla="*/ 130436966 h 21600"/>
              <a:gd name="T26" fmla="*/ 11261231 w 21600"/>
              <a:gd name="T27" fmla="*/ 191212836 h 21600"/>
              <a:gd name="T28" fmla="*/ 4331826 w 21600"/>
              <a:gd name="T29" fmla="*/ 191212836 h 21600"/>
              <a:gd name="T30" fmla="*/ 10776413 w 21600"/>
              <a:gd name="T31" fmla="*/ 294279076 h 21600"/>
              <a:gd name="T32" fmla="*/ 27129407 w 21600"/>
              <a:gd name="T33" fmla="*/ 191212836 h 21600"/>
              <a:gd name="T34" fmla="*/ 19780573 w 21600"/>
              <a:gd name="T35" fmla="*/ 191212836 h 21600"/>
              <a:gd name="T36" fmla="*/ 19780573 w 21600"/>
              <a:gd name="T37" fmla="*/ 191199061 h 21600"/>
              <a:gd name="T38" fmla="*/ 19780573 w 21600"/>
              <a:gd name="T39" fmla="*/ 191199061 h 216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600" h="21600">
                <a:moveTo>
                  <a:pt x="15749" y="14034"/>
                </a:moveTo>
                <a:lnTo>
                  <a:pt x="20209" y="7096"/>
                </a:lnTo>
                <a:lnTo>
                  <a:pt x="20213" y="7094"/>
                </a:lnTo>
                <a:lnTo>
                  <a:pt x="20209" y="7094"/>
                </a:lnTo>
                <a:lnTo>
                  <a:pt x="20213" y="7087"/>
                </a:lnTo>
                <a:lnTo>
                  <a:pt x="8435" y="7092"/>
                </a:lnTo>
                <a:cubicBezTo>
                  <a:pt x="8491" y="6986"/>
                  <a:pt x="11303" y="2726"/>
                  <a:pt x="12742" y="0"/>
                </a:cubicBezTo>
                <a:lnTo>
                  <a:pt x="6135" y="0"/>
                </a:lnTo>
                <a:lnTo>
                  <a:pt x="5" y="9570"/>
                </a:lnTo>
                <a:lnTo>
                  <a:pt x="0" y="9572"/>
                </a:lnTo>
                <a:lnTo>
                  <a:pt x="4" y="9572"/>
                </a:lnTo>
                <a:lnTo>
                  <a:pt x="0" y="9580"/>
                </a:lnTo>
                <a:lnTo>
                  <a:pt x="11778" y="9574"/>
                </a:lnTo>
                <a:cubicBezTo>
                  <a:pt x="11738" y="9650"/>
                  <a:pt x="10302" y="11811"/>
                  <a:pt x="8966" y="14035"/>
                </a:cubicBezTo>
                <a:lnTo>
                  <a:pt x="3449" y="14035"/>
                </a:lnTo>
                <a:lnTo>
                  <a:pt x="8580" y="21600"/>
                </a:lnTo>
                <a:lnTo>
                  <a:pt x="21600" y="14035"/>
                </a:lnTo>
                <a:lnTo>
                  <a:pt x="15749" y="14035"/>
                </a:lnTo>
                <a:lnTo>
                  <a:pt x="15749" y="14034"/>
                </a:lnTo>
                <a:close/>
                <a:moveTo>
                  <a:pt x="15749" y="14034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4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" name="Group 265"/>
          <p:cNvGrpSpPr>
            <a:grpSpLocks/>
          </p:cNvGrpSpPr>
          <p:nvPr/>
        </p:nvGrpSpPr>
        <p:grpSpPr bwMode="auto">
          <a:xfrm>
            <a:off x="6320010" y="4144099"/>
            <a:ext cx="452915" cy="227999"/>
            <a:chOff x="0" y="0"/>
            <a:chExt cx="576" cy="293"/>
          </a:xfrm>
          <a:solidFill>
            <a:schemeClr val="bg1"/>
          </a:solidFill>
        </p:grpSpPr>
        <p:sp>
          <p:nvSpPr>
            <p:cNvPr id="31" name="AutoShape 262"/>
            <p:cNvSpPr>
              <a:spLocks/>
            </p:cNvSpPr>
            <p:nvPr/>
          </p:nvSpPr>
          <p:spPr bwMode="auto">
            <a:xfrm>
              <a:off x="0" y="0"/>
              <a:ext cx="576" cy="2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>
                  <a:moveTo>
                    <a:pt x="19872" y="8288"/>
                  </a:moveTo>
                  <a:lnTo>
                    <a:pt x="18950" y="8288"/>
                  </a:lnTo>
                  <a:cubicBezTo>
                    <a:pt x="18337" y="5361"/>
                    <a:pt x="16769" y="0"/>
                    <a:pt x="16272" y="0"/>
                  </a:cubicBezTo>
                  <a:lnTo>
                    <a:pt x="8628" y="0"/>
                  </a:lnTo>
                  <a:cubicBezTo>
                    <a:pt x="8131" y="0"/>
                    <a:pt x="5990" y="5361"/>
                    <a:pt x="5146" y="8288"/>
                  </a:cubicBezTo>
                  <a:lnTo>
                    <a:pt x="4128" y="8288"/>
                  </a:lnTo>
                  <a:cubicBezTo>
                    <a:pt x="3505" y="8288"/>
                    <a:pt x="0" y="8700"/>
                    <a:pt x="0" y="12439"/>
                  </a:cubicBezTo>
                  <a:lnTo>
                    <a:pt x="0" y="18890"/>
                  </a:lnTo>
                  <a:cubicBezTo>
                    <a:pt x="0" y="20113"/>
                    <a:pt x="339" y="21134"/>
                    <a:pt x="802" y="21472"/>
                  </a:cubicBezTo>
                  <a:cubicBezTo>
                    <a:pt x="820" y="17204"/>
                    <a:pt x="2270" y="13745"/>
                    <a:pt x="4051" y="13745"/>
                  </a:cubicBezTo>
                  <a:cubicBezTo>
                    <a:pt x="5843" y="13745"/>
                    <a:pt x="7300" y="17247"/>
                    <a:pt x="7300" y="21552"/>
                  </a:cubicBezTo>
                  <a:cubicBezTo>
                    <a:pt x="7300" y="21569"/>
                    <a:pt x="7299" y="21584"/>
                    <a:pt x="7299" y="21600"/>
                  </a:cubicBezTo>
                  <a:lnTo>
                    <a:pt x="14201" y="21600"/>
                  </a:lnTo>
                  <a:cubicBezTo>
                    <a:pt x="14201" y="21584"/>
                    <a:pt x="14200" y="21568"/>
                    <a:pt x="14200" y="21552"/>
                  </a:cubicBezTo>
                  <a:cubicBezTo>
                    <a:pt x="14200" y="17247"/>
                    <a:pt x="15658" y="13745"/>
                    <a:pt x="17450" y="13745"/>
                  </a:cubicBezTo>
                  <a:cubicBezTo>
                    <a:pt x="19241" y="13745"/>
                    <a:pt x="20698" y="17243"/>
                    <a:pt x="20700" y="21545"/>
                  </a:cubicBezTo>
                  <a:cubicBezTo>
                    <a:pt x="21214" y="21289"/>
                    <a:pt x="21600" y="20199"/>
                    <a:pt x="21600" y="18889"/>
                  </a:cubicBezTo>
                  <a:lnTo>
                    <a:pt x="21600" y="11718"/>
                  </a:lnTo>
                  <a:cubicBezTo>
                    <a:pt x="21600" y="10222"/>
                    <a:pt x="20495" y="8288"/>
                    <a:pt x="19872" y="8288"/>
                  </a:cubicBezTo>
                  <a:close/>
                  <a:moveTo>
                    <a:pt x="15715" y="2222"/>
                  </a:moveTo>
                  <a:cubicBezTo>
                    <a:pt x="16112" y="2222"/>
                    <a:pt x="16650" y="4767"/>
                    <a:pt x="17475" y="7799"/>
                  </a:cubicBezTo>
                  <a:lnTo>
                    <a:pt x="13060" y="7799"/>
                  </a:lnTo>
                  <a:lnTo>
                    <a:pt x="13056" y="2222"/>
                  </a:lnTo>
                  <a:lnTo>
                    <a:pt x="15715" y="2222"/>
                  </a:lnTo>
                  <a:close/>
                  <a:moveTo>
                    <a:pt x="9225" y="2222"/>
                  </a:moveTo>
                  <a:lnTo>
                    <a:pt x="11700" y="2222"/>
                  </a:lnTo>
                  <a:lnTo>
                    <a:pt x="11700" y="7799"/>
                  </a:lnTo>
                  <a:lnTo>
                    <a:pt x="6961" y="7799"/>
                  </a:lnTo>
                  <a:cubicBezTo>
                    <a:pt x="7957" y="4930"/>
                    <a:pt x="8827" y="2222"/>
                    <a:pt x="9225" y="2222"/>
                  </a:cubicBezTo>
                  <a:close/>
                  <a:moveTo>
                    <a:pt x="9225" y="222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2" name="AutoShape 263"/>
            <p:cNvSpPr>
              <a:spLocks/>
            </p:cNvSpPr>
            <p:nvPr/>
          </p:nvSpPr>
          <p:spPr bwMode="auto">
            <a:xfrm>
              <a:off x="48" y="184"/>
              <a:ext cx="109" cy="109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3" name="AutoShape 264"/>
            <p:cNvSpPr>
              <a:spLocks/>
            </p:cNvSpPr>
            <p:nvPr/>
          </p:nvSpPr>
          <p:spPr bwMode="auto">
            <a:xfrm>
              <a:off x="408" y="184"/>
              <a:ext cx="109" cy="109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4" name="TextBox 37"/>
          <p:cNvSpPr txBox="1"/>
          <p:nvPr/>
        </p:nvSpPr>
        <p:spPr>
          <a:xfrm>
            <a:off x="7421504" y="3308684"/>
            <a:ext cx="1770622" cy="4524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b="1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常用段检索</a:t>
            </a:r>
            <a:endParaRPr lang="zh-CN" altLang="en-US" b="1" kern="0" dirty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5" name="TextBox 38"/>
          <p:cNvSpPr txBox="1"/>
          <p:nvPr/>
        </p:nvSpPr>
        <p:spPr>
          <a:xfrm>
            <a:off x="5770335" y="4402497"/>
            <a:ext cx="1540034" cy="480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9145956" y="4402497"/>
            <a:ext cx="1540034" cy="480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7543178" y="5445750"/>
            <a:ext cx="1540034" cy="4428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0338"/>
            <a:ext cx="12192000" cy="348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404937" y="4078705"/>
            <a:ext cx="8787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Blip>
                <a:blip r:embed="rId3"/>
              </a:buBlip>
            </a:pPr>
            <a:r>
              <a:rPr lang="zh-CN" altLang="en-US" sz="2200" dirty="0" smtClean="0">
                <a:latin typeface="宋体" pitchFamily="2" charset="-122"/>
                <a:ea typeface="宋体" pitchFamily="2" charset="-122"/>
              </a:rPr>
              <a:t>主题匹配</a:t>
            </a:r>
            <a:r>
              <a:rPr lang="en-US" altLang="zh-CN" sz="2200" dirty="0" smtClean="0">
                <a:latin typeface="宋体" pitchFamily="2" charset="-122"/>
                <a:ea typeface="宋体" pitchFamily="2" charset="-122"/>
              </a:rPr>
              <a:t>(Map Term)</a:t>
            </a:r>
            <a:r>
              <a:rPr lang="zh-CN" altLang="en-US" sz="2200" dirty="0" smtClean="0">
                <a:latin typeface="宋体" pitchFamily="2" charset="-122"/>
                <a:ea typeface="宋体" pitchFamily="2" charset="-122"/>
              </a:rPr>
              <a:t>；自动进行主题词匹配；</a:t>
            </a:r>
            <a:endParaRPr lang="en-US" altLang="zh-CN" sz="220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lnSpc>
                <a:spcPts val="2800"/>
              </a:lnSpc>
              <a:buBlip>
                <a:blip r:embed="rId3"/>
              </a:buBlip>
            </a:pPr>
            <a:r>
              <a:rPr lang="zh-CN" altLang="en-US" sz="2200" dirty="0">
                <a:latin typeface="宋体" pitchFamily="2" charset="-122"/>
                <a:ea typeface="宋体" pitchFamily="2" charset="-122"/>
              </a:rPr>
              <a:t>树形图</a:t>
            </a:r>
            <a:r>
              <a:rPr lang="en-US" altLang="zh-CN" sz="2200" dirty="0" smtClean="0">
                <a:latin typeface="宋体" pitchFamily="2" charset="-122"/>
                <a:ea typeface="宋体" pitchFamily="2" charset="-122"/>
              </a:rPr>
              <a:t>(Tree)</a:t>
            </a:r>
            <a:r>
              <a:rPr lang="zh-CN" altLang="en-US" sz="2200" dirty="0" smtClean="0">
                <a:latin typeface="宋体" pitchFamily="2" charset="-122"/>
                <a:ea typeface="宋体" pitchFamily="2" charset="-122"/>
              </a:rPr>
              <a:t>：数据库中内嵌的概念词库；</a:t>
            </a:r>
            <a:endParaRPr lang="en-US" altLang="zh-CN" sz="220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lnSpc>
                <a:spcPts val="2800"/>
              </a:lnSpc>
              <a:buBlip>
                <a:blip r:embed="rId3"/>
              </a:buBlip>
            </a:pPr>
            <a:r>
              <a:rPr lang="zh-CN" altLang="en-US" sz="2200" dirty="0" smtClean="0">
                <a:latin typeface="宋体" pitchFamily="2" charset="-122"/>
                <a:ea typeface="宋体" pitchFamily="2" charset="-122"/>
              </a:rPr>
              <a:t>轮</a:t>
            </a:r>
            <a:r>
              <a:rPr lang="zh-CN" altLang="en-US" sz="2200" dirty="0">
                <a:latin typeface="宋体" pitchFamily="2" charset="-122"/>
                <a:ea typeface="宋体" pitchFamily="2" charset="-122"/>
              </a:rPr>
              <a:t>排</a:t>
            </a:r>
            <a:r>
              <a:rPr lang="zh-CN" altLang="en-US" sz="2200" dirty="0" smtClean="0">
                <a:latin typeface="宋体" pitchFamily="2" charset="-122"/>
                <a:ea typeface="宋体" pitchFamily="2" charset="-122"/>
              </a:rPr>
              <a:t>索引 （</a:t>
            </a:r>
            <a:r>
              <a:rPr lang="en-US" altLang="zh-CN" sz="2200" dirty="0" smtClean="0">
                <a:latin typeface="宋体" pitchFamily="2" charset="-122"/>
                <a:ea typeface="宋体" pitchFamily="2" charset="-122"/>
              </a:rPr>
              <a:t>Permuted Index)</a:t>
            </a:r>
            <a:r>
              <a:rPr lang="zh-CN" altLang="en-US" sz="2200" dirty="0" smtClean="0">
                <a:latin typeface="宋体" pitchFamily="2" charset="-122"/>
                <a:ea typeface="宋体" pitchFamily="2" charset="-122"/>
              </a:rPr>
              <a:t>：按照词库索引检索输入的词汇；</a:t>
            </a:r>
            <a:endParaRPr lang="en-US" altLang="zh-CN" sz="220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lnSpc>
                <a:spcPts val="2800"/>
              </a:lnSpc>
              <a:buBlip>
                <a:blip r:embed="rId3"/>
              </a:buBlip>
            </a:pPr>
            <a:r>
              <a:rPr lang="zh-CN" altLang="en-US" sz="2200" dirty="0" smtClean="0">
                <a:latin typeface="宋体" pitchFamily="2" charset="-122"/>
                <a:ea typeface="宋体" pitchFamily="2" charset="-122"/>
              </a:rPr>
              <a:t>主题词说明 </a:t>
            </a:r>
            <a:r>
              <a:rPr lang="en-US" altLang="zh-CN" sz="2200" dirty="0" smtClean="0">
                <a:latin typeface="宋体" pitchFamily="2" charset="-122"/>
                <a:ea typeface="宋体" pitchFamily="2" charset="-122"/>
              </a:rPr>
              <a:t>(Scope Note)</a:t>
            </a:r>
            <a:r>
              <a:rPr lang="zh-CN" altLang="en-US" sz="2200" dirty="0" smtClean="0">
                <a:latin typeface="宋体" pitchFamily="2" charset="-122"/>
                <a:ea typeface="宋体" pitchFamily="2" charset="-122"/>
              </a:rPr>
              <a:t>：检索词汇的概念说明；</a:t>
            </a:r>
            <a:endParaRPr lang="en-US" altLang="zh-CN" sz="220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lnSpc>
                <a:spcPts val="2800"/>
              </a:lnSpc>
              <a:buBlip>
                <a:blip r:embed="rId3"/>
              </a:buBlip>
            </a:pPr>
            <a:r>
              <a:rPr lang="zh-CN" altLang="en-US" sz="2200" dirty="0" smtClean="0">
                <a:latin typeface="宋体" pitchFamily="2" charset="-122"/>
                <a:ea typeface="宋体" pitchFamily="2" charset="-122"/>
              </a:rPr>
              <a:t>扩展检索 </a:t>
            </a:r>
            <a:r>
              <a:rPr lang="en-US" altLang="zh-CN" sz="2200" dirty="0" smtClean="0">
                <a:latin typeface="宋体" pitchFamily="2" charset="-122"/>
                <a:ea typeface="宋体" pitchFamily="2" charset="-122"/>
              </a:rPr>
              <a:t>(Explode)</a:t>
            </a:r>
            <a:r>
              <a:rPr lang="zh-CN" altLang="en-US" sz="2200" dirty="0" smtClean="0">
                <a:latin typeface="宋体" pitchFamily="2" charset="-122"/>
                <a:ea typeface="宋体" pitchFamily="2" charset="-122"/>
              </a:rPr>
              <a:t>：对检索词进行扩展检索；</a:t>
            </a:r>
            <a:endParaRPr lang="en-US" altLang="zh-CN" sz="220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lnSpc>
                <a:spcPts val="2800"/>
              </a:lnSpc>
              <a:buBlip>
                <a:blip r:embed="rId3"/>
              </a:buBlip>
            </a:pPr>
            <a:r>
              <a:rPr lang="zh-CN" altLang="en-US" sz="2200" dirty="0" smtClean="0">
                <a:latin typeface="宋体" pitchFamily="2" charset="-122"/>
                <a:ea typeface="宋体" pitchFamily="2" charset="-122"/>
              </a:rPr>
              <a:t>副标题 </a:t>
            </a:r>
            <a:r>
              <a:rPr lang="en-US" altLang="zh-CN" sz="2200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sz="2200" dirty="0" err="1" smtClean="0">
                <a:latin typeface="宋体" pitchFamily="2" charset="-122"/>
                <a:ea typeface="宋体" pitchFamily="2" charset="-122"/>
              </a:rPr>
              <a:t>SubHeading</a:t>
            </a:r>
            <a:r>
              <a:rPr lang="en-US" altLang="zh-CN" sz="2200" dirty="0" smtClean="0"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2200" dirty="0" smtClean="0">
                <a:latin typeface="宋体" pitchFamily="2" charset="-122"/>
                <a:ea typeface="宋体" pitchFamily="2" charset="-122"/>
              </a:rPr>
              <a:t>：检索副标题。</a:t>
            </a:r>
            <a:endParaRPr lang="zh-CN" altLang="en-US" sz="2200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4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1"/>
            <a:ext cx="9113520" cy="854242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数据库介绍</a:t>
            </a:r>
            <a:endParaRPr lang="en-US" altLang="zh-CN" sz="2400" b="1" kern="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854242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ProQuest</a:t>
            </a:r>
            <a:r>
              <a:rPr lang="zh-CN" altLang="en-US" sz="2200" b="1" dirty="0" smtClean="0">
                <a:latin typeface="Times New Roman" pitchFamily="18" charset="0"/>
                <a:cs typeface="Times New Roman" pitchFamily="18" charset="0"/>
              </a:rPr>
              <a:t>博硕论文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216"/>
          <p:cNvSpPr>
            <a:spLocks/>
          </p:cNvSpPr>
          <p:nvPr/>
        </p:nvSpPr>
        <p:spPr bwMode="auto">
          <a:xfrm>
            <a:off x="9771446" y="3991951"/>
            <a:ext cx="249566" cy="452913"/>
          </a:xfrm>
          <a:custGeom>
            <a:avLst/>
            <a:gdLst>
              <a:gd name="T0" fmla="*/ 19780573 w 21600"/>
              <a:gd name="T1" fmla="*/ 191199061 h 21600"/>
              <a:gd name="T2" fmla="*/ 25382283 w 21600"/>
              <a:gd name="T3" fmla="*/ 96676410 h 21600"/>
              <a:gd name="T4" fmla="*/ 25387355 w 21600"/>
              <a:gd name="T5" fmla="*/ 96648741 h 21600"/>
              <a:gd name="T6" fmla="*/ 25382283 w 21600"/>
              <a:gd name="T7" fmla="*/ 96648741 h 21600"/>
              <a:gd name="T8" fmla="*/ 25387355 w 21600"/>
              <a:gd name="T9" fmla="*/ 96554089 h 21600"/>
              <a:gd name="T10" fmla="*/ 10594318 w 21600"/>
              <a:gd name="T11" fmla="*/ 96622250 h 21600"/>
              <a:gd name="T12" fmla="*/ 16003842 w 21600"/>
              <a:gd name="T13" fmla="*/ 0 h 21600"/>
              <a:gd name="T14" fmla="*/ 7705606 w 21600"/>
              <a:gd name="T15" fmla="*/ 0 h 21600"/>
              <a:gd name="T16" fmla="*/ 6346 w 21600"/>
              <a:gd name="T17" fmla="*/ 130381521 h 21600"/>
              <a:gd name="T18" fmla="*/ 0 w 21600"/>
              <a:gd name="T19" fmla="*/ 130409308 h 21600"/>
              <a:gd name="T20" fmla="*/ 5066 w 21600"/>
              <a:gd name="T21" fmla="*/ 130409308 h 21600"/>
              <a:gd name="T22" fmla="*/ 0 w 21600"/>
              <a:gd name="T23" fmla="*/ 130517735 h 21600"/>
              <a:gd name="T24" fmla="*/ 14793037 w 21600"/>
              <a:gd name="T25" fmla="*/ 130436966 h 21600"/>
              <a:gd name="T26" fmla="*/ 11261231 w 21600"/>
              <a:gd name="T27" fmla="*/ 191212836 h 21600"/>
              <a:gd name="T28" fmla="*/ 4331826 w 21600"/>
              <a:gd name="T29" fmla="*/ 191212836 h 21600"/>
              <a:gd name="T30" fmla="*/ 10776413 w 21600"/>
              <a:gd name="T31" fmla="*/ 294279076 h 21600"/>
              <a:gd name="T32" fmla="*/ 27129407 w 21600"/>
              <a:gd name="T33" fmla="*/ 191212836 h 21600"/>
              <a:gd name="T34" fmla="*/ 19780573 w 21600"/>
              <a:gd name="T35" fmla="*/ 191212836 h 21600"/>
              <a:gd name="T36" fmla="*/ 19780573 w 21600"/>
              <a:gd name="T37" fmla="*/ 191199061 h 21600"/>
              <a:gd name="T38" fmla="*/ 19780573 w 21600"/>
              <a:gd name="T39" fmla="*/ 191199061 h 216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600" h="21600">
                <a:moveTo>
                  <a:pt x="15749" y="14034"/>
                </a:moveTo>
                <a:lnTo>
                  <a:pt x="20209" y="7096"/>
                </a:lnTo>
                <a:lnTo>
                  <a:pt x="20213" y="7094"/>
                </a:lnTo>
                <a:lnTo>
                  <a:pt x="20209" y="7094"/>
                </a:lnTo>
                <a:lnTo>
                  <a:pt x="20213" y="7087"/>
                </a:lnTo>
                <a:lnTo>
                  <a:pt x="8435" y="7092"/>
                </a:lnTo>
                <a:cubicBezTo>
                  <a:pt x="8491" y="6986"/>
                  <a:pt x="11303" y="2726"/>
                  <a:pt x="12742" y="0"/>
                </a:cubicBezTo>
                <a:lnTo>
                  <a:pt x="6135" y="0"/>
                </a:lnTo>
                <a:lnTo>
                  <a:pt x="5" y="9570"/>
                </a:lnTo>
                <a:lnTo>
                  <a:pt x="0" y="9572"/>
                </a:lnTo>
                <a:lnTo>
                  <a:pt x="4" y="9572"/>
                </a:lnTo>
                <a:lnTo>
                  <a:pt x="0" y="9580"/>
                </a:lnTo>
                <a:lnTo>
                  <a:pt x="11778" y="9574"/>
                </a:lnTo>
                <a:cubicBezTo>
                  <a:pt x="11738" y="9650"/>
                  <a:pt x="10302" y="11811"/>
                  <a:pt x="8966" y="14035"/>
                </a:cubicBezTo>
                <a:lnTo>
                  <a:pt x="3449" y="14035"/>
                </a:lnTo>
                <a:lnTo>
                  <a:pt x="8580" y="21600"/>
                </a:lnTo>
                <a:lnTo>
                  <a:pt x="21600" y="14035"/>
                </a:lnTo>
                <a:lnTo>
                  <a:pt x="15749" y="14035"/>
                </a:lnTo>
                <a:lnTo>
                  <a:pt x="15749" y="14034"/>
                </a:lnTo>
                <a:close/>
                <a:moveTo>
                  <a:pt x="15749" y="14034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4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" name="Group 265"/>
          <p:cNvGrpSpPr>
            <a:grpSpLocks/>
          </p:cNvGrpSpPr>
          <p:nvPr/>
        </p:nvGrpSpPr>
        <p:grpSpPr bwMode="auto">
          <a:xfrm>
            <a:off x="6320010" y="4144099"/>
            <a:ext cx="452915" cy="227999"/>
            <a:chOff x="0" y="0"/>
            <a:chExt cx="576" cy="293"/>
          </a:xfrm>
          <a:solidFill>
            <a:schemeClr val="bg1"/>
          </a:solidFill>
        </p:grpSpPr>
        <p:sp>
          <p:nvSpPr>
            <p:cNvPr id="31" name="AutoShape 262"/>
            <p:cNvSpPr>
              <a:spLocks/>
            </p:cNvSpPr>
            <p:nvPr/>
          </p:nvSpPr>
          <p:spPr bwMode="auto">
            <a:xfrm>
              <a:off x="0" y="0"/>
              <a:ext cx="576" cy="2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>
                  <a:moveTo>
                    <a:pt x="19872" y="8288"/>
                  </a:moveTo>
                  <a:lnTo>
                    <a:pt x="18950" y="8288"/>
                  </a:lnTo>
                  <a:cubicBezTo>
                    <a:pt x="18337" y="5361"/>
                    <a:pt x="16769" y="0"/>
                    <a:pt x="16272" y="0"/>
                  </a:cubicBezTo>
                  <a:lnTo>
                    <a:pt x="8628" y="0"/>
                  </a:lnTo>
                  <a:cubicBezTo>
                    <a:pt x="8131" y="0"/>
                    <a:pt x="5990" y="5361"/>
                    <a:pt x="5146" y="8288"/>
                  </a:cubicBezTo>
                  <a:lnTo>
                    <a:pt x="4128" y="8288"/>
                  </a:lnTo>
                  <a:cubicBezTo>
                    <a:pt x="3505" y="8288"/>
                    <a:pt x="0" y="8700"/>
                    <a:pt x="0" y="12439"/>
                  </a:cubicBezTo>
                  <a:lnTo>
                    <a:pt x="0" y="18890"/>
                  </a:lnTo>
                  <a:cubicBezTo>
                    <a:pt x="0" y="20113"/>
                    <a:pt x="339" y="21134"/>
                    <a:pt x="802" y="21472"/>
                  </a:cubicBezTo>
                  <a:cubicBezTo>
                    <a:pt x="820" y="17204"/>
                    <a:pt x="2270" y="13745"/>
                    <a:pt x="4051" y="13745"/>
                  </a:cubicBezTo>
                  <a:cubicBezTo>
                    <a:pt x="5843" y="13745"/>
                    <a:pt x="7300" y="17247"/>
                    <a:pt x="7300" y="21552"/>
                  </a:cubicBezTo>
                  <a:cubicBezTo>
                    <a:pt x="7300" y="21569"/>
                    <a:pt x="7299" y="21584"/>
                    <a:pt x="7299" y="21600"/>
                  </a:cubicBezTo>
                  <a:lnTo>
                    <a:pt x="14201" y="21600"/>
                  </a:lnTo>
                  <a:cubicBezTo>
                    <a:pt x="14201" y="21584"/>
                    <a:pt x="14200" y="21568"/>
                    <a:pt x="14200" y="21552"/>
                  </a:cubicBezTo>
                  <a:cubicBezTo>
                    <a:pt x="14200" y="17247"/>
                    <a:pt x="15658" y="13745"/>
                    <a:pt x="17450" y="13745"/>
                  </a:cubicBezTo>
                  <a:cubicBezTo>
                    <a:pt x="19241" y="13745"/>
                    <a:pt x="20698" y="17243"/>
                    <a:pt x="20700" y="21545"/>
                  </a:cubicBezTo>
                  <a:cubicBezTo>
                    <a:pt x="21214" y="21289"/>
                    <a:pt x="21600" y="20199"/>
                    <a:pt x="21600" y="18889"/>
                  </a:cubicBezTo>
                  <a:lnTo>
                    <a:pt x="21600" y="11718"/>
                  </a:lnTo>
                  <a:cubicBezTo>
                    <a:pt x="21600" y="10222"/>
                    <a:pt x="20495" y="8288"/>
                    <a:pt x="19872" y="8288"/>
                  </a:cubicBezTo>
                  <a:close/>
                  <a:moveTo>
                    <a:pt x="15715" y="2222"/>
                  </a:moveTo>
                  <a:cubicBezTo>
                    <a:pt x="16112" y="2222"/>
                    <a:pt x="16650" y="4767"/>
                    <a:pt x="17475" y="7799"/>
                  </a:cubicBezTo>
                  <a:lnTo>
                    <a:pt x="13060" y="7799"/>
                  </a:lnTo>
                  <a:lnTo>
                    <a:pt x="13056" y="2222"/>
                  </a:lnTo>
                  <a:lnTo>
                    <a:pt x="15715" y="2222"/>
                  </a:lnTo>
                  <a:close/>
                  <a:moveTo>
                    <a:pt x="9225" y="2222"/>
                  </a:moveTo>
                  <a:lnTo>
                    <a:pt x="11700" y="2222"/>
                  </a:lnTo>
                  <a:lnTo>
                    <a:pt x="11700" y="7799"/>
                  </a:lnTo>
                  <a:lnTo>
                    <a:pt x="6961" y="7799"/>
                  </a:lnTo>
                  <a:cubicBezTo>
                    <a:pt x="7957" y="4930"/>
                    <a:pt x="8827" y="2222"/>
                    <a:pt x="9225" y="2222"/>
                  </a:cubicBezTo>
                  <a:close/>
                  <a:moveTo>
                    <a:pt x="9225" y="222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2" name="AutoShape 263"/>
            <p:cNvSpPr>
              <a:spLocks/>
            </p:cNvSpPr>
            <p:nvPr/>
          </p:nvSpPr>
          <p:spPr bwMode="auto">
            <a:xfrm>
              <a:off x="48" y="184"/>
              <a:ext cx="109" cy="109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3" name="AutoShape 264"/>
            <p:cNvSpPr>
              <a:spLocks/>
            </p:cNvSpPr>
            <p:nvPr/>
          </p:nvSpPr>
          <p:spPr bwMode="auto">
            <a:xfrm>
              <a:off x="408" y="184"/>
              <a:ext cx="109" cy="109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4" name="TextBox 37"/>
          <p:cNvSpPr txBox="1"/>
          <p:nvPr/>
        </p:nvSpPr>
        <p:spPr>
          <a:xfrm>
            <a:off x="7421504" y="3308684"/>
            <a:ext cx="1770622" cy="4524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b="1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常用段检索</a:t>
            </a:r>
            <a:endParaRPr lang="zh-CN" altLang="en-US" b="1" kern="0" dirty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5" name="TextBox 38"/>
          <p:cNvSpPr txBox="1"/>
          <p:nvPr/>
        </p:nvSpPr>
        <p:spPr>
          <a:xfrm>
            <a:off x="5770335" y="4402497"/>
            <a:ext cx="1540034" cy="480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9145956" y="4402497"/>
            <a:ext cx="1540034" cy="480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7543178" y="5445750"/>
            <a:ext cx="1540034" cy="4428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08289" y="1783830"/>
            <a:ext cx="7465101" cy="412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2">
                    <a:lumMod val="25000"/>
                  </a:schemeClr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  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ProQuest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学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位论文数据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库收录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240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多万篇国外博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硕士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论文的题录文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摘信息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读者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可以访问超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过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90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％的北美地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区以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及众多国际性的博硕士论文的文摘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。其中包含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部分记录的全文，目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前有国外博硕士学位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论文全文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21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万多篇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，每年新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增约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万多篇。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1"/>
            <a:ext cx="9113520" cy="854242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数据库介绍</a:t>
            </a:r>
            <a:endParaRPr lang="en-US" altLang="zh-CN" sz="2400" b="1" kern="0" spc="300" dirty="0">
              <a:solidFill>
                <a:schemeClr val="bg1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854242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ProQuest</a:t>
            </a:r>
            <a:r>
              <a:rPr lang="zh-CN" altLang="en-US" sz="2200" b="1" dirty="0" smtClean="0">
                <a:latin typeface="Times New Roman" pitchFamily="18" charset="0"/>
                <a:cs typeface="Times New Roman" pitchFamily="18" charset="0"/>
              </a:rPr>
              <a:t>博硕论文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216"/>
          <p:cNvSpPr>
            <a:spLocks/>
          </p:cNvSpPr>
          <p:nvPr/>
        </p:nvSpPr>
        <p:spPr bwMode="auto">
          <a:xfrm>
            <a:off x="9771446" y="3991951"/>
            <a:ext cx="249566" cy="452913"/>
          </a:xfrm>
          <a:custGeom>
            <a:avLst/>
            <a:gdLst>
              <a:gd name="T0" fmla="*/ 19780573 w 21600"/>
              <a:gd name="T1" fmla="*/ 191199061 h 21600"/>
              <a:gd name="T2" fmla="*/ 25382283 w 21600"/>
              <a:gd name="T3" fmla="*/ 96676410 h 21600"/>
              <a:gd name="T4" fmla="*/ 25387355 w 21600"/>
              <a:gd name="T5" fmla="*/ 96648741 h 21600"/>
              <a:gd name="T6" fmla="*/ 25382283 w 21600"/>
              <a:gd name="T7" fmla="*/ 96648741 h 21600"/>
              <a:gd name="T8" fmla="*/ 25387355 w 21600"/>
              <a:gd name="T9" fmla="*/ 96554089 h 21600"/>
              <a:gd name="T10" fmla="*/ 10594318 w 21600"/>
              <a:gd name="T11" fmla="*/ 96622250 h 21600"/>
              <a:gd name="T12" fmla="*/ 16003842 w 21600"/>
              <a:gd name="T13" fmla="*/ 0 h 21600"/>
              <a:gd name="T14" fmla="*/ 7705606 w 21600"/>
              <a:gd name="T15" fmla="*/ 0 h 21600"/>
              <a:gd name="T16" fmla="*/ 6346 w 21600"/>
              <a:gd name="T17" fmla="*/ 130381521 h 21600"/>
              <a:gd name="T18" fmla="*/ 0 w 21600"/>
              <a:gd name="T19" fmla="*/ 130409308 h 21600"/>
              <a:gd name="T20" fmla="*/ 5066 w 21600"/>
              <a:gd name="T21" fmla="*/ 130409308 h 21600"/>
              <a:gd name="T22" fmla="*/ 0 w 21600"/>
              <a:gd name="T23" fmla="*/ 130517735 h 21600"/>
              <a:gd name="T24" fmla="*/ 14793037 w 21600"/>
              <a:gd name="T25" fmla="*/ 130436966 h 21600"/>
              <a:gd name="T26" fmla="*/ 11261231 w 21600"/>
              <a:gd name="T27" fmla="*/ 191212836 h 21600"/>
              <a:gd name="T28" fmla="*/ 4331826 w 21600"/>
              <a:gd name="T29" fmla="*/ 191212836 h 21600"/>
              <a:gd name="T30" fmla="*/ 10776413 w 21600"/>
              <a:gd name="T31" fmla="*/ 294279076 h 21600"/>
              <a:gd name="T32" fmla="*/ 27129407 w 21600"/>
              <a:gd name="T33" fmla="*/ 191212836 h 21600"/>
              <a:gd name="T34" fmla="*/ 19780573 w 21600"/>
              <a:gd name="T35" fmla="*/ 191212836 h 21600"/>
              <a:gd name="T36" fmla="*/ 19780573 w 21600"/>
              <a:gd name="T37" fmla="*/ 191199061 h 21600"/>
              <a:gd name="T38" fmla="*/ 19780573 w 21600"/>
              <a:gd name="T39" fmla="*/ 191199061 h 216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600" h="21600">
                <a:moveTo>
                  <a:pt x="15749" y="14034"/>
                </a:moveTo>
                <a:lnTo>
                  <a:pt x="20209" y="7096"/>
                </a:lnTo>
                <a:lnTo>
                  <a:pt x="20213" y="7094"/>
                </a:lnTo>
                <a:lnTo>
                  <a:pt x="20209" y="7094"/>
                </a:lnTo>
                <a:lnTo>
                  <a:pt x="20213" y="7087"/>
                </a:lnTo>
                <a:lnTo>
                  <a:pt x="8435" y="7092"/>
                </a:lnTo>
                <a:cubicBezTo>
                  <a:pt x="8491" y="6986"/>
                  <a:pt x="11303" y="2726"/>
                  <a:pt x="12742" y="0"/>
                </a:cubicBezTo>
                <a:lnTo>
                  <a:pt x="6135" y="0"/>
                </a:lnTo>
                <a:lnTo>
                  <a:pt x="5" y="9570"/>
                </a:lnTo>
                <a:lnTo>
                  <a:pt x="0" y="9572"/>
                </a:lnTo>
                <a:lnTo>
                  <a:pt x="4" y="9572"/>
                </a:lnTo>
                <a:lnTo>
                  <a:pt x="0" y="9580"/>
                </a:lnTo>
                <a:lnTo>
                  <a:pt x="11778" y="9574"/>
                </a:lnTo>
                <a:cubicBezTo>
                  <a:pt x="11738" y="9650"/>
                  <a:pt x="10302" y="11811"/>
                  <a:pt x="8966" y="14035"/>
                </a:cubicBezTo>
                <a:lnTo>
                  <a:pt x="3449" y="14035"/>
                </a:lnTo>
                <a:lnTo>
                  <a:pt x="8580" y="21600"/>
                </a:lnTo>
                <a:lnTo>
                  <a:pt x="21600" y="14035"/>
                </a:lnTo>
                <a:lnTo>
                  <a:pt x="15749" y="14035"/>
                </a:lnTo>
                <a:lnTo>
                  <a:pt x="15749" y="14034"/>
                </a:lnTo>
                <a:close/>
                <a:moveTo>
                  <a:pt x="15749" y="14034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4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" name="Group 265"/>
          <p:cNvGrpSpPr>
            <a:grpSpLocks/>
          </p:cNvGrpSpPr>
          <p:nvPr/>
        </p:nvGrpSpPr>
        <p:grpSpPr bwMode="auto">
          <a:xfrm>
            <a:off x="6320010" y="4144099"/>
            <a:ext cx="452915" cy="227999"/>
            <a:chOff x="0" y="0"/>
            <a:chExt cx="576" cy="293"/>
          </a:xfrm>
          <a:solidFill>
            <a:schemeClr val="bg1"/>
          </a:solidFill>
        </p:grpSpPr>
        <p:sp>
          <p:nvSpPr>
            <p:cNvPr id="31" name="AutoShape 262"/>
            <p:cNvSpPr>
              <a:spLocks/>
            </p:cNvSpPr>
            <p:nvPr/>
          </p:nvSpPr>
          <p:spPr bwMode="auto">
            <a:xfrm>
              <a:off x="0" y="0"/>
              <a:ext cx="576" cy="2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>
                  <a:moveTo>
                    <a:pt x="19872" y="8288"/>
                  </a:moveTo>
                  <a:lnTo>
                    <a:pt x="18950" y="8288"/>
                  </a:lnTo>
                  <a:cubicBezTo>
                    <a:pt x="18337" y="5361"/>
                    <a:pt x="16769" y="0"/>
                    <a:pt x="16272" y="0"/>
                  </a:cubicBezTo>
                  <a:lnTo>
                    <a:pt x="8628" y="0"/>
                  </a:lnTo>
                  <a:cubicBezTo>
                    <a:pt x="8131" y="0"/>
                    <a:pt x="5990" y="5361"/>
                    <a:pt x="5146" y="8288"/>
                  </a:cubicBezTo>
                  <a:lnTo>
                    <a:pt x="4128" y="8288"/>
                  </a:lnTo>
                  <a:cubicBezTo>
                    <a:pt x="3505" y="8288"/>
                    <a:pt x="0" y="8700"/>
                    <a:pt x="0" y="12439"/>
                  </a:cubicBezTo>
                  <a:lnTo>
                    <a:pt x="0" y="18890"/>
                  </a:lnTo>
                  <a:cubicBezTo>
                    <a:pt x="0" y="20113"/>
                    <a:pt x="339" y="21134"/>
                    <a:pt x="802" y="21472"/>
                  </a:cubicBezTo>
                  <a:cubicBezTo>
                    <a:pt x="820" y="17204"/>
                    <a:pt x="2270" y="13745"/>
                    <a:pt x="4051" y="13745"/>
                  </a:cubicBezTo>
                  <a:cubicBezTo>
                    <a:pt x="5843" y="13745"/>
                    <a:pt x="7300" y="17247"/>
                    <a:pt x="7300" y="21552"/>
                  </a:cubicBezTo>
                  <a:cubicBezTo>
                    <a:pt x="7300" y="21569"/>
                    <a:pt x="7299" y="21584"/>
                    <a:pt x="7299" y="21600"/>
                  </a:cubicBezTo>
                  <a:lnTo>
                    <a:pt x="14201" y="21600"/>
                  </a:lnTo>
                  <a:cubicBezTo>
                    <a:pt x="14201" y="21584"/>
                    <a:pt x="14200" y="21568"/>
                    <a:pt x="14200" y="21552"/>
                  </a:cubicBezTo>
                  <a:cubicBezTo>
                    <a:pt x="14200" y="17247"/>
                    <a:pt x="15658" y="13745"/>
                    <a:pt x="17450" y="13745"/>
                  </a:cubicBezTo>
                  <a:cubicBezTo>
                    <a:pt x="19241" y="13745"/>
                    <a:pt x="20698" y="17243"/>
                    <a:pt x="20700" y="21545"/>
                  </a:cubicBezTo>
                  <a:cubicBezTo>
                    <a:pt x="21214" y="21289"/>
                    <a:pt x="21600" y="20199"/>
                    <a:pt x="21600" y="18889"/>
                  </a:cubicBezTo>
                  <a:lnTo>
                    <a:pt x="21600" y="11718"/>
                  </a:lnTo>
                  <a:cubicBezTo>
                    <a:pt x="21600" y="10222"/>
                    <a:pt x="20495" y="8288"/>
                    <a:pt x="19872" y="8288"/>
                  </a:cubicBezTo>
                  <a:close/>
                  <a:moveTo>
                    <a:pt x="15715" y="2222"/>
                  </a:moveTo>
                  <a:cubicBezTo>
                    <a:pt x="16112" y="2222"/>
                    <a:pt x="16650" y="4767"/>
                    <a:pt x="17475" y="7799"/>
                  </a:cubicBezTo>
                  <a:lnTo>
                    <a:pt x="13060" y="7799"/>
                  </a:lnTo>
                  <a:lnTo>
                    <a:pt x="13056" y="2222"/>
                  </a:lnTo>
                  <a:lnTo>
                    <a:pt x="15715" y="2222"/>
                  </a:lnTo>
                  <a:close/>
                  <a:moveTo>
                    <a:pt x="9225" y="2222"/>
                  </a:moveTo>
                  <a:lnTo>
                    <a:pt x="11700" y="2222"/>
                  </a:lnTo>
                  <a:lnTo>
                    <a:pt x="11700" y="7799"/>
                  </a:lnTo>
                  <a:lnTo>
                    <a:pt x="6961" y="7799"/>
                  </a:lnTo>
                  <a:cubicBezTo>
                    <a:pt x="7957" y="4930"/>
                    <a:pt x="8827" y="2222"/>
                    <a:pt x="9225" y="2222"/>
                  </a:cubicBezTo>
                  <a:close/>
                  <a:moveTo>
                    <a:pt x="9225" y="222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2" name="AutoShape 263"/>
            <p:cNvSpPr>
              <a:spLocks/>
            </p:cNvSpPr>
            <p:nvPr/>
          </p:nvSpPr>
          <p:spPr bwMode="auto">
            <a:xfrm>
              <a:off x="48" y="184"/>
              <a:ext cx="109" cy="109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3" name="AutoShape 264"/>
            <p:cNvSpPr>
              <a:spLocks/>
            </p:cNvSpPr>
            <p:nvPr/>
          </p:nvSpPr>
          <p:spPr bwMode="auto">
            <a:xfrm>
              <a:off x="408" y="184"/>
              <a:ext cx="109" cy="109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4" name="TextBox 37"/>
          <p:cNvSpPr txBox="1"/>
          <p:nvPr/>
        </p:nvSpPr>
        <p:spPr>
          <a:xfrm>
            <a:off x="7421504" y="3308684"/>
            <a:ext cx="1770622" cy="4524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b="1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常用段检索</a:t>
            </a:r>
            <a:endParaRPr lang="zh-CN" altLang="en-US" b="1" kern="0" dirty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5" name="TextBox 38"/>
          <p:cNvSpPr txBox="1"/>
          <p:nvPr/>
        </p:nvSpPr>
        <p:spPr>
          <a:xfrm>
            <a:off x="5770335" y="4402497"/>
            <a:ext cx="1540034" cy="480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9145956" y="4402497"/>
            <a:ext cx="1540034" cy="480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7543178" y="5445750"/>
            <a:ext cx="1540034" cy="4428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 Here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8674"/>
            <a:ext cx="121920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2322096" y="1792706"/>
            <a:ext cx="9709484" cy="135956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056021" y="3236495"/>
            <a:ext cx="2875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直接输入关键词</a:t>
            </a:r>
            <a:endParaRPr lang="zh-CN" altLang="en-US" sz="1600" dirty="0"/>
          </a:p>
        </p:txBody>
      </p:sp>
      <p:sp>
        <p:nvSpPr>
          <p:cNvPr id="18" name="矩形 17"/>
          <p:cNvSpPr/>
          <p:nvPr/>
        </p:nvSpPr>
        <p:spPr>
          <a:xfrm>
            <a:off x="2286000" y="4102768"/>
            <a:ext cx="9733547" cy="204536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324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12192000" cy="449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3950"/>
            <a:ext cx="121920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06400" y="5867400"/>
            <a:ext cx="11277600" cy="7620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目前国内唯一提供国外高质量学位论文全文的数据库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0180"/>
            <a:ext cx="12192000" cy="594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 Same Side Corner Rectangle 1"/>
          <p:cNvSpPr/>
          <p:nvPr/>
        </p:nvSpPr>
        <p:spPr>
          <a:xfrm>
            <a:off x="0" y="0"/>
            <a:ext cx="3078480" cy="854242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ProQuest</a:t>
            </a:r>
            <a:r>
              <a:rPr lang="zh-CN" altLang="en-US" sz="2200" b="1" dirty="0" smtClean="0">
                <a:latin typeface="Times New Roman" pitchFamily="18" charset="0"/>
                <a:cs typeface="Times New Roman" pitchFamily="18" charset="0"/>
              </a:rPr>
              <a:t>博硕论文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 Same Side Corner Rectangle 2"/>
          <p:cNvSpPr/>
          <p:nvPr/>
        </p:nvSpPr>
        <p:spPr>
          <a:xfrm>
            <a:off x="3078480" y="1"/>
            <a:ext cx="9113520" cy="854242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基本检索</a:t>
            </a:r>
            <a:endParaRPr lang="en-US" altLang="zh-CN" sz="2400" b="1" kern="0" spc="300" dirty="0">
              <a:solidFill>
                <a:schemeClr val="bg1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83642" y="1780674"/>
            <a:ext cx="2562726" cy="50532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294021" y="4487779"/>
            <a:ext cx="2562726" cy="34490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06115"/>
            <a:ext cx="7126705" cy="605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10082463" y="2370220"/>
            <a:ext cx="2109537" cy="448777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42621" y="938463"/>
            <a:ext cx="1864895" cy="5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2211"/>
            <a:ext cx="12192000" cy="601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 Same Side Corner Rectangle 1"/>
          <p:cNvSpPr/>
          <p:nvPr/>
        </p:nvSpPr>
        <p:spPr>
          <a:xfrm>
            <a:off x="0" y="0"/>
            <a:ext cx="3078480" cy="854242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ProQuest</a:t>
            </a:r>
            <a:r>
              <a:rPr lang="zh-CN" altLang="en-US" sz="2200" b="1" dirty="0" smtClean="0">
                <a:latin typeface="Times New Roman" pitchFamily="18" charset="0"/>
                <a:cs typeface="Times New Roman" pitchFamily="18" charset="0"/>
              </a:rPr>
              <a:t>博硕论文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ame Side Corner Rectangle 2"/>
          <p:cNvSpPr/>
          <p:nvPr/>
        </p:nvSpPr>
        <p:spPr>
          <a:xfrm>
            <a:off x="3078480" y="1"/>
            <a:ext cx="9113520" cy="854242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高级检索</a:t>
            </a:r>
            <a:endParaRPr lang="en-US" altLang="zh-CN" sz="2400" b="1" kern="0" spc="300" dirty="0">
              <a:solidFill>
                <a:schemeClr val="bg1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4242"/>
            <a:ext cx="12192000" cy="600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1"/>
          <p:cNvSpPr/>
          <p:nvPr/>
        </p:nvSpPr>
        <p:spPr>
          <a:xfrm>
            <a:off x="0" y="0"/>
            <a:ext cx="3078480" cy="854242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ProQuest</a:t>
            </a:r>
            <a:r>
              <a:rPr lang="zh-CN" altLang="en-US" sz="2200" b="1" dirty="0" smtClean="0">
                <a:latin typeface="Times New Roman" pitchFamily="18" charset="0"/>
                <a:cs typeface="Times New Roman" pitchFamily="18" charset="0"/>
              </a:rPr>
              <a:t>博硕论文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 Same Side Corner Rectangle 2"/>
          <p:cNvSpPr/>
          <p:nvPr/>
        </p:nvSpPr>
        <p:spPr>
          <a:xfrm>
            <a:off x="3078480" y="1"/>
            <a:ext cx="9113520" cy="854242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检索结果</a:t>
            </a:r>
            <a:endParaRPr lang="en-US" altLang="zh-CN" sz="2400" b="1" kern="0" spc="300" dirty="0">
              <a:solidFill>
                <a:schemeClr val="bg1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9745579" y="866274"/>
            <a:ext cx="2446421" cy="5991726"/>
          </a:xfrm>
          <a:prstGeom prst="roundRect">
            <a:avLst>
              <a:gd name="adj" fmla="val 7815"/>
            </a:avLst>
          </a:prstGeom>
          <a:noFill/>
          <a:ln w="635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349916" y="878305"/>
            <a:ext cx="854242" cy="252664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5756223" y="1864895"/>
            <a:ext cx="3893103" cy="7339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限制条件，进一步精简检索结果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0"/>
            <a:ext cx="9113520" cy="770021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782053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PART 1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28071" y="105632"/>
            <a:ext cx="60502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eaLnBrk="0" hangingPunct="0"/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</a:t>
            </a:r>
            <a:r>
              <a:rPr lang="zh-CN" altLang="en-US" sz="2400" b="1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吉林大学图书馆医学电子资源介绍</a:t>
            </a:r>
            <a:endParaRPr lang="en-US" altLang="zh-CN" sz="2400" b="1" spc="300" dirty="0">
              <a:solidFill>
                <a:schemeClr val="bg1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8" name="Lorem Ipsum"/>
          <p:cNvSpPr>
            <a:spLocks/>
          </p:cNvSpPr>
          <p:nvPr/>
        </p:nvSpPr>
        <p:spPr bwMode="auto">
          <a:xfrm>
            <a:off x="2453366" y="3913726"/>
            <a:ext cx="1562332" cy="9118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 adipisicing elit, sed do eiusmod tempor incididunt ut labore et dolore magna aliqua.</a:t>
            </a:r>
          </a:p>
        </p:txBody>
      </p:sp>
      <p:sp>
        <p:nvSpPr>
          <p:cNvPr id="19" name="Lorem Ipsum"/>
          <p:cNvSpPr>
            <a:spLocks/>
          </p:cNvSpPr>
          <p:nvPr/>
        </p:nvSpPr>
        <p:spPr bwMode="auto">
          <a:xfrm>
            <a:off x="4361541" y="3913726"/>
            <a:ext cx="1562332" cy="9118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 adipisicing elit, sed do eiusmod tempor incididunt ut labore et dolore magna aliqua.</a:t>
            </a:r>
          </a:p>
        </p:txBody>
      </p:sp>
      <p:sp>
        <p:nvSpPr>
          <p:cNvPr id="20" name="Lorem Ipsum"/>
          <p:cNvSpPr>
            <a:spLocks/>
          </p:cNvSpPr>
          <p:nvPr/>
        </p:nvSpPr>
        <p:spPr bwMode="auto">
          <a:xfrm>
            <a:off x="6269716" y="3913726"/>
            <a:ext cx="1562332" cy="9118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 adipisicing elit, sed do eiusmod tempor incididunt ut labore et dolore magna aliqua.</a:t>
            </a:r>
          </a:p>
        </p:txBody>
      </p:sp>
      <p:sp>
        <p:nvSpPr>
          <p:cNvPr id="22" name="文本框 20"/>
          <p:cNvSpPr txBox="1"/>
          <p:nvPr/>
        </p:nvSpPr>
        <p:spPr>
          <a:xfrm>
            <a:off x="2381249" y="5457368"/>
            <a:ext cx="170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48%</a:t>
            </a:r>
            <a:endParaRPr lang="zh-CN" altLang="en-US" sz="54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文本框 23"/>
          <p:cNvSpPr txBox="1"/>
          <p:nvPr/>
        </p:nvSpPr>
        <p:spPr>
          <a:xfrm>
            <a:off x="8105774" y="5457368"/>
            <a:ext cx="170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48%</a:t>
            </a:r>
            <a:endParaRPr lang="zh-CN" altLang="en-US" sz="54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895"/>
            <a:ext cx="12192000" cy="636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144379" y="2719138"/>
            <a:ext cx="2430379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238044" y="1828800"/>
            <a:ext cx="1625600" cy="33866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625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0"/>
            <a:ext cx="9113520" cy="938463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950495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PART 3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52950" y="264695"/>
            <a:ext cx="676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常用医学外文全文数据库对比分析（一）</a:t>
            </a:r>
            <a:endParaRPr lang="zh-CN" altLang="en-US" sz="24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401763" y="1953651"/>
            <a:ext cx="48164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矩形 36"/>
          <p:cNvSpPr/>
          <p:nvPr/>
        </p:nvSpPr>
        <p:spPr>
          <a:xfrm>
            <a:off x="3046633" y="5176960"/>
            <a:ext cx="1523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4" name="矩形 37"/>
          <p:cNvSpPr/>
          <p:nvPr/>
        </p:nvSpPr>
        <p:spPr>
          <a:xfrm>
            <a:off x="3254414" y="4391148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1" y="962027"/>
          <a:ext cx="12191999" cy="5895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424"/>
                <a:gridCol w="1802344"/>
                <a:gridCol w="1962957"/>
                <a:gridCol w="2065807"/>
                <a:gridCol w="2120403"/>
                <a:gridCol w="2014064"/>
              </a:tblGrid>
              <a:tr h="9834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数据库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收录年限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期刊数量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资源特色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更新频率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用户界面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12393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Elsevier  </a:t>
                      </a:r>
                      <a:r>
                        <a:rPr lang="en-US" altLang="zh-CN" sz="1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ScienceDirect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1995</a:t>
                      </a:r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至今</a:t>
                      </a:r>
                      <a:endParaRPr lang="zh-CN" altLang="en-US" sz="18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2500</a:t>
                      </a:r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余种</a:t>
                      </a:r>
                      <a:endParaRPr lang="zh-CN" altLang="en-US" sz="18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高质量医学期刊</a:t>
                      </a:r>
                      <a:endParaRPr lang="zh-CN" altLang="en-US" sz="1800" dirty="0">
                        <a:solidFill>
                          <a:srgbClr val="FF0000"/>
                        </a:solidFill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每周</a:t>
                      </a:r>
                      <a:endParaRPr lang="zh-CN" altLang="en-US" sz="18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（英文）</a:t>
                      </a:r>
                      <a:endParaRPr lang="en-US" altLang="zh-CN" sz="1800" dirty="0" smtClean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界面友好</a:t>
                      </a:r>
                      <a:endParaRPr lang="zh-CN" altLang="en-US" sz="18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002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Springer-Link 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1997</a:t>
                      </a:r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至今</a:t>
                      </a:r>
                      <a:endParaRPr lang="en-US" altLang="zh-CN" sz="1800" dirty="0" smtClean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1996</a:t>
                      </a:r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年以前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1800</a:t>
                      </a:r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余种</a:t>
                      </a:r>
                      <a:endParaRPr lang="zh-CN" altLang="en-US" sz="18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回溯库</a:t>
                      </a:r>
                      <a:endParaRPr lang="zh-CN" altLang="en-US" sz="1800" dirty="0">
                        <a:solidFill>
                          <a:srgbClr val="FF0000"/>
                        </a:solidFill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每周</a:t>
                      </a:r>
                      <a:endParaRPr lang="zh-CN" altLang="en-US" sz="18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（英文）</a:t>
                      </a:r>
                      <a:endParaRPr lang="en-US" altLang="zh-CN" sz="1800" dirty="0" smtClean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界面友好</a:t>
                      </a:r>
                      <a:endParaRPr lang="zh-CN" altLang="en-US" sz="18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9000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Ovid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1993</a:t>
                      </a:r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年</a:t>
                      </a:r>
                      <a:r>
                        <a:rPr lang="en-US" altLang="zh-CN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-</a:t>
                      </a:r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至今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1200</a:t>
                      </a:r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余种</a:t>
                      </a:r>
                      <a:endParaRPr lang="zh-CN" altLang="en-US" sz="18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循证医学</a:t>
                      </a:r>
                      <a:endParaRPr lang="zh-CN" altLang="en-US" sz="1800" dirty="0">
                        <a:solidFill>
                          <a:srgbClr val="FF0000"/>
                        </a:solidFill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每周</a:t>
                      </a:r>
                      <a:endParaRPr lang="zh-CN" altLang="en-US" sz="18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（中文）</a:t>
                      </a:r>
                      <a:endParaRPr lang="en-US" altLang="zh-CN" sz="1800" dirty="0" smtClean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界面友好</a:t>
                      </a:r>
                      <a:endParaRPr lang="zh-CN" altLang="en-US" sz="18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82886"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ProQuest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1997</a:t>
                      </a:r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年至今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21</a:t>
                      </a:r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万余篇</a:t>
                      </a:r>
                      <a:endParaRPr lang="zh-CN" altLang="en-US" sz="18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国外博硕士论文</a:t>
                      </a:r>
                      <a:endParaRPr lang="zh-CN" altLang="en-US" sz="1800" dirty="0">
                        <a:solidFill>
                          <a:srgbClr val="FF0000"/>
                        </a:solidFill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每天</a:t>
                      </a:r>
                      <a:endParaRPr lang="zh-CN" altLang="en-US" sz="18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（中文）</a:t>
                      </a:r>
                      <a:endParaRPr lang="en-US" altLang="zh-CN" sz="1800" dirty="0" smtClean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界面友好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744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0"/>
            <a:ext cx="9113520" cy="938463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950495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PART 3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38700" y="264695"/>
            <a:ext cx="6483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常用医学外文全文数据库对比分析（二）</a:t>
            </a:r>
            <a:endParaRPr lang="zh-CN" altLang="en-US" sz="24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401763" y="1953651"/>
            <a:ext cx="48164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矩形 36"/>
          <p:cNvSpPr/>
          <p:nvPr/>
        </p:nvSpPr>
        <p:spPr>
          <a:xfrm>
            <a:off x="3046633" y="5176960"/>
            <a:ext cx="1523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4" name="矩形 37"/>
          <p:cNvSpPr/>
          <p:nvPr/>
        </p:nvSpPr>
        <p:spPr>
          <a:xfrm>
            <a:off x="3254414" y="4391148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-2" y="950495"/>
          <a:ext cx="12192002" cy="6622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52"/>
                <a:gridCol w="4772025"/>
                <a:gridCol w="4619625"/>
              </a:tblGrid>
              <a:tr h="6306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数据库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检索途径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检索限定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12763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Elsevier   </a:t>
                      </a:r>
                      <a:r>
                        <a:rPr lang="en-US" altLang="zh-CN" sz="1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ScienceDirect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快速检索    浏览检索</a:t>
                      </a:r>
                      <a:endParaRPr lang="en-US" altLang="zh-CN" sz="1800" b="0" dirty="0" smtClean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高级检索   专家检索</a:t>
                      </a:r>
                      <a:endParaRPr lang="zh-CN" altLang="en-US" sz="1800" b="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年代、来源出版物、学科、文献类型</a:t>
                      </a:r>
                      <a:endParaRPr lang="zh-CN" altLang="en-US" sz="18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422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Springer-Link 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基本检索  </a:t>
                      </a:r>
                      <a:endParaRPr lang="en-US" altLang="zh-CN" sz="1800" b="0" dirty="0" smtClean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浏览检索 </a:t>
                      </a:r>
                      <a:endParaRPr lang="en-US" altLang="zh-CN" sz="1800" b="0" dirty="0" smtClean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高级检索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年代、文献类型、学科、</a:t>
                      </a:r>
                      <a:endParaRPr lang="en-US" altLang="zh-CN" sz="1800" dirty="0" smtClean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学科分支、语言</a:t>
                      </a:r>
                      <a:endParaRPr lang="zh-CN" altLang="en-US" sz="18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7771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Ovid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基本检索</a:t>
                      </a:r>
                      <a:r>
                        <a:rPr lang="en-US" altLang="zh-CN" sz="1800" b="0" baseline="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  </a:t>
                      </a:r>
                      <a:r>
                        <a:rPr lang="zh-CN" altLang="en-US" sz="1800" b="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字段检索</a:t>
                      </a:r>
                      <a:endParaRPr lang="en-US" altLang="zh-CN" sz="1800" b="0" dirty="0" smtClean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常用字段检索</a:t>
                      </a:r>
                      <a:endParaRPr lang="en-US" altLang="zh-CN" sz="1800" b="0" dirty="0" smtClean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多个字段检索</a:t>
                      </a:r>
                      <a:endParaRPr lang="en-US" altLang="zh-CN" sz="1800" b="0" dirty="0" smtClean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高级检索</a:t>
                      </a:r>
                      <a:endParaRPr lang="en-US" altLang="zh-CN" sz="1800" b="0" dirty="0" smtClean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主题词检索</a:t>
                      </a:r>
                      <a:endParaRPr lang="en-US" altLang="zh-CN" sz="1800" b="0" dirty="0" smtClean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文献相关度、年代、来源出版物、</a:t>
                      </a:r>
                      <a:endParaRPr lang="en-US" altLang="zh-CN" sz="1800" dirty="0" smtClean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文献类型、循证医学</a:t>
                      </a:r>
                      <a:endParaRPr lang="zh-CN" altLang="en-US" sz="18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69153"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ProQuest</a:t>
                      </a:r>
                      <a:endParaRPr lang="en-US" altLang="zh-CN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基本检索</a:t>
                      </a:r>
                      <a:endParaRPr lang="en-US" altLang="zh-CN" sz="1800" b="0" dirty="0" smtClean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学科导航</a:t>
                      </a:r>
                      <a:endParaRPr lang="en-US" altLang="zh-CN" sz="1800" b="0" dirty="0" smtClean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indent="0" algn="ctr" defTabSz="91440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高级检索</a:t>
                      </a:r>
                      <a:endParaRPr lang="en-US" altLang="zh-CN" sz="1800" b="0" dirty="0" smtClean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学科、年代、学位</a:t>
                      </a:r>
                      <a:endParaRPr lang="zh-CN" altLang="en-US" sz="18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744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0"/>
            <a:ext cx="9113520" cy="938463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950495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PART 3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81525" y="264695"/>
            <a:ext cx="674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常用医学外文全文数据库对比分析（三）</a:t>
            </a:r>
            <a:endParaRPr lang="zh-CN" altLang="en-US" sz="24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401763" y="1953651"/>
            <a:ext cx="48164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矩形 36"/>
          <p:cNvSpPr/>
          <p:nvPr/>
        </p:nvSpPr>
        <p:spPr>
          <a:xfrm>
            <a:off x="3046633" y="5176960"/>
            <a:ext cx="1523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4" name="矩形 37"/>
          <p:cNvSpPr/>
          <p:nvPr/>
        </p:nvSpPr>
        <p:spPr>
          <a:xfrm>
            <a:off x="3254414" y="4391148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938464"/>
          <a:ext cx="12182475" cy="591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552825"/>
                <a:gridCol w="2914650"/>
                <a:gridCol w="2971800"/>
              </a:tblGrid>
              <a:tr h="74855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数据库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显示内容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输出格式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输出形式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1266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Elsevie   </a:t>
                      </a:r>
                      <a:r>
                        <a:rPr lang="en-US" altLang="zh-CN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ScienceDirect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 smtClean="0">
                          <a:latin typeface="宋体" pitchFamily="2" charset="-122"/>
                          <a:ea typeface="宋体" pitchFamily="2" charset="-122"/>
                        </a:rPr>
                        <a:t>作者、标题、刊名、年卷期、页</a:t>
                      </a:r>
                    </a:p>
                    <a:p>
                      <a:pPr algn="ctr"/>
                      <a:r>
                        <a:rPr lang="zh-CN" altLang="en-US" sz="1400" baseline="0" dirty="0" smtClean="0">
                          <a:latin typeface="宋体" pitchFamily="2" charset="-122"/>
                          <a:ea typeface="宋体" pitchFamily="2" charset="-122"/>
                        </a:rPr>
                        <a:t>码、文摘、全文、关键词、主题</a:t>
                      </a:r>
                    </a:p>
                    <a:p>
                      <a:pPr algn="ctr"/>
                      <a:r>
                        <a:rPr lang="zh-CN" altLang="en-US" sz="1400" baseline="0" dirty="0" smtClean="0">
                          <a:latin typeface="宋体" pitchFamily="2" charset="-122"/>
                          <a:ea typeface="宋体" pitchFamily="2" charset="-122"/>
                        </a:rPr>
                        <a:t>相关度、参考文献、语种、版权</a:t>
                      </a:r>
                      <a:endParaRPr lang="zh-CN" altLang="en-US" sz="14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PDF</a:t>
                      </a:r>
                      <a:endParaRPr lang="zh-CN" altLang="en-US" sz="16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E-mail</a:t>
                      </a:r>
                      <a:r>
                        <a:rPr lang="zh-CN" altLang="en-US" sz="16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、存盘、打印</a:t>
                      </a:r>
                      <a:endParaRPr lang="zh-CN" altLang="en-US" sz="16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225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Springer-Link 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 smtClean="0">
                          <a:latin typeface="宋体" pitchFamily="2" charset="-122"/>
                          <a:ea typeface="宋体" pitchFamily="2" charset="-122"/>
                        </a:rPr>
                        <a:t>作者、标题、刊名、年</a:t>
                      </a:r>
                    </a:p>
                    <a:p>
                      <a:pPr algn="ctr"/>
                      <a:r>
                        <a:rPr lang="zh-CN" altLang="en-US" sz="1400" baseline="0" dirty="0" smtClean="0">
                          <a:latin typeface="宋体" pitchFamily="2" charset="-122"/>
                          <a:ea typeface="宋体" pitchFamily="2" charset="-122"/>
                        </a:rPr>
                        <a:t>卷期、页码、文摘、全</a:t>
                      </a:r>
                    </a:p>
                    <a:p>
                      <a:pPr algn="ctr"/>
                      <a:r>
                        <a:rPr lang="zh-CN" altLang="en-US" sz="1400" baseline="0" dirty="0" smtClean="0">
                          <a:latin typeface="宋体" pitchFamily="2" charset="-122"/>
                          <a:ea typeface="宋体" pitchFamily="2" charset="-122"/>
                        </a:rPr>
                        <a:t>文、主题相关度、</a:t>
                      </a:r>
                      <a:r>
                        <a:rPr lang="en-US" altLang="zh-CN" sz="1400" baseline="0" dirty="0" smtClean="0">
                          <a:latin typeface="宋体" pitchFamily="2" charset="-122"/>
                          <a:ea typeface="宋体" pitchFamily="2" charset="-122"/>
                        </a:rPr>
                        <a:t>URL</a:t>
                      </a:r>
                      <a:endParaRPr lang="zh-CN" altLang="en-US" sz="14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PDF/HTML</a:t>
                      </a:r>
                      <a:endParaRPr lang="zh-CN" altLang="en-US" sz="16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E-mail</a:t>
                      </a:r>
                      <a:r>
                        <a:rPr lang="zh-CN" altLang="en-US" sz="160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、存盘、打印</a:t>
                      </a:r>
                      <a:endParaRPr lang="zh-CN" altLang="en-US" sz="16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571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Ovid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 smtClean="0">
                          <a:latin typeface="宋体" pitchFamily="2" charset="-122"/>
                          <a:ea typeface="宋体" pitchFamily="2" charset="-122"/>
                        </a:rPr>
                        <a:t>作者、标题、刊名、年卷期、页</a:t>
                      </a:r>
                    </a:p>
                    <a:p>
                      <a:pPr algn="ctr"/>
                      <a:r>
                        <a:rPr lang="zh-CN" altLang="en-US" sz="1400" baseline="0" dirty="0" smtClean="0">
                          <a:latin typeface="宋体" pitchFamily="2" charset="-122"/>
                          <a:ea typeface="宋体" pitchFamily="2" charset="-122"/>
                        </a:rPr>
                        <a:t>码、文摘、全文、目次、参考文</a:t>
                      </a:r>
                    </a:p>
                    <a:p>
                      <a:pPr algn="ctr"/>
                      <a:r>
                        <a:rPr lang="zh-CN" altLang="en-US" sz="1400" baseline="0" dirty="0" smtClean="0">
                          <a:latin typeface="宋体" pitchFamily="2" charset="-122"/>
                          <a:ea typeface="宋体" pitchFamily="2" charset="-122"/>
                        </a:rPr>
                        <a:t>献、语种、版权、</a:t>
                      </a:r>
                      <a:r>
                        <a:rPr lang="en-US" altLang="zh-CN" sz="1400" baseline="0" dirty="0" smtClean="0">
                          <a:latin typeface="宋体" pitchFamily="2" charset="-122"/>
                          <a:ea typeface="宋体" pitchFamily="2" charset="-122"/>
                        </a:rPr>
                        <a:t>ISSN</a:t>
                      </a:r>
                      <a:r>
                        <a:rPr lang="zh-CN" altLang="en-US" sz="1400" baseline="0" dirty="0" smtClean="0">
                          <a:latin typeface="宋体" pitchFamily="2" charset="-122"/>
                          <a:ea typeface="宋体" pitchFamily="2" charset="-122"/>
                        </a:rPr>
                        <a:t>、</a:t>
                      </a:r>
                      <a:r>
                        <a:rPr lang="en-US" altLang="zh-CN" sz="1400" baseline="0" dirty="0" smtClean="0">
                          <a:latin typeface="宋体" pitchFamily="2" charset="-122"/>
                          <a:ea typeface="宋体" pitchFamily="2" charset="-122"/>
                        </a:rPr>
                        <a:t>NLN</a:t>
                      </a:r>
                      <a:endParaRPr lang="zh-CN" altLang="en-US" sz="14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PDF</a:t>
                      </a:r>
                      <a:endParaRPr lang="zh-CN" altLang="en-US" sz="16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E-mail</a:t>
                      </a:r>
                      <a:r>
                        <a:rPr lang="zh-CN" altLang="en-US" sz="16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、存盘、打印</a:t>
                      </a:r>
                      <a:endParaRPr lang="zh-CN" altLang="en-US" sz="16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24388"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ProQuest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作者、学校、学位、指导教师、学科</a:t>
                      </a:r>
                      <a:endParaRPr lang="en-US" altLang="zh-CN" sz="1400" dirty="0" smtClean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zh-CN" altLang="en-US" sz="14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来源、出版日期、</a:t>
                      </a:r>
                      <a:r>
                        <a:rPr lang="en-US" altLang="zh-CN" sz="14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ISBN</a:t>
                      </a:r>
                      <a:r>
                        <a:rPr lang="zh-CN" altLang="en-US" sz="14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、语言</a:t>
                      </a:r>
                      <a:endParaRPr lang="zh-CN" altLang="en-US" sz="14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PDF</a:t>
                      </a:r>
                      <a:endParaRPr lang="zh-CN" altLang="en-US" sz="16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E-mail</a:t>
                      </a:r>
                      <a:r>
                        <a:rPr lang="zh-CN" altLang="en-US" sz="1600" dirty="0" smtClean="0"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、存盘、打印</a:t>
                      </a:r>
                      <a:endParaRPr lang="zh-CN" altLang="en-US" sz="1600" dirty="0"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744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燕尾形箭头 19"/>
          <p:cNvSpPr/>
          <p:nvPr/>
        </p:nvSpPr>
        <p:spPr>
          <a:xfrm>
            <a:off x="1311639" y="2616866"/>
            <a:ext cx="9061553" cy="276235"/>
          </a:xfrm>
          <a:prstGeom prst="notch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Round Same Side Corner Rectangle 2"/>
          <p:cNvSpPr/>
          <p:nvPr/>
        </p:nvSpPr>
        <p:spPr>
          <a:xfrm>
            <a:off x="3078480" y="1"/>
            <a:ext cx="9113520" cy="806116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818147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17365" y="190500"/>
            <a:ext cx="718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   </a:t>
            </a:r>
            <a:r>
              <a:rPr lang="zh-CN" altLang="en-US" sz="2400" b="1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医学图书</a:t>
            </a:r>
            <a:r>
              <a:rPr lang="zh-CN" altLang="en-US" sz="2400" b="1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馆参考咨询部个</a:t>
            </a:r>
            <a:r>
              <a:rPr lang="zh-CN" altLang="en-US" sz="2400" b="1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性</a:t>
            </a:r>
            <a:r>
              <a:rPr lang="zh-CN" altLang="en-US" sz="2400" b="1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化信息服</a:t>
            </a:r>
            <a:r>
              <a:rPr lang="zh-CN" altLang="en-US" sz="2400" b="1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务</a:t>
            </a:r>
            <a:endParaRPr lang="zh-CN" altLang="en-US" sz="2400" b="1" spc="3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401763" y="1953651"/>
            <a:ext cx="48164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矩形 36"/>
          <p:cNvSpPr/>
          <p:nvPr/>
        </p:nvSpPr>
        <p:spPr>
          <a:xfrm>
            <a:off x="3046633" y="5176960"/>
            <a:ext cx="1523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4" name="矩形 37"/>
          <p:cNvSpPr/>
          <p:nvPr/>
        </p:nvSpPr>
        <p:spPr>
          <a:xfrm>
            <a:off x="3254414" y="4391148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1827298" y="2069433"/>
            <a:ext cx="1214438" cy="12144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800000" scaled="0"/>
            <a:tileRect/>
          </a:gradFill>
          <a:ln w="19050">
            <a:solidFill>
              <a:schemeClr val="bg1"/>
            </a:solidFill>
          </a:ln>
          <a:effectLst>
            <a:outerShdw blurRad="165100" dist="38100" dir="9000000" sx="106000" sy="106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flipH="1">
            <a:off x="3549520" y="2077454"/>
            <a:ext cx="1214438" cy="12144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800000" scaled="0"/>
            <a:tileRect/>
          </a:gradFill>
          <a:ln w="19050">
            <a:solidFill>
              <a:schemeClr val="bg1"/>
            </a:solidFill>
          </a:ln>
          <a:effectLst>
            <a:outerShdw blurRad="165100" dist="38100" dir="9000000" sx="106000" sy="106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flipH="1">
            <a:off x="5201001" y="2053390"/>
            <a:ext cx="1214438" cy="12144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800000" scaled="0"/>
            <a:tileRect/>
          </a:gradFill>
          <a:ln w="19050">
            <a:solidFill>
              <a:schemeClr val="bg1"/>
            </a:solidFill>
          </a:ln>
          <a:effectLst>
            <a:outerShdw blurRad="165100" dist="38100" dir="9000000" sx="106000" sy="106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flipH="1">
            <a:off x="6912445" y="2077456"/>
            <a:ext cx="1214438" cy="12144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800000" scaled="0"/>
            <a:tileRect/>
          </a:gradFill>
          <a:ln w="19050">
            <a:solidFill>
              <a:schemeClr val="bg1"/>
            </a:solidFill>
          </a:ln>
          <a:effectLst>
            <a:outerShdw blurRad="165100" dist="38100" dir="9000000" sx="106000" sy="106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731795" y="2022726"/>
            <a:ext cx="500062" cy="500062"/>
          </a:xfrm>
          <a:prstGeom prst="ellipse">
            <a:avLst/>
          </a:prstGeom>
          <a:solidFill>
            <a:srgbClr val="EFB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388393" y="1997994"/>
            <a:ext cx="500063" cy="500062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082590" y="2022058"/>
            <a:ext cx="500062" cy="500062"/>
          </a:xfrm>
          <a:prstGeom prst="ellipse">
            <a:avLst/>
          </a:prstGeom>
          <a:solidFill>
            <a:srgbClr val="C94D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flipH="1">
            <a:off x="8631711" y="2046423"/>
            <a:ext cx="1214438" cy="12144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800000" scaled="0"/>
            <a:tileRect/>
          </a:gradFill>
          <a:ln w="19050">
            <a:solidFill>
              <a:schemeClr val="bg1"/>
            </a:solidFill>
          </a:ln>
          <a:effectLst>
            <a:outerShdw blurRad="165100" dist="38100" dir="9000000" sx="106000" sy="106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883567" y="2010026"/>
            <a:ext cx="500063" cy="500062"/>
          </a:xfrm>
          <a:prstGeom prst="ellipse">
            <a:avLst/>
          </a:prstGeom>
          <a:solidFill>
            <a:srgbClr val="28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419850" y="1937837"/>
            <a:ext cx="500062" cy="500062"/>
          </a:xfrm>
          <a:prstGeom prst="ellipse">
            <a:avLst/>
          </a:prstGeom>
          <a:solidFill>
            <a:srgbClr val="FFFF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922045" y="2509337"/>
            <a:ext cx="10715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1" dirty="0" smtClean="0"/>
              <a:t>参考咨询</a:t>
            </a:r>
            <a:endParaRPr lang="zh-CN" altLang="en-US" sz="1600" b="1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627879" y="2572453"/>
            <a:ext cx="1153983" cy="3356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 b="1" dirty="0" smtClean="0"/>
              <a:t> </a:t>
            </a:r>
            <a:r>
              <a:rPr lang="zh-CN" altLang="en-US" sz="1600" b="1" dirty="0" smtClean="0"/>
              <a:t>科</a:t>
            </a:r>
            <a:r>
              <a:rPr lang="zh-CN" altLang="en-US" sz="1600" b="1" dirty="0" smtClean="0"/>
              <a:t>技</a:t>
            </a:r>
            <a:r>
              <a:rPr lang="zh-CN" altLang="en-US" sz="1600" b="1" dirty="0"/>
              <a:t>查新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6512" y="2509337"/>
            <a:ext cx="1071562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1" dirty="0"/>
              <a:t>定题服务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955436" y="2478506"/>
            <a:ext cx="115384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 b="1" dirty="0" smtClean="0"/>
              <a:t> 馆</a:t>
            </a:r>
            <a:r>
              <a:rPr lang="zh-CN" altLang="en-US" sz="1600" b="1" dirty="0"/>
              <a:t>际互借</a:t>
            </a:r>
            <a:endParaRPr lang="en-US" altLang="zh-CN" sz="1600" b="1" dirty="0"/>
          </a:p>
          <a:p>
            <a:r>
              <a:rPr lang="zh-CN" altLang="en-US" sz="1600" b="1" dirty="0" smtClean="0"/>
              <a:t> 文献</a:t>
            </a:r>
            <a:r>
              <a:rPr lang="zh-CN" altLang="en-US" sz="1600" b="1" dirty="0"/>
              <a:t>传递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709284" y="2509337"/>
            <a:ext cx="1064303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 b="1" dirty="0" smtClean="0"/>
              <a:t> </a:t>
            </a:r>
            <a:r>
              <a:rPr lang="zh-CN" altLang="en-US" sz="1600" b="1" dirty="0" smtClean="0"/>
              <a:t>读</a:t>
            </a:r>
            <a:r>
              <a:rPr lang="zh-CN" altLang="en-US" sz="1600" b="1" dirty="0" smtClean="0"/>
              <a:t>者培训</a:t>
            </a:r>
            <a:endParaRPr lang="zh-CN" altLang="en-US" sz="1600" b="1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648327" y="3717758"/>
            <a:ext cx="1428750" cy="18519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宋体" pitchFamily="2" charset="-122"/>
                <a:ea typeface="宋体" pitchFamily="2" charset="-122"/>
                <a:cs typeface="Arial" charset="0"/>
              </a:rPr>
              <a:t>QQ</a:t>
            </a:r>
            <a:r>
              <a:rPr lang="zh-CN" altLang="en-US" sz="1600" dirty="0">
                <a:latin typeface="宋体" pitchFamily="2" charset="-122"/>
                <a:ea typeface="宋体" pitchFamily="2" charset="-122"/>
                <a:cs typeface="微软雅黑"/>
              </a:rPr>
              <a:t>群、电话、面对面等方式即时解答文献查找、日常咨询、指导检索技巧、免费代查代检服务。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389898" y="3729789"/>
            <a:ext cx="1500188" cy="18249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宋体" pitchFamily="2" charset="-122"/>
                <a:ea typeface="宋体" pitchFamily="2" charset="-122"/>
                <a:cs typeface="微软雅黑"/>
              </a:rPr>
              <a:t>科技项目立项、成果鉴定、新产品查新及各类信息检索和咨询服务。提供</a:t>
            </a:r>
            <a:r>
              <a:rPr lang="en-US" altLang="zh-CN" sz="1600" dirty="0">
                <a:latin typeface="宋体" pitchFamily="2" charset="-122"/>
                <a:ea typeface="宋体" pitchFamily="2" charset="-122"/>
                <a:cs typeface="Arial" charset="0"/>
              </a:rPr>
              <a:t>EI</a:t>
            </a:r>
            <a:r>
              <a:rPr lang="zh-CN" altLang="en-US" sz="1600" dirty="0">
                <a:latin typeface="宋体" pitchFamily="2" charset="-122"/>
                <a:ea typeface="宋体" pitchFamily="2" charset="-122"/>
                <a:cs typeface="Arial" charset="0"/>
              </a:rPr>
              <a:t>、</a:t>
            </a:r>
            <a:r>
              <a:rPr lang="en-US" altLang="zh-CN" sz="1600" dirty="0">
                <a:latin typeface="宋体" pitchFamily="2" charset="-122"/>
                <a:ea typeface="宋体" pitchFamily="2" charset="-122"/>
                <a:cs typeface="Arial" charset="0"/>
              </a:rPr>
              <a:t>CI</a:t>
            </a:r>
            <a:r>
              <a:rPr lang="zh-CN" altLang="en-US" sz="1600" dirty="0">
                <a:latin typeface="宋体" pitchFamily="2" charset="-122"/>
                <a:ea typeface="宋体" pitchFamily="2" charset="-122"/>
                <a:cs typeface="微软雅黑"/>
              </a:rPr>
              <a:t>检索收录证明等。</a:t>
            </a:r>
            <a:endParaRPr lang="zh-CN" altLang="en-US" sz="16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081665" y="3702570"/>
            <a:ext cx="1334125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宋体" pitchFamily="2" charset="-122"/>
                <a:ea typeface="宋体" pitchFamily="2" charset="-122"/>
                <a:cs typeface="微软雅黑"/>
              </a:rPr>
              <a:t>对</a:t>
            </a:r>
            <a:r>
              <a:rPr lang="zh-CN" altLang="en-US" sz="1600" dirty="0">
                <a:latin typeface="宋体" pitchFamily="2" charset="-122"/>
                <a:ea typeface="宋体" pitchFamily="2" charset="-122"/>
                <a:cs typeface="微软雅黑"/>
              </a:rPr>
              <a:t>信息的收集、筛选、整理并定期或不定期地提供给用户的一种连续性的服务。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776036" y="3762530"/>
            <a:ext cx="142875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zh-CN" sz="1600" dirty="0">
                <a:latin typeface="宋体" pitchFamily="2" charset="-122"/>
                <a:ea typeface="宋体" pitchFamily="2" charset="-122"/>
                <a:cs typeface="微软雅黑"/>
              </a:rPr>
              <a:t>根据馆际互借制度、协议、办法和收费标准，向外馆借入</a:t>
            </a:r>
            <a:r>
              <a:rPr lang="zh-CN" altLang="en-US" sz="1600" dirty="0">
                <a:latin typeface="宋体" pitchFamily="2" charset="-122"/>
                <a:ea typeface="宋体" pitchFamily="2" charset="-122"/>
                <a:cs typeface="微软雅黑"/>
              </a:rPr>
              <a:t>和借出给外馆文献</a:t>
            </a:r>
            <a:r>
              <a:rPr lang="zh-CN" altLang="zh-CN" sz="1600" dirty="0">
                <a:latin typeface="宋体" pitchFamily="2" charset="-122"/>
                <a:ea typeface="宋体" pitchFamily="2" charset="-122"/>
                <a:cs typeface="微软雅黑"/>
              </a:rPr>
              <a:t>的一种服务方式</a:t>
            </a:r>
            <a:r>
              <a:rPr lang="zh-CN" altLang="en-US" sz="1600" dirty="0">
                <a:latin typeface="宋体" pitchFamily="2" charset="-122"/>
                <a:ea typeface="宋体" pitchFamily="2" charset="-122"/>
                <a:cs typeface="微软雅黑"/>
              </a:rPr>
              <a:t>。</a:t>
            </a:r>
            <a:endParaRPr lang="zh-CN" altLang="en-US" sz="16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634333" y="3642610"/>
            <a:ext cx="1694669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宋体" pitchFamily="2" charset="-122"/>
                <a:ea typeface="宋体" pitchFamily="2" charset="-122"/>
                <a:cs typeface="微软雅黑"/>
              </a:rPr>
              <a:t>开展关于馆藏资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  <a:cs typeface="微软雅黑"/>
              </a:rPr>
              <a:t>源、</a:t>
            </a:r>
            <a:r>
              <a:rPr lang="zh-CN" altLang="en-US" sz="1600" dirty="0">
                <a:latin typeface="宋体" pitchFamily="2" charset="-122"/>
                <a:ea typeface="宋体" pitchFamily="2" charset="-122"/>
                <a:cs typeface="微软雅黑"/>
              </a:rPr>
              <a:t>数据库使用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  <a:cs typeface="微软雅黑"/>
              </a:rPr>
              <a:t>、文献检索等培训讲座，</a:t>
            </a:r>
            <a:r>
              <a:rPr lang="zh-CN" altLang="en-US" sz="1600" dirty="0" smtClean="0">
                <a:ea typeface="宋体" pitchFamily="2" charset="-122"/>
              </a:rPr>
              <a:t>提供</a:t>
            </a:r>
            <a:r>
              <a:rPr lang="zh-CN" altLang="en-US" sz="1600" dirty="0" smtClean="0">
                <a:solidFill>
                  <a:srgbClr val="FF0000"/>
                </a:solidFill>
                <a:ea typeface="宋体" pitchFamily="2" charset="-122"/>
              </a:rPr>
              <a:t>预约式“学科化专业服务”和“个人定制服务”。 </a:t>
            </a:r>
            <a:endParaRPr lang="zh-CN" altLang="en-US" sz="1600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45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3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3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3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8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3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1"/>
            <a:ext cx="9113520" cy="806116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818147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47541" y="144379"/>
            <a:ext cx="745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   </a:t>
            </a:r>
            <a:r>
              <a:rPr lang="zh-CN" altLang="en-US" sz="2400" b="1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医学图书</a:t>
            </a:r>
            <a:r>
              <a:rPr lang="zh-CN" altLang="en-US" sz="2400" b="1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馆参考咨询部个</a:t>
            </a:r>
            <a:r>
              <a:rPr lang="zh-CN" altLang="en-US" sz="2400" b="1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性</a:t>
            </a:r>
            <a:r>
              <a:rPr lang="zh-CN" altLang="en-US" sz="2400" b="1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化信息服</a:t>
            </a:r>
            <a:r>
              <a:rPr lang="zh-CN" altLang="en-US" sz="2400" b="1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务</a:t>
            </a:r>
            <a:endParaRPr lang="zh-CN" altLang="en-US" sz="2400" b="1" spc="3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401763" y="1953651"/>
            <a:ext cx="48164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矩形 36"/>
          <p:cNvSpPr/>
          <p:nvPr/>
        </p:nvSpPr>
        <p:spPr>
          <a:xfrm>
            <a:off x="3046633" y="5176960"/>
            <a:ext cx="1523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4" name="矩形 37"/>
          <p:cNvSpPr/>
          <p:nvPr/>
        </p:nvSpPr>
        <p:spPr>
          <a:xfrm>
            <a:off x="3254414" y="4391148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32" name="内容占位符 2"/>
          <p:cNvSpPr txBox="1">
            <a:spLocks/>
          </p:cNvSpPr>
          <p:nvPr/>
        </p:nvSpPr>
        <p:spPr>
          <a:xfrm>
            <a:off x="1768838" y="1323975"/>
            <a:ext cx="9009089" cy="4992603"/>
          </a:xfrm>
          <a:prstGeom prst="rect">
            <a:avLst/>
          </a:prstGeom>
          <a:noFill/>
          <a:ln w="6350" cap="flat" cmpd="sng" algn="ctr">
            <a:solidFill>
              <a:srgbClr val="4F81BD"/>
            </a:solidFill>
            <a:prstDash val="solid"/>
            <a:miter lim="800000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黑体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QQ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咨询群：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黑体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黑体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群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1. 48514775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黑体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群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2. 385331722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黑体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群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3. 228702483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黑体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微信：</a:t>
            </a:r>
            <a:r>
              <a:rPr kumimoji="0" lang="en-US" altLang="zh-C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jlulib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黑体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黑体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591330" y="1768839"/>
            <a:ext cx="4811843" cy="2353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医学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馆参考咨询部：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202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室</a:t>
            </a:r>
            <a:endParaRPr lang="en-US" altLang="zh-CN" sz="2800" b="1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dist" rtl="0" fontAlgn="auto">
              <a:spcBef>
                <a:spcPts val="0"/>
              </a:spcBef>
              <a:spcAft>
                <a:spcPts val="0"/>
              </a:spcAft>
            </a:pPr>
            <a:endParaRPr lang="en-US" altLang="zh-CN" sz="2800" b="1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咨询电话：        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85619479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4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6610350" y="-1"/>
            <a:ext cx="5581650" cy="6846945"/>
            <a:chOff x="6025662" y="-1"/>
            <a:chExt cx="6166338" cy="6846945"/>
          </a:xfrm>
        </p:grpSpPr>
        <p:sp>
          <p:nvSpPr>
            <p:cNvPr id="1181" name="Freeform 215"/>
            <p:cNvSpPr>
              <a:spLocks/>
            </p:cNvSpPr>
            <p:nvPr/>
          </p:nvSpPr>
          <p:spPr bwMode="auto">
            <a:xfrm>
              <a:off x="8076298" y="3429484"/>
              <a:ext cx="1328344" cy="1149575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  <a:close/>
                </a:path>
              </a:pathLst>
            </a:custGeom>
            <a:solidFill>
              <a:srgbClr val="ED9D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216"/>
            <p:cNvSpPr>
              <a:spLocks/>
            </p:cNvSpPr>
            <p:nvPr/>
          </p:nvSpPr>
          <p:spPr bwMode="auto">
            <a:xfrm>
              <a:off x="8076298" y="3429484"/>
              <a:ext cx="1328344" cy="1149575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217"/>
            <p:cNvSpPr>
              <a:spLocks/>
            </p:cNvSpPr>
            <p:nvPr/>
          </p:nvSpPr>
          <p:spPr bwMode="auto">
            <a:xfrm>
              <a:off x="8076298" y="2291132"/>
              <a:ext cx="1328344" cy="115117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218"/>
            <p:cNvSpPr>
              <a:spLocks/>
            </p:cNvSpPr>
            <p:nvPr/>
          </p:nvSpPr>
          <p:spPr bwMode="auto">
            <a:xfrm>
              <a:off x="8076298" y="1135946"/>
              <a:ext cx="1328344" cy="115117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219"/>
            <p:cNvSpPr>
              <a:spLocks/>
            </p:cNvSpPr>
            <p:nvPr/>
          </p:nvSpPr>
          <p:spPr bwMode="auto">
            <a:xfrm>
              <a:off x="8076298" y="1135946"/>
              <a:ext cx="1328344" cy="115117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220"/>
            <p:cNvSpPr>
              <a:spLocks/>
            </p:cNvSpPr>
            <p:nvPr/>
          </p:nvSpPr>
          <p:spPr bwMode="auto">
            <a:xfrm>
              <a:off x="8444258" y="-1"/>
              <a:ext cx="3422269" cy="2484332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ED9D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221"/>
            <p:cNvSpPr>
              <a:spLocks/>
            </p:cNvSpPr>
            <p:nvPr/>
          </p:nvSpPr>
          <p:spPr bwMode="auto">
            <a:xfrm>
              <a:off x="8444258" y="-1"/>
              <a:ext cx="3422269" cy="2484332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222"/>
            <p:cNvSpPr>
              <a:spLocks/>
            </p:cNvSpPr>
            <p:nvPr/>
          </p:nvSpPr>
          <p:spPr bwMode="auto">
            <a:xfrm>
              <a:off x="8786566" y="1135946"/>
              <a:ext cx="618077" cy="825706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223"/>
            <p:cNvSpPr>
              <a:spLocks/>
            </p:cNvSpPr>
            <p:nvPr/>
          </p:nvSpPr>
          <p:spPr bwMode="auto">
            <a:xfrm>
              <a:off x="8786566" y="1135946"/>
              <a:ext cx="618077" cy="825706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224"/>
            <p:cNvSpPr>
              <a:spLocks/>
            </p:cNvSpPr>
            <p:nvPr/>
          </p:nvSpPr>
          <p:spPr bwMode="auto">
            <a:xfrm>
              <a:off x="11171492" y="-1"/>
              <a:ext cx="1020508" cy="3776602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225"/>
            <p:cNvSpPr>
              <a:spLocks/>
            </p:cNvSpPr>
            <p:nvPr/>
          </p:nvSpPr>
          <p:spPr bwMode="auto">
            <a:xfrm>
              <a:off x="11171492" y="-1"/>
              <a:ext cx="1020508" cy="3776602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226"/>
            <p:cNvSpPr>
              <a:spLocks/>
            </p:cNvSpPr>
            <p:nvPr/>
          </p:nvSpPr>
          <p:spPr bwMode="auto">
            <a:xfrm>
              <a:off x="10801127" y="-1"/>
              <a:ext cx="1390873" cy="2484332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227"/>
            <p:cNvSpPr>
              <a:spLocks/>
            </p:cNvSpPr>
            <p:nvPr/>
          </p:nvSpPr>
          <p:spPr bwMode="auto">
            <a:xfrm>
              <a:off x="10801127" y="-1"/>
              <a:ext cx="1390873" cy="2484332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228"/>
            <p:cNvSpPr>
              <a:spLocks/>
            </p:cNvSpPr>
            <p:nvPr/>
          </p:nvSpPr>
          <p:spPr bwMode="auto">
            <a:xfrm>
              <a:off x="7088658" y="-1"/>
              <a:ext cx="1327542" cy="575589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229"/>
            <p:cNvSpPr>
              <a:spLocks/>
            </p:cNvSpPr>
            <p:nvPr/>
          </p:nvSpPr>
          <p:spPr bwMode="auto">
            <a:xfrm>
              <a:off x="7088658" y="-1"/>
              <a:ext cx="1327542" cy="575589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230"/>
            <p:cNvSpPr>
              <a:spLocks/>
            </p:cNvSpPr>
            <p:nvPr/>
          </p:nvSpPr>
          <p:spPr bwMode="auto">
            <a:xfrm>
              <a:off x="6093803" y="2302356"/>
              <a:ext cx="1328344" cy="1148773"/>
            </a:xfrm>
            <a:custGeom>
              <a:avLst/>
              <a:gdLst>
                <a:gd name="T0" fmla="*/ 413 w 1657"/>
                <a:gd name="T1" fmla="*/ 1433 h 1433"/>
                <a:gd name="T2" fmla="*/ 0 w 1657"/>
                <a:gd name="T3" fmla="*/ 715 h 1433"/>
                <a:gd name="T4" fmla="*/ 413 w 1657"/>
                <a:gd name="T5" fmla="*/ 0 h 1433"/>
                <a:gd name="T6" fmla="*/ 1243 w 1657"/>
                <a:gd name="T7" fmla="*/ 0 h 1433"/>
                <a:gd name="T8" fmla="*/ 1657 w 1657"/>
                <a:gd name="T9" fmla="*/ 715 h 1433"/>
                <a:gd name="T10" fmla="*/ 1243 w 1657"/>
                <a:gd name="T11" fmla="*/ 1433 h 1433"/>
                <a:gd name="T12" fmla="*/ 413 w 1657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3">
                  <a:moveTo>
                    <a:pt x="413" y="1433"/>
                  </a:moveTo>
                  <a:lnTo>
                    <a:pt x="0" y="715"/>
                  </a:lnTo>
                  <a:lnTo>
                    <a:pt x="413" y="0"/>
                  </a:lnTo>
                  <a:lnTo>
                    <a:pt x="1243" y="0"/>
                  </a:lnTo>
                  <a:lnTo>
                    <a:pt x="1657" y="715"/>
                  </a:lnTo>
                  <a:lnTo>
                    <a:pt x="1243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231"/>
            <p:cNvSpPr>
              <a:spLocks/>
            </p:cNvSpPr>
            <p:nvPr/>
          </p:nvSpPr>
          <p:spPr bwMode="auto">
            <a:xfrm>
              <a:off x="9073558" y="4007478"/>
              <a:ext cx="1327542" cy="1151178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" name="Freeform 232"/>
            <p:cNvSpPr>
              <a:spLocks/>
            </p:cNvSpPr>
            <p:nvPr/>
          </p:nvSpPr>
          <p:spPr bwMode="auto">
            <a:xfrm>
              <a:off x="9073558" y="4007478"/>
              <a:ext cx="1327542" cy="1151178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233"/>
            <p:cNvSpPr>
              <a:spLocks/>
            </p:cNvSpPr>
            <p:nvPr/>
          </p:nvSpPr>
          <p:spPr bwMode="auto">
            <a:xfrm>
              <a:off x="10061199" y="3429484"/>
              <a:ext cx="1325939" cy="1149575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  <a:close/>
                </a:path>
              </a:pathLst>
            </a:custGeom>
            <a:solidFill>
              <a:srgbClr val="ED9D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Freeform 234"/>
            <p:cNvSpPr>
              <a:spLocks/>
            </p:cNvSpPr>
            <p:nvPr/>
          </p:nvSpPr>
          <p:spPr bwMode="auto">
            <a:xfrm>
              <a:off x="10061199" y="3429484"/>
              <a:ext cx="1325939" cy="1149575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235"/>
            <p:cNvSpPr>
              <a:spLocks noEditPoints="1"/>
            </p:cNvSpPr>
            <p:nvPr/>
          </p:nvSpPr>
          <p:spPr bwMode="auto">
            <a:xfrm>
              <a:off x="10121322" y="3872800"/>
              <a:ext cx="1236153" cy="79364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close/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Freeform 236"/>
            <p:cNvSpPr>
              <a:spLocks noEditPoints="1"/>
            </p:cNvSpPr>
            <p:nvPr/>
          </p:nvSpPr>
          <p:spPr bwMode="auto">
            <a:xfrm>
              <a:off x="10121322" y="3872800"/>
              <a:ext cx="1236153" cy="79364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Freeform 237"/>
            <p:cNvSpPr>
              <a:spLocks/>
            </p:cNvSpPr>
            <p:nvPr/>
          </p:nvSpPr>
          <p:spPr bwMode="auto">
            <a:xfrm>
              <a:off x="10118918" y="3620278"/>
              <a:ext cx="1242567" cy="656557"/>
            </a:xfrm>
            <a:custGeom>
              <a:avLst/>
              <a:gdLst>
                <a:gd name="T0" fmla="*/ 1054 w 1550"/>
                <a:gd name="T1" fmla="*/ 0 h 819"/>
                <a:gd name="T2" fmla="*/ 985 w 1550"/>
                <a:gd name="T3" fmla="*/ 475 h 819"/>
                <a:gd name="T4" fmla="*/ 755 w 1550"/>
                <a:gd name="T5" fmla="*/ 475 h 819"/>
                <a:gd name="T6" fmla="*/ 683 w 1550"/>
                <a:gd name="T7" fmla="*/ 243 h 819"/>
                <a:gd name="T8" fmla="*/ 593 w 1550"/>
                <a:gd name="T9" fmla="*/ 659 h 819"/>
                <a:gd name="T10" fmla="*/ 521 w 1550"/>
                <a:gd name="T11" fmla="*/ 0 h 819"/>
                <a:gd name="T12" fmla="*/ 451 w 1550"/>
                <a:gd name="T13" fmla="*/ 475 h 819"/>
                <a:gd name="T14" fmla="*/ 222 w 1550"/>
                <a:gd name="T15" fmla="*/ 475 h 819"/>
                <a:gd name="T16" fmla="*/ 152 w 1550"/>
                <a:gd name="T17" fmla="*/ 243 h 819"/>
                <a:gd name="T18" fmla="*/ 59 w 1550"/>
                <a:gd name="T19" fmla="*/ 659 h 819"/>
                <a:gd name="T20" fmla="*/ 22 w 1550"/>
                <a:gd name="T21" fmla="*/ 315 h 819"/>
                <a:gd name="T22" fmla="*/ 3 w 1550"/>
                <a:gd name="T23" fmla="*/ 350 h 819"/>
                <a:gd name="T24" fmla="*/ 0 w 1550"/>
                <a:gd name="T25" fmla="*/ 352 h 819"/>
                <a:gd name="T26" fmla="*/ 35 w 1550"/>
                <a:gd name="T27" fmla="*/ 665 h 819"/>
                <a:gd name="T28" fmla="*/ 62 w 1550"/>
                <a:gd name="T29" fmla="*/ 710 h 819"/>
                <a:gd name="T30" fmla="*/ 72 w 1550"/>
                <a:gd name="T31" fmla="*/ 729 h 819"/>
                <a:gd name="T32" fmla="*/ 155 w 1550"/>
                <a:gd name="T33" fmla="*/ 347 h 819"/>
                <a:gd name="T34" fmla="*/ 203 w 1550"/>
                <a:gd name="T35" fmla="*/ 499 h 819"/>
                <a:gd name="T36" fmla="*/ 473 w 1550"/>
                <a:gd name="T37" fmla="*/ 499 h 819"/>
                <a:gd name="T38" fmla="*/ 518 w 1550"/>
                <a:gd name="T39" fmla="*/ 205 h 819"/>
                <a:gd name="T40" fmla="*/ 585 w 1550"/>
                <a:gd name="T41" fmla="*/ 819 h 819"/>
                <a:gd name="T42" fmla="*/ 689 w 1550"/>
                <a:gd name="T43" fmla="*/ 347 h 819"/>
                <a:gd name="T44" fmla="*/ 737 w 1550"/>
                <a:gd name="T45" fmla="*/ 499 h 819"/>
                <a:gd name="T46" fmla="*/ 1006 w 1550"/>
                <a:gd name="T47" fmla="*/ 499 h 819"/>
                <a:gd name="T48" fmla="*/ 1051 w 1550"/>
                <a:gd name="T49" fmla="*/ 205 h 819"/>
                <a:gd name="T50" fmla="*/ 1118 w 1550"/>
                <a:gd name="T51" fmla="*/ 819 h 819"/>
                <a:gd name="T52" fmla="*/ 1222 w 1550"/>
                <a:gd name="T53" fmla="*/ 347 h 819"/>
                <a:gd name="T54" fmla="*/ 1270 w 1550"/>
                <a:gd name="T55" fmla="*/ 499 h 819"/>
                <a:gd name="T56" fmla="*/ 1540 w 1550"/>
                <a:gd name="T57" fmla="*/ 499 h 819"/>
                <a:gd name="T58" fmla="*/ 1550 w 1550"/>
                <a:gd name="T59" fmla="*/ 424 h 819"/>
                <a:gd name="T60" fmla="*/ 1545 w 1550"/>
                <a:gd name="T61" fmla="*/ 414 h 819"/>
                <a:gd name="T62" fmla="*/ 1529 w 1550"/>
                <a:gd name="T63" fmla="*/ 387 h 819"/>
                <a:gd name="T64" fmla="*/ 1518 w 1550"/>
                <a:gd name="T65" fmla="*/ 475 h 819"/>
                <a:gd name="T66" fmla="*/ 1289 w 1550"/>
                <a:gd name="T67" fmla="*/ 475 h 819"/>
                <a:gd name="T68" fmla="*/ 1217 w 1550"/>
                <a:gd name="T69" fmla="*/ 243 h 819"/>
                <a:gd name="T70" fmla="*/ 1126 w 1550"/>
                <a:gd name="T71" fmla="*/ 659 h 819"/>
                <a:gd name="T72" fmla="*/ 1054 w 1550"/>
                <a:gd name="T73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819">
                  <a:moveTo>
                    <a:pt x="1054" y="0"/>
                  </a:moveTo>
                  <a:lnTo>
                    <a:pt x="985" y="475"/>
                  </a:lnTo>
                  <a:lnTo>
                    <a:pt x="755" y="475"/>
                  </a:lnTo>
                  <a:lnTo>
                    <a:pt x="683" y="243"/>
                  </a:lnTo>
                  <a:lnTo>
                    <a:pt x="593" y="659"/>
                  </a:lnTo>
                  <a:lnTo>
                    <a:pt x="521" y="0"/>
                  </a:lnTo>
                  <a:lnTo>
                    <a:pt x="451" y="475"/>
                  </a:lnTo>
                  <a:lnTo>
                    <a:pt x="222" y="475"/>
                  </a:lnTo>
                  <a:lnTo>
                    <a:pt x="152" y="243"/>
                  </a:lnTo>
                  <a:lnTo>
                    <a:pt x="59" y="659"/>
                  </a:lnTo>
                  <a:lnTo>
                    <a:pt x="22" y="315"/>
                  </a:lnTo>
                  <a:lnTo>
                    <a:pt x="3" y="350"/>
                  </a:lnTo>
                  <a:lnTo>
                    <a:pt x="0" y="352"/>
                  </a:lnTo>
                  <a:lnTo>
                    <a:pt x="35" y="665"/>
                  </a:lnTo>
                  <a:lnTo>
                    <a:pt x="62" y="710"/>
                  </a:lnTo>
                  <a:lnTo>
                    <a:pt x="72" y="729"/>
                  </a:lnTo>
                  <a:lnTo>
                    <a:pt x="155" y="347"/>
                  </a:lnTo>
                  <a:lnTo>
                    <a:pt x="203" y="499"/>
                  </a:lnTo>
                  <a:lnTo>
                    <a:pt x="473" y="499"/>
                  </a:lnTo>
                  <a:lnTo>
                    <a:pt x="518" y="205"/>
                  </a:lnTo>
                  <a:lnTo>
                    <a:pt x="585" y="819"/>
                  </a:lnTo>
                  <a:lnTo>
                    <a:pt x="689" y="347"/>
                  </a:lnTo>
                  <a:lnTo>
                    <a:pt x="737" y="499"/>
                  </a:lnTo>
                  <a:lnTo>
                    <a:pt x="1006" y="499"/>
                  </a:lnTo>
                  <a:lnTo>
                    <a:pt x="1051" y="205"/>
                  </a:lnTo>
                  <a:lnTo>
                    <a:pt x="1118" y="819"/>
                  </a:lnTo>
                  <a:lnTo>
                    <a:pt x="1222" y="347"/>
                  </a:lnTo>
                  <a:lnTo>
                    <a:pt x="1270" y="499"/>
                  </a:lnTo>
                  <a:lnTo>
                    <a:pt x="1540" y="499"/>
                  </a:lnTo>
                  <a:lnTo>
                    <a:pt x="1550" y="424"/>
                  </a:lnTo>
                  <a:lnTo>
                    <a:pt x="1545" y="414"/>
                  </a:lnTo>
                  <a:lnTo>
                    <a:pt x="1529" y="387"/>
                  </a:lnTo>
                  <a:lnTo>
                    <a:pt x="1518" y="475"/>
                  </a:lnTo>
                  <a:lnTo>
                    <a:pt x="1289" y="475"/>
                  </a:lnTo>
                  <a:lnTo>
                    <a:pt x="1217" y="243"/>
                  </a:lnTo>
                  <a:lnTo>
                    <a:pt x="1126" y="65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Freeform 238"/>
            <p:cNvSpPr>
              <a:spLocks/>
            </p:cNvSpPr>
            <p:nvPr/>
          </p:nvSpPr>
          <p:spPr bwMode="auto">
            <a:xfrm>
              <a:off x="10118918" y="3620278"/>
              <a:ext cx="1242567" cy="656557"/>
            </a:xfrm>
            <a:custGeom>
              <a:avLst/>
              <a:gdLst>
                <a:gd name="T0" fmla="*/ 1054 w 1550"/>
                <a:gd name="T1" fmla="*/ 0 h 819"/>
                <a:gd name="T2" fmla="*/ 985 w 1550"/>
                <a:gd name="T3" fmla="*/ 475 h 819"/>
                <a:gd name="T4" fmla="*/ 755 w 1550"/>
                <a:gd name="T5" fmla="*/ 475 h 819"/>
                <a:gd name="T6" fmla="*/ 683 w 1550"/>
                <a:gd name="T7" fmla="*/ 243 h 819"/>
                <a:gd name="T8" fmla="*/ 593 w 1550"/>
                <a:gd name="T9" fmla="*/ 659 h 819"/>
                <a:gd name="T10" fmla="*/ 521 w 1550"/>
                <a:gd name="T11" fmla="*/ 0 h 819"/>
                <a:gd name="T12" fmla="*/ 451 w 1550"/>
                <a:gd name="T13" fmla="*/ 475 h 819"/>
                <a:gd name="T14" fmla="*/ 222 w 1550"/>
                <a:gd name="T15" fmla="*/ 475 h 819"/>
                <a:gd name="T16" fmla="*/ 152 w 1550"/>
                <a:gd name="T17" fmla="*/ 243 h 819"/>
                <a:gd name="T18" fmla="*/ 59 w 1550"/>
                <a:gd name="T19" fmla="*/ 659 h 819"/>
                <a:gd name="T20" fmla="*/ 22 w 1550"/>
                <a:gd name="T21" fmla="*/ 315 h 819"/>
                <a:gd name="T22" fmla="*/ 3 w 1550"/>
                <a:gd name="T23" fmla="*/ 350 h 819"/>
                <a:gd name="T24" fmla="*/ 0 w 1550"/>
                <a:gd name="T25" fmla="*/ 352 h 819"/>
                <a:gd name="T26" fmla="*/ 35 w 1550"/>
                <a:gd name="T27" fmla="*/ 665 h 819"/>
                <a:gd name="T28" fmla="*/ 62 w 1550"/>
                <a:gd name="T29" fmla="*/ 710 h 819"/>
                <a:gd name="T30" fmla="*/ 72 w 1550"/>
                <a:gd name="T31" fmla="*/ 729 h 819"/>
                <a:gd name="T32" fmla="*/ 155 w 1550"/>
                <a:gd name="T33" fmla="*/ 347 h 819"/>
                <a:gd name="T34" fmla="*/ 203 w 1550"/>
                <a:gd name="T35" fmla="*/ 499 h 819"/>
                <a:gd name="T36" fmla="*/ 473 w 1550"/>
                <a:gd name="T37" fmla="*/ 499 h 819"/>
                <a:gd name="T38" fmla="*/ 518 w 1550"/>
                <a:gd name="T39" fmla="*/ 205 h 819"/>
                <a:gd name="T40" fmla="*/ 585 w 1550"/>
                <a:gd name="T41" fmla="*/ 819 h 819"/>
                <a:gd name="T42" fmla="*/ 689 w 1550"/>
                <a:gd name="T43" fmla="*/ 347 h 819"/>
                <a:gd name="T44" fmla="*/ 737 w 1550"/>
                <a:gd name="T45" fmla="*/ 499 h 819"/>
                <a:gd name="T46" fmla="*/ 1006 w 1550"/>
                <a:gd name="T47" fmla="*/ 499 h 819"/>
                <a:gd name="T48" fmla="*/ 1051 w 1550"/>
                <a:gd name="T49" fmla="*/ 205 h 819"/>
                <a:gd name="T50" fmla="*/ 1118 w 1550"/>
                <a:gd name="T51" fmla="*/ 819 h 819"/>
                <a:gd name="T52" fmla="*/ 1222 w 1550"/>
                <a:gd name="T53" fmla="*/ 347 h 819"/>
                <a:gd name="T54" fmla="*/ 1270 w 1550"/>
                <a:gd name="T55" fmla="*/ 499 h 819"/>
                <a:gd name="T56" fmla="*/ 1540 w 1550"/>
                <a:gd name="T57" fmla="*/ 499 h 819"/>
                <a:gd name="T58" fmla="*/ 1550 w 1550"/>
                <a:gd name="T59" fmla="*/ 424 h 819"/>
                <a:gd name="T60" fmla="*/ 1545 w 1550"/>
                <a:gd name="T61" fmla="*/ 414 h 819"/>
                <a:gd name="T62" fmla="*/ 1529 w 1550"/>
                <a:gd name="T63" fmla="*/ 387 h 819"/>
                <a:gd name="T64" fmla="*/ 1518 w 1550"/>
                <a:gd name="T65" fmla="*/ 475 h 819"/>
                <a:gd name="T66" fmla="*/ 1289 w 1550"/>
                <a:gd name="T67" fmla="*/ 475 h 819"/>
                <a:gd name="T68" fmla="*/ 1217 w 1550"/>
                <a:gd name="T69" fmla="*/ 243 h 819"/>
                <a:gd name="T70" fmla="*/ 1126 w 1550"/>
                <a:gd name="T71" fmla="*/ 659 h 819"/>
                <a:gd name="T72" fmla="*/ 1054 w 1550"/>
                <a:gd name="T73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819">
                  <a:moveTo>
                    <a:pt x="1054" y="0"/>
                  </a:moveTo>
                  <a:lnTo>
                    <a:pt x="985" y="475"/>
                  </a:lnTo>
                  <a:lnTo>
                    <a:pt x="755" y="475"/>
                  </a:lnTo>
                  <a:lnTo>
                    <a:pt x="683" y="243"/>
                  </a:lnTo>
                  <a:lnTo>
                    <a:pt x="593" y="659"/>
                  </a:lnTo>
                  <a:lnTo>
                    <a:pt x="521" y="0"/>
                  </a:lnTo>
                  <a:lnTo>
                    <a:pt x="451" y="475"/>
                  </a:lnTo>
                  <a:lnTo>
                    <a:pt x="222" y="475"/>
                  </a:lnTo>
                  <a:lnTo>
                    <a:pt x="152" y="243"/>
                  </a:lnTo>
                  <a:lnTo>
                    <a:pt x="59" y="659"/>
                  </a:lnTo>
                  <a:lnTo>
                    <a:pt x="22" y="315"/>
                  </a:lnTo>
                  <a:lnTo>
                    <a:pt x="3" y="350"/>
                  </a:lnTo>
                  <a:lnTo>
                    <a:pt x="0" y="352"/>
                  </a:lnTo>
                  <a:lnTo>
                    <a:pt x="35" y="665"/>
                  </a:lnTo>
                  <a:lnTo>
                    <a:pt x="62" y="710"/>
                  </a:lnTo>
                  <a:lnTo>
                    <a:pt x="72" y="729"/>
                  </a:lnTo>
                  <a:lnTo>
                    <a:pt x="155" y="347"/>
                  </a:lnTo>
                  <a:lnTo>
                    <a:pt x="203" y="499"/>
                  </a:lnTo>
                  <a:lnTo>
                    <a:pt x="473" y="499"/>
                  </a:lnTo>
                  <a:lnTo>
                    <a:pt x="518" y="205"/>
                  </a:lnTo>
                  <a:lnTo>
                    <a:pt x="585" y="819"/>
                  </a:lnTo>
                  <a:lnTo>
                    <a:pt x="689" y="347"/>
                  </a:lnTo>
                  <a:lnTo>
                    <a:pt x="737" y="499"/>
                  </a:lnTo>
                  <a:lnTo>
                    <a:pt x="1006" y="499"/>
                  </a:lnTo>
                  <a:lnTo>
                    <a:pt x="1051" y="205"/>
                  </a:lnTo>
                  <a:lnTo>
                    <a:pt x="1118" y="819"/>
                  </a:lnTo>
                  <a:lnTo>
                    <a:pt x="1222" y="347"/>
                  </a:lnTo>
                  <a:lnTo>
                    <a:pt x="1270" y="499"/>
                  </a:lnTo>
                  <a:lnTo>
                    <a:pt x="1540" y="499"/>
                  </a:lnTo>
                  <a:lnTo>
                    <a:pt x="1550" y="424"/>
                  </a:lnTo>
                  <a:lnTo>
                    <a:pt x="1545" y="414"/>
                  </a:lnTo>
                  <a:lnTo>
                    <a:pt x="1529" y="387"/>
                  </a:lnTo>
                  <a:lnTo>
                    <a:pt x="1518" y="475"/>
                  </a:lnTo>
                  <a:lnTo>
                    <a:pt x="1289" y="475"/>
                  </a:lnTo>
                  <a:lnTo>
                    <a:pt x="1217" y="243"/>
                  </a:lnTo>
                  <a:lnTo>
                    <a:pt x="1126" y="659"/>
                  </a:lnTo>
                  <a:lnTo>
                    <a:pt x="10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Freeform 239"/>
            <p:cNvSpPr>
              <a:spLocks noEditPoints="1"/>
            </p:cNvSpPr>
            <p:nvPr/>
          </p:nvSpPr>
          <p:spPr bwMode="auto">
            <a:xfrm>
              <a:off x="9240303" y="3716477"/>
              <a:ext cx="125860" cy="476986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close/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6" name="Freeform 240"/>
            <p:cNvSpPr>
              <a:spLocks noEditPoints="1"/>
            </p:cNvSpPr>
            <p:nvPr/>
          </p:nvSpPr>
          <p:spPr bwMode="auto">
            <a:xfrm>
              <a:off x="9240303" y="3716477"/>
              <a:ext cx="125860" cy="476986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Freeform 241"/>
            <p:cNvSpPr>
              <a:spLocks/>
            </p:cNvSpPr>
            <p:nvPr/>
          </p:nvSpPr>
          <p:spPr bwMode="auto">
            <a:xfrm>
              <a:off x="8081108" y="3620278"/>
              <a:ext cx="1293873" cy="656557"/>
            </a:xfrm>
            <a:custGeom>
              <a:avLst/>
              <a:gdLst>
                <a:gd name="T0" fmla="*/ 928 w 1614"/>
                <a:gd name="T1" fmla="*/ 0 h 819"/>
                <a:gd name="T2" fmla="*/ 859 w 1614"/>
                <a:gd name="T3" fmla="*/ 475 h 819"/>
                <a:gd name="T4" fmla="*/ 629 w 1614"/>
                <a:gd name="T5" fmla="*/ 475 h 819"/>
                <a:gd name="T6" fmla="*/ 560 w 1614"/>
                <a:gd name="T7" fmla="*/ 243 h 819"/>
                <a:gd name="T8" fmla="*/ 469 w 1614"/>
                <a:gd name="T9" fmla="*/ 659 h 819"/>
                <a:gd name="T10" fmla="*/ 394 w 1614"/>
                <a:gd name="T11" fmla="*/ 0 h 819"/>
                <a:gd name="T12" fmla="*/ 325 w 1614"/>
                <a:gd name="T13" fmla="*/ 475 h 819"/>
                <a:gd name="T14" fmla="*/ 0 w 1614"/>
                <a:gd name="T15" fmla="*/ 475 h 819"/>
                <a:gd name="T16" fmla="*/ 0 w 1614"/>
                <a:gd name="T17" fmla="*/ 488 h 819"/>
                <a:gd name="T18" fmla="*/ 8 w 1614"/>
                <a:gd name="T19" fmla="*/ 499 h 819"/>
                <a:gd name="T20" fmla="*/ 349 w 1614"/>
                <a:gd name="T21" fmla="*/ 499 h 819"/>
                <a:gd name="T22" fmla="*/ 392 w 1614"/>
                <a:gd name="T23" fmla="*/ 205 h 819"/>
                <a:gd name="T24" fmla="*/ 458 w 1614"/>
                <a:gd name="T25" fmla="*/ 819 h 819"/>
                <a:gd name="T26" fmla="*/ 563 w 1614"/>
                <a:gd name="T27" fmla="*/ 347 h 819"/>
                <a:gd name="T28" fmla="*/ 611 w 1614"/>
                <a:gd name="T29" fmla="*/ 499 h 819"/>
                <a:gd name="T30" fmla="*/ 883 w 1614"/>
                <a:gd name="T31" fmla="*/ 499 h 819"/>
                <a:gd name="T32" fmla="*/ 925 w 1614"/>
                <a:gd name="T33" fmla="*/ 205 h 819"/>
                <a:gd name="T34" fmla="*/ 992 w 1614"/>
                <a:gd name="T35" fmla="*/ 819 h 819"/>
                <a:gd name="T36" fmla="*/ 1096 w 1614"/>
                <a:gd name="T37" fmla="*/ 347 h 819"/>
                <a:gd name="T38" fmla="*/ 1144 w 1614"/>
                <a:gd name="T39" fmla="*/ 499 h 819"/>
                <a:gd name="T40" fmla="*/ 1416 w 1614"/>
                <a:gd name="T41" fmla="*/ 499 h 819"/>
                <a:gd name="T42" fmla="*/ 1459 w 1614"/>
                <a:gd name="T43" fmla="*/ 205 h 819"/>
                <a:gd name="T44" fmla="*/ 1515 w 1614"/>
                <a:gd name="T45" fmla="*/ 715 h 819"/>
                <a:gd name="T46" fmla="*/ 1571 w 1614"/>
                <a:gd name="T47" fmla="*/ 619 h 819"/>
                <a:gd name="T48" fmla="*/ 1614 w 1614"/>
                <a:gd name="T49" fmla="*/ 416 h 819"/>
                <a:gd name="T50" fmla="*/ 1603 w 1614"/>
                <a:gd name="T51" fmla="*/ 395 h 819"/>
                <a:gd name="T52" fmla="*/ 1595 w 1614"/>
                <a:gd name="T53" fmla="*/ 382 h 819"/>
                <a:gd name="T54" fmla="*/ 1536 w 1614"/>
                <a:gd name="T55" fmla="*/ 659 h 819"/>
                <a:gd name="T56" fmla="*/ 1483 w 1614"/>
                <a:gd name="T57" fmla="*/ 187 h 819"/>
                <a:gd name="T58" fmla="*/ 1464 w 1614"/>
                <a:gd name="T59" fmla="*/ 155 h 819"/>
                <a:gd name="T60" fmla="*/ 1446 w 1614"/>
                <a:gd name="T61" fmla="*/ 120 h 819"/>
                <a:gd name="T62" fmla="*/ 1392 w 1614"/>
                <a:gd name="T63" fmla="*/ 475 h 819"/>
                <a:gd name="T64" fmla="*/ 1163 w 1614"/>
                <a:gd name="T65" fmla="*/ 475 h 819"/>
                <a:gd name="T66" fmla="*/ 1094 w 1614"/>
                <a:gd name="T67" fmla="*/ 243 h 819"/>
                <a:gd name="T68" fmla="*/ 1003 w 1614"/>
                <a:gd name="T69" fmla="*/ 659 h 819"/>
                <a:gd name="T70" fmla="*/ 928 w 1614"/>
                <a:gd name="T71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4" h="819">
                  <a:moveTo>
                    <a:pt x="928" y="0"/>
                  </a:moveTo>
                  <a:lnTo>
                    <a:pt x="859" y="475"/>
                  </a:lnTo>
                  <a:lnTo>
                    <a:pt x="629" y="475"/>
                  </a:lnTo>
                  <a:lnTo>
                    <a:pt x="560" y="243"/>
                  </a:lnTo>
                  <a:lnTo>
                    <a:pt x="469" y="659"/>
                  </a:lnTo>
                  <a:lnTo>
                    <a:pt x="394" y="0"/>
                  </a:lnTo>
                  <a:lnTo>
                    <a:pt x="325" y="475"/>
                  </a:lnTo>
                  <a:lnTo>
                    <a:pt x="0" y="475"/>
                  </a:lnTo>
                  <a:lnTo>
                    <a:pt x="0" y="488"/>
                  </a:lnTo>
                  <a:lnTo>
                    <a:pt x="8" y="499"/>
                  </a:lnTo>
                  <a:lnTo>
                    <a:pt x="349" y="499"/>
                  </a:lnTo>
                  <a:lnTo>
                    <a:pt x="392" y="205"/>
                  </a:lnTo>
                  <a:lnTo>
                    <a:pt x="458" y="819"/>
                  </a:lnTo>
                  <a:lnTo>
                    <a:pt x="563" y="347"/>
                  </a:lnTo>
                  <a:lnTo>
                    <a:pt x="611" y="499"/>
                  </a:lnTo>
                  <a:lnTo>
                    <a:pt x="883" y="499"/>
                  </a:lnTo>
                  <a:lnTo>
                    <a:pt x="925" y="205"/>
                  </a:lnTo>
                  <a:lnTo>
                    <a:pt x="992" y="819"/>
                  </a:lnTo>
                  <a:lnTo>
                    <a:pt x="1096" y="347"/>
                  </a:lnTo>
                  <a:lnTo>
                    <a:pt x="1144" y="499"/>
                  </a:lnTo>
                  <a:lnTo>
                    <a:pt x="1416" y="499"/>
                  </a:lnTo>
                  <a:lnTo>
                    <a:pt x="1459" y="205"/>
                  </a:lnTo>
                  <a:lnTo>
                    <a:pt x="1515" y="715"/>
                  </a:lnTo>
                  <a:lnTo>
                    <a:pt x="1571" y="619"/>
                  </a:lnTo>
                  <a:lnTo>
                    <a:pt x="1614" y="416"/>
                  </a:lnTo>
                  <a:lnTo>
                    <a:pt x="1603" y="395"/>
                  </a:lnTo>
                  <a:lnTo>
                    <a:pt x="1595" y="382"/>
                  </a:lnTo>
                  <a:lnTo>
                    <a:pt x="1536" y="659"/>
                  </a:lnTo>
                  <a:lnTo>
                    <a:pt x="1483" y="187"/>
                  </a:lnTo>
                  <a:lnTo>
                    <a:pt x="1464" y="155"/>
                  </a:lnTo>
                  <a:lnTo>
                    <a:pt x="1446" y="120"/>
                  </a:lnTo>
                  <a:lnTo>
                    <a:pt x="1392" y="475"/>
                  </a:lnTo>
                  <a:lnTo>
                    <a:pt x="1163" y="475"/>
                  </a:lnTo>
                  <a:lnTo>
                    <a:pt x="1094" y="243"/>
                  </a:lnTo>
                  <a:lnTo>
                    <a:pt x="1003" y="659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" name="Freeform 242"/>
            <p:cNvSpPr>
              <a:spLocks/>
            </p:cNvSpPr>
            <p:nvPr/>
          </p:nvSpPr>
          <p:spPr bwMode="auto">
            <a:xfrm>
              <a:off x="8081108" y="3620278"/>
              <a:ext cx="1293873" cy="656557"/>
            </a:xfrm>
            <a:custGeom>
              <a:avLst/>
              <a:gdLst>
                <a:gd name="T0" fmla="*/ 928 w 1614"/>
                <a:gd name="T1" fmla="*/ 0 h 819"/>
                <a:gd name="T2" fmla="*/ 859 w 1614"/>
                <a:gd name="T3" fmla="*/ 475 h 819"/>
                <a:gd name="T4" fmla="*/ 629 w 1614"/>
                <a:gd name="T5" fmla="*/ 475 h 819"/>
                <a:gd name="T6" fmla="*/ 560 w 1614"/>
                <a:gd name="T7" fmla="*/ 243 h 819"/>
                <a:gd name="T8" fmla="*/ 469 w 1614"/>
                <a:gd name="T9" fmla="*/ 659 h 819"/>
                <a:gd name="T10" fmla="*/ 394 w 1614"/>
                <a:gd name="T11" fmla="*/ 0 h 819"/>
                <a:gd name="T12" fmla="*/ 325 w 1614"/>
                <a:gd name="T13" fmla="*/ 475 h 819"/>
                <a:gd name="T14" fmla="*/ 0 w 1614"/>
                <a:gd name="T15" fmla="*/ 475 h 819"/>
                <a:gd name="T16" fmla="*/ 0 w 1614"/>
                <a:gd name="T17" fmla="*/ 488 h 819"/>
                <a:gd name="T18" fmla="*/ 8 w 1614"/>
                <a:gd name="T19" fmla="*/ 499 h 819"/>
                <a:gd name="T20" fmla="*/ 349 w 1614"/>
                <a:gd name="T21" fmla="*/ 499 h 819"/>
                <a:gd name="T22" fmla="*/ 392 w 1614"/>
                <a:gd name="T23" fmla="*/ 205 h 819"/>
                <a:gd name="T24" fmla="*/ 458 w 1614"/>
                <a:gd name="T25" fmla="*/ 819 h 819"/>
                <a:gd name="T26" fmla="*/ 563 w 1614"/>
                <a:gd name="T27" fmla="*/ 347 h 819"/>
                <a:gd name="T28" fmla="*/ 611 w 1614"/>
                <a:gd name="T29" fmla="*/ 499 h 819"/>
                <a:gd name="T30" fmla="*/ 883 w 1614"/>
                <a:gd name="T31" fmla="*/ 499 h 819"/>
                <a:gd name="T32" fmla="*/ 925 w 1614"/>
                <a:gd name="T33" fmla="*/ 205 h 819"/>
                <a:gd name="T34" fmla="*/ 992 w 1614"/>
                <a:gd name="T35" fmla="*/ 819 h 819"/>
                <a:gd name="T36" fmla="*/ 1096 w 1614"/>
                <a:gd name="T37" fmla="*/ 347 h 819"/>
                <a:gd name="T38" fmla="*/ 1144 w 1614"/>
                <a:gd name="T39" fmla="*/ 499 h 819"/>
                <a:gd name="T40" fmla="*/ 1416 w 1614"/>
                <a:gd name="T41" fmla="*/ 499 h 819"/>
                <a:gd name="T42" fmla="*/ 1459 w 1614"/>
                <a:gd name="T43" fmla="*/ 205 h 819"/>
                <a:gd name="T44" fmla="*/ 1515 w 1614"/>
                <a:gd name="T45" fmla="*/ 715 h 819"/>
                <a:gd name="T46" fmla="*/ 1571 w 1614"/>
                <a:gd name="T47" fmla="*/ 619 h 819"/>
                <a:gd name="T48" fmla="*/ 1614 w 1614"/>
                <a:gd name="T49" fmla="*/ 416 h 819"/>
                <a:gd name="T50" fmla="*/ 1603 w 1614"/>
                <a:gd name="T51" fmla="*/ 395 h 819"/>
                <a:gd name="T52" fmla="*/ 1595 w 1614"/>
                <a:gd name="T53" fmla="*/ 382 h 819"/>
                <a:gd name="T54" fmla="*/ 1536 w 1614"/>
                <a:gd name="T55" fmla="*/ 659 h 819"/>
                <a:gd name="T56" fmla="*/ 1483 w 1614"/>
                <a:gd name="T57" fmla="*/ 187 h 819"/>
                <a:gd name="T58" fmla="*/ 1464 w 1614"/>
                <a:gd name="T59" fmla="*/ 155 h 819"/>
                <a:gd name="T60" fmla="*/ 1446 w 1614"/>
                <a:gd name="T61" fmla="*/ 120 h 819"/>
                <a:gd name="T62" fmla="*/ 1392 w 1614"/>
                <a:gd name="T63" fmla="*/ 475 h 819"/>
                <a:gd name="T64" fmla="*/ 1163 w 1614"/>
                <a:gd name="T65" fmla="*/ 475 h 819"/>
                <a:gd name="T66" fmla="*/ 1094 w 1614"/>
                <a:gd name="T67" fmla="*/ 243 h 819"/>
                <a:gd name="T68" fmla="*/ 1003 w 1614"/>
                <a:gd name="T69" fmla="*/ 659 h 819"/>
                <a:gd name="T70" fmla="*/ 928 w 1614"/>
                <a:gd name="T71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4" h="819">
                  <a:moveTo>
                    <a:pt x="928" y="0"/>
                  </a:moveTo>
                  <a:lnTo>
                    <a:pt x="859" y="475"/>
                  </a:lnTo>
                  <a:lnTo>
                    <a:pt x="629" y="475"/>
                  </a:lnTo>
                  <a:lnTo>
                    <a:pt x="560" y="243"/>
                  </a:lnTo>
                  <a:lnTo>
                    <a:pt x="469" y="659"/>
                  </a:lnTo>
                  <a:lnTo>
                    <a:pt x="394" y="0"/>
                  </a:lnTo>
                  <a:lnTo>
                    <a:pt x="325" y="475"/>
                  </a:lnTo>
                  <a:lnTo>
                    <a:pt x="0" y="475"/>
                  </a:lnTo>
                  <a:lnTo>
                    <a:pt x="0" y="488"/>
                  </a:lnTo>
                  <a:lnTo>
                    <a:pt x="8" y="499"/>
                  </a:lnTo>
                  <a:lnTo>
                    <a:pt x="349" y="499"/>
                  </a:lnTo>
                  <a:lnTo>
                    <a:pt x="392" y="205"/>
                  </a:lnTo>
                  <a:lnTo>
                    <a:pt x="458" y="819"/>
                  </a:lnTo>
                  <a:lnTo>
                    <a:pt x="563" y="347"/>
                  </a:lnTo>
                  <a:lnTo>
                    <a:pt x="611" y="499"/>
                  </a:lnTo>
                  <a:lnTo>
                    <a:pt x="883" y="499"/>
                  </a:lnTo>
                  <a:lnTo>
                    <a:pt x="925" y="205"/>
                  </a:lnTo>
                  <a:lnTo>
                    <a:pt x="992" y="819"/>
                  </a:lnTo>
                  <a:lnTo>
                    <a:pt x="1096" y="347"/>
                  </a:lnTo>
                  <a:lnTo>
                    <a:pt x="1144" y="499"/>
                  </a:lnTo>
                  <a:lnTo>
                    <a:pt x="1416" y="499"/>
                  </a:lnTo>
                  <a:lnTo>
                    <a:pt x="1459" y="205"/>
                  </a:lnTo>
                  <a:lnTo>
                    <a:pt x="1515" y="715"/>
                  </a:lnTo>
                  <a:lnTo>
                    <a:pt x="1571" y="619"/>
                  </a:lnTo>
                  <a:lnTo>
                    <a:pt x="1614" y="416"/>
                  </a:lnTo>
                  <a:lnTo>
                    <a:pt x="1603" y="395"/>
                  </a:lnTo>
                  <a:lnTo>
                    <a:pt x="1595" y="382"/>
                  </a:lnTo>
                  <a:lnTo>
                    <a:pt x="1536" y="659"/>
                  </a:lnTo>
                  <a:lnTo>
                    <a:pt x="1483" y="187"/>
                  </a:lnTo>
                  <a:lnTo>
                    <a:pt x="1464" y="155"/>
                  </a:lnTo>
                  <a:lnTo>
                    <a:pt x="1446" y="120"/>
                  </a:lnTo>
                  <a:lnTo>
                    <a:pt x="1392" y="475"/>
                  </a:lnTo>
                  <a:lnTo>
                    <a:pt x="1163" y="475"/>
                  </a:lnTo>
                  <a:lnTo>
                    <a:pt x="1094" y="243"/>
                  </a:lnTo>
                  <a:lnTo>
                    <a:pt x="1003" y="659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Freeform 243"/>
            <p:cNvSpPr>
              <a:spLocks/>
            </p:cNvSpPr>
            <p:nvPr/>
          </p:nvSpPr>
          <p:spPr bwMode="auto">
            <a:xfrm>
              <a:off x="7088658" y="2865118"/>
              <a:ext cx="1327542" cy="1148773"/>
            </a:xfrm>
            <a:custGeom>
              <a:avLst/>
              <a:gdLst>
                <a:gd name="T0" fmla="*/ 413 w 1656"/>
                <a:gd name="T1" fmla="*/ 1433 h 1433"/>
                <a:gd name="T2" fmla="*/ 0 w 1656"/>
                <a:gd name="T3" fmla="*/ 718 h 1433"/>
                <a:gd name="T4" fmla="*/ 413 w 1656"/>
                <a:gd name="T5" fmla="*/ 0 h 1433"/>
                <a:gd name="T6" fmla="*/ 1240 w 1656"/>
                <a:gd name="T7" fmla="*/ 0 h 1433"/>
                <a:gd name="T8" fmla="*/ 1656 w 1656"/>
                <a:gd name="T9" fmla="*/ 718 h 1433"/>
                <a:gd name="T10" fmla="*/ 1240 w 1656"/>
                <a:gd name="T11" fmla="*/ 1433 h 1433"/>
                <a:gd name="T12" fmla="*/ 413 w 1656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3">
                  <a:moveTo>
                    <a:pt x="413" y="1433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Freeform 244"/>
            <p:cNvSpPr>
              <a:spLocks/>
            </p:cNvSpPr>
            <p:nvPr/>
          </p:nvSpPr>
          <p:spPr bwMode="auto">
            <a:xfrm>
              <a:off x="7428560" y="3115235"/>
              <a:ext cx="646135" cy="648540"/>
            </a:xfrm>
            <a:custGeom>
              <a:avLst/>
              <a:gdLst>
                <a:gd name="T0" fmla="*/ 806 w 806"/>
                <a:gd name="T1" fmla="*/ 555 h 809"/>
                <a:gd name="T2" fmla="*/ 555 w 806"/>
                <a:gd name="T3" fmla="*/ 555 h 809"/>
                <a:gd name="T4" fmla="*/ 555 w 806"/>
                <a:gd name="T5" fmla="*/ 809 h 809"/>
                <a:gd name="T6" fmla="*/ 251 w 806"/>
                <a:gd name="T7" fmla="*/ 809 h 809"/>
                <a:gd name="T8" fmla="*/ 251 w 806"/>
                <a:gd name="T9" fmla="*/ 555 h 809"/>
                <a:gd name="T10" fmla="*/ 0 w 806"/>
                <a:gd name="T11" fmla="*/ 555 h 809"/>
                <a:gd name="T12" fmla="*/ 0 w 806"/>
                <a:gd name="T13" fmla="*/ 254 h 809"/>
                <a:gd name="T14" fmla="*/ 251 w 806"/>
                <a:gd name="T15" fmla="*/ 254 h 809"/>
                <a:gd name="T16" fmla="*/ 251 w 806"/>
                <a:gd name="T17" fmla="*/ 0 h 809"/>
                <a:gd name="T18" fmla="*/ 555 w 806"/>
                <a:gd name="T19" fmla="*/ 0 h 809"/>
                <a:gd name="T20" fmla="*/ 555 w 806"/>
                <a:gd name="T21" fmla="*/ 254 h 809"/>
                <a:gd name="T22" fmla="*/ 806 w 806"/>
                <a:gd name="T23" fmla="*/ 254 h 809"/>
                <a:gd name="T24" fmla="*/ 806 w 806"/>
                <a:gd name="T25" fmla="*/ 555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6" h="809">
                  <a:moveTo>
                    <a:pt x="806" y="555"/>
                  </a:moveTo>
                  <a:lnTo>
                    <a:pt x="555" y="555"/>
                  </a:lnTo>
                  <a:lnTo>
                    <a:pt x="555" y="809"/>
                  </a:lnTo>
                  <a:lnTo>
                    <a:pt x="251" y="809"/>
                  </a:lnTo>
                  <a:lnTo>
                    <a:pt x="251" y="555"/>
                  </a:lnTo>
                  <a:lnTo>
                    <a:pt x="0" y="555"/>
                  </a:lnTo>
                  <a:lnTo>
                    <a:pt x="0" y="254"/>
                  </a:lnTo>
                  <a:lnTo>
                    <a:pt x="251" y="254"/>
                  </a:lnTo>
                  <a:lnTo>
                    <a:pt x="251" y="0"/>
                  </a:lnTo>
                  <a:lnTo>
                    <a:pt x="555" y="0"/>
                  </a:lnTo>
                  <a:lnTo>
                    <a:pt x="555" y="254"/>
                  </a:lnTo>
                  <a:lnTo>
                    <a:pt x="806" y="254"/>
                  </a:lnTo>
                  <a:lnTo>
                    <a:pt x="806" y="555"/>
                  </a:ln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1" name="Freeform 245"/>
            <p:cNvSpPr>
              <a:spLocks/>
            </p:cNvSpPr>
            <p:nvPr/>
          </p:nvSpPr>
          <p:spPr bwMode="auto">
            <a:xfrm>
              <a:off x="8065877" y="3425476"/>
              <a:ext cx="1351592" cy="1172823"/>
            </a:xfrm>
            <a:custGeom>
              <a:avLst/>
              <a:gdLst>
                <a:gd name="T0" fmla="*/ 1259 w 1686"/>
                <a:gd name="T1" fmla="*/ 1463 h 1463"/>
                <a:gd name="T2" fmla="*/ 424 w 1686"/>
                <a:gd name="T3" fmla="*/ 1463 h 1463"/>
                <a:gd name="T4" fmla="*/ 0 w 1686"/>
                <a:gd name="T5" fmla="*/ 731 h 1463"/>
                <a:gd name="T6" fmla="*/ 424 w 1686"/>
                <a:gd name="T7" fmla="*/ 0 h 1463"/>
                <a:gd name="T8" fmla="*/ 1267 w 1686"/>
                <a:gd name="T9" fmla="*/ 0 h 1463"/>
                <a:gd name="T10" fmla="*/ 1686 w 1686"/>
                <a:gd name="T11" fmla="*/ 723 h 1463"/>
                <a:gd name="T12" fmla="*/ 1657 w 1686"/>
                <a:gd name="T13" fmla="*/ 739 h 1463"/>
                <a:gd name="T14" fmla="*/ 1249 w 1686"/>
                <a:gd name="T15" fmla="*/ 32 h 1463"/>
                <a:gd name="T16" fmla="*/ 443 w 1686"/>
                <a:gd name="T17" fmla="*/ 32 h 1463"/>
                <a:gd name="T18" fmla="*/ 37 w 1686"/>
                <a:gd name="T19" fmla="*/ 731 h 1463"/>
                <a:gd name="T20" fmla="*/ 443 w 1686"/>
                <a:gd name="T21" fmla="*/ 1431 h 1463"/>
                <a:gd name="T22" fmla="*/ 1259 w 1686"/>
                <a:gd name="T23" fmla="*/ 1431 h 1463"/>
                <a:gd name="T24" fmla="*/ 1259 w 1686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6" h="1463">
                  <a:moveTo>
                    <a:pt x="1259" y="1463"/>
                  </a:moveTo>
                  <a:lnTo>
                    <a:pt x="424" y="1463"/>
                  </a:lnTo>
                  <a:lnTo>
                    <a:pt x="0" y="731"/>
                  </a:lnTo>
                  <a:lnTo>
                    <a:pt x="424" y="0"/>
                  </a:lnTo>
                  <a:lnTo>
                    <a:pt x="1267" y="0"/>
                  </a:lnTo>
                  <a:lnTo>
                    <a:pt x="1686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3" y="32"/>
                  </a:lnTo>
                  <a:lnTo>
                    <a:pt x="37" y="731"/>
                  </a:lnTo>
                  <a:lnTo>
                    <a:pt x="443" y="1431"/>
                  </a:lnTo>
                  <a:lnTo>
                    <a:pt x="1259" y="1431"/>
                  </a:lnTo>
                  <a:lnTo>
                    <a:pt x="1259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2" name="Oval 246"/>
            <p:cNvSpPr>
              <a:spLocks noChangeArrowheads="1"/>
            </p:cNvSpPr>
            <p:nvPr/>
          </p:nvSpPr>
          <p:spPr bwMode="auto">
            <a:xfrm>
              <a:off x="8010563" y="3943345"/>
              <a:ext cx="142695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3" name="Oval 247"/>
            <p:cNvSpPr>
              <a:spLocks noChangeArrowheads="1"/>
            </p:cNvSpPr>
            <p:nvPr/>
          </p:nvSpPr>
          <p:spPr bwMode="auto">
            <a:xfrm>
              <a:off x="9334096" y="3943345"/>
              <a:ext cx="143497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4" name="Oval 248"/>
            <p:cNvSpPr>
              <a:spLocks noChangeArrowheads="1"/>
            </p:cNvSpPr>
            <p:nvPr/>
          </p:nvSpPr>
          <p:spPr bwMode="auto">
            <a:xfrm>
              <a:off x="8341646" y="3367756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5" name="Oval 249"/>
            <p:cNvSpPr>
              <a:spLocks noChangeArrowheads="1"/>
            </p:cNvSpPr>
            <p:nvPr/>
          </p:nvSpPr>
          <p:spPr bwMode="auto">
            <a:xfrm>
              <a:off x="8341646" y="4512521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6" name="Oval 250"/>
            <p:cNvSpPr>
              <a:spLocks noChangeArrowheads="1"/>
            </p:cNvSpPr>
            <p:nvPr/>
          </p:nvSpPr>
          <p:spPr bwMode="auto">
            <a:xfrm>
              <a:off x="9003013" y="3367756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7" name="Oval 251"/>
            <p:cNvSpPr>
              <a:spLocks noChangeArrowheads="1"/>
            </p:cNvSpPr>
            <p:nvPr/>
          </p:nvSpPr>
          <p:spPr bwMode="auto">
            <a:xfrm>
              <a:off x="9003013" y="4512521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" name="Freeform 252"/>
            <p:cNvSpPr>
              <a:spLocks/>
            </p:cNvSpPr>
            <p:nvPr/>
          </p:nvSpPr>
          <p:spPr bwMode="auto">
            <a:xfrm>
              <a:off x="9062335" y="1707527"/>
              <a:ext cx="1347584" cy="592424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29 h 739"/>
                <a:gd name="T4" fmla="*/ 438 w 1681"/>
                <a:gd name="T5" fmla="*/ 29 h 739"/>
                <a:gd name="T6" fmla="*/ 27 w 1681"/>
                <a:gd name="T7" fmla="*/ 739 h 739"/>
                <a:gd name="T8" fmla="*/ 0 w 1681"/>
                <a:gd name="T9" fmla="*/ 723 h 739"/>
                <a:gd name="T10" fmla="*/ 419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29"/>
                  </a:lnTo>
                  <a:lnTo>
                    <a:pt x="438" y="29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9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9" name="Oval 253"/>
            <p:cNvSpPr>
              <a:spLocks noChangeArrowheads="1"/>
            </p:cNvSpPr>
            <p:nvPr/>
          </p:nvSpPr>
          <p:spPr bwMode="auto">
            <a:xfrm>
              <a:off x="9003013" y="2222991"/>
              <a:ext cx="142695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" name="Oval 254"/>
            <p:cNvSpPr>
              <a:spLocks noChangeArrowheads="1"/>
            </p:cNvSpPr>
            <p:nvPr/>
          </p:nvSpPr>
          <p:spPr bwMode="auto">
            <a:xfrm>
              <a:off x="10326546" y="2222991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1" name="Oval 255"/>
            <p:cNvSpPr>
              <a:spLocks noChangeArrowheads="1"/>
            </p:cNvSpPr>
            <p:nvPr/>
          </p:nvSpPr>
          <p:spPr bwMode="auto">
            <a:xfrm>
              <a:off x="9334096" y="1649807"/>
              <a:ext cx="143497" cy="14269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2" name="Oval 256"/>
            <p:cNvSpPr>
              <a:spLocks noChangeArrowheads="1"/>
            </p:cNvSpPr>
            <p:nvPr/>
          </p:nvSpPr>
          <p:spPr bwMode="auto">
            <a:xfrm>
              <a:off x="9334096" y="2794572"/>
              <a:ext cx="143497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3" name="Oval 257"/>
            <p:cNvSpPr>
              <a:spLocks noChangeArrowheads="1"/>
            </p:cNvSpPr>
            <p:nvPr/>
          </p:nvSpPr>
          <p:spPr bwMode="auto">
            <a:xfrm>
              <a:off x="9995463" y="1649807"/>
              <a:ext cx="141091" cy="14269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" name="Oval 258"/>
            <p:cNvSpPr>
              <a:spLocks noChangeArrowheads="1"/>
            </p:cNvSpPr>
            <p:nvPr/>
          </p:nvSpPr>
          <p:spPr bwMode="auto">
            <a:xfrm>
              <a:off x="9995463" y="2794572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" name="Freeform 259"/>
            <p:cNvSpPr>
              <a:spLocks/>
            </p:cNvSpPr>
            <p:nvPr/>
          </p:nvSpPr>
          <p:spPr bwMode="auto">
            <a:xfrm>
              <a:off x="10054785" y="1138351"/>
              <a:ext cx="352729" cy="58601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4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4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" name="Oval 260"/>
            <p:cNvSpPr>
              <a:spLocks noChangeArrowheads="1"/>
            </p:cNvSpPr>
            <p:nvPr/>
          </p:nvSpPr>
          <p:spPr bwMode="auto">
            <a:xfrm>
              <a:off x="10326546" y="1074218"/>
              <a:ext cx="143497" cy="14269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" name="Freeform 261"/>
            <p:cNvSpPr>
              <a:spLocks/>
            </p:cNvSpPr>
            <p:nvPr/>
          </p:nvSpPr>
          <p:spPr bwMode="auto">
            <a:xfrm>
              <a:off x="6087390" y="3435897"/>
              <a:ext cx="352729" cy="586812"/>
            </a:xfrm>
            <a:custGeom>
              <a:avLst/>
              <a:gdLst>
                <a:gd name="T0" fmla="*/ 27 w 440"/>
                <a:gd name="T1" fmla="*/ 732 h 732"/>
                <a:gd name="T2" fmla="*/ 0 w 440"/>
                <a:gd name="T3" fmla="*/ 716 h 732"/>
                <a:gd name="T4" fmla="*/ 411 w 440"/>
                <a:gd name="T5" fmla="*/ 0 h 732"/>
                <a:gd name="T6" fmla="*/ 440 w 440"/>
                <a:gd name="T7" fmla="*/ 16 h 732"/>
                <a:gd name="T8" fmla="*/ 27 w 440"/>
                <a:gd name="T9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2">
                  <a:moveTo>
                    <a:pt x="27" y="732"/>
                  </a:moveTo>
                  <a:lnTo>
                    <a:pt x="0" y="716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2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" name="Oval 262"/>
            <p:cNvSpPr>
              <a:spLocks noChangeArrowheads="1"/>
            </p:cNvSpPr>
            <p:nvPr/>
          </p:nvSpPr>
          <p:spPr bwMode="auto">
            <a:xfrm>
              <a:off x="6025662" y="3947354"/>
              <a:ext cx="142695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" name="Oval 263"/>
            <p:cNvSpPr>
              <a:spLocks noChangeArrowheads="1"/>
            </p:cNvSpPr>
            <p:nvPr/>
          </p:nvSpPr>
          <p:spPr bwMode="auto">
            <a:xfrm>
              <a:off x="6359151" y="3374170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" name="Freeform 264"/>
            <p:cNvSpPr>
              <a:spLocks/>
            </p:cNvSpPr>
            <p:nvPr/>
          </p:nvSpPr>
          <p:spPr bwMode="auto">
            <a:xfrm>
              <a:off x="11047235" y="2856300"/>
              <a:ext cx="352729" cy="58601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" name="Oval 265"/>
            <p:cNvSpPr>
              <a:spLocks noChangeArrowheads="1"/>
            </p:cNvSpPr>
            <p:nvPr/>
          </p:nvSpPr>
          <p:spPr bwMode="auto">
            <a:xfrm>
              <a:off x="10985508" y="3367756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" name="Oval 266"/>
            <p:cNvSpPr>
              <a:spLocks noChangeArrowheads="1"/>
            </p:cNvSpPr>
            <p:nvPr/>
          </p:nvSpPr>
          <p:spPr bwMode="auto">
            <a:xfrm>
              <a:off x="11318996" y="2794572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" name="Freeform 267"/>
            <p:cNvSpPr>
              <a:spLocks/>
            </p:cNvSpPr>
            <p:nvPr/>
          </p:nvSpPr>
          <p:spPr bwMode="auto">
            <a:xfrm>
              <a:off x="8072290" y="1138351"/>
              <a:ext cx="352729" cy="58601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" name="Oval 268"/>
            <p:cNvSpPr>
              <a:spLocks noChangeArrowheads="1"/>
            </p:cNvSpPr>
            <p:nvPr/>
          </p:nvSpPr>
          <p:spPr bwMode="auto">
            <a:xfrm>
              <a:off x="8010563" y="1649807"/>
              <a:ext cx="142695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" name="Oval 269"/>
            <p:cNvSpPr>
              <a:spLocks noChangeArrowheads="1"/>
            </p:cNvSpPr>
            <p:nvPr/>
          </p:nvSpPr>
          <p:spPr bwMode="auto">
            <a:xfrm>
              <a:off x="8344051" y="1074218"/>
              <a:ext cx="141091" cy="14269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" name="Freeform 270"/>
            <p:cNvSpPr>
              <a:spLocks/>
            </p:cNvSpPr>
            <p:nvPr/>
          </p:nvSpPr>
          <p:spPr bwMode="auto">
            <a:xfrm>
              <a:off x="8072290" y="562762"/>
              <a:ext cx="352729" cy="586011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" name="Oval 271"/>
            <p:cNvSpPr>
              <a:spLocks noChangeArrowheads="1"/>
            </p:cNvSpPr>
            <p:nvPr/>
          </p:nvSpPr>
          <p:spPr bwMode="auto">
            <a:xfrm>
              <a:off x="8010563" y="500232"/>
              <a:ext cx="142695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" name="Freeform 272"/>
            <p:cNvSpPr>
              <a:spLocks/>
            </p:cNvSpPr>
            <p:nvPr/>
          </p:nvSpPr>
          <p:spPr bwMode="auto">
            <a:xfrm>
              <a:off x="6087390" y="1717948"/>
              <a:ext cx="352729" cy="586011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" name="Oval 273"/>
            <p:cNvSpPr>
              <a:spLocks noChangeArrowheads="1"/>
            </p:cNvSpPr>
            <p:nvPr/>
          </p:nvSpPr>
          <p:spPr bwMode="auto">
            <a:xfrm>
              <a:off x="6359151" y="2229405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" name="Oval 274"/>
            <p:cNvSpPr>
              <a:spLocks noChangeArrowheads="1"/>
            </p:cNvSpPr>
            <p:nvPr/>
          </p:nvSpPr>
          <p:spPr bwMode="auto">
            <a:xfrm>
              <a:off x="6025662" y="1653816"/>
              <a:ext cx="142695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" name="Freeform 275"/>
            <p:cNvSpPr>
              <a:spLocks/>
            </p:cNvSpPr>
            <p:nvPr/>
          </p:nvSpPr>
          <p:spPr bwMode="auto">
            <a:xfrm>
              <a:off x="7075832" y="2856300"/>
              <a:ext cx="1006880" cy="1172823"/>
            </a:xfrm>
            <a:custGeom>
              <a:avLst/>
              <a:gdLst>
                <a:gd name="T0" fmla="*/ 1256 w 1256"/>
                <a:gd name="T1" fmla="*/ 1463 h 1463"/>
                <a:gd name="T2" fmla="*/ 421 w 1256"/>
                <a:gd name="T3" fmla="*/ 1463 h 1463"/>
                <a:gd name="T4" fmla="*/ 0 w 1256"/>
                <a:gd name="T5" fmla="*/ 731 h 1463"/>
                <a:gd name="T6" fmla="*/ 421 w 1256"/>
                <a:gd name="T7" fmla="*/ 0 h 1463"/>
                <a:gd name="T8" fmla="*/ 1256 w 1256"/>
                <a:gd name="T9" fmla="*/ 0 h 1463"/>
                <a:gd name="T10" fmla="*/ 1256 w 1256"/>
                <a:gd name="T11" fmla="*/ 32 h 1463"/>
                <a:gd name="T12" fmla="*/ 440 w 1256"/>
                <a:gd name="T13" fmla="*/ 32 h 1463"/>
                <a:gd name="T14" fmla="*/ 37 w 1256"/>
                <a:gd name="T15" fmla="*/ 731 h 1463"/>
                <a:gd name="T16" fmla="*/ 440 w 1256"/>
                <a:gd name="T17" fmla="*/ 1431 h 1463"/>
                <a:gd name="T18" fmla="*/ 1256 w 1256"/>
                <a:gd name="T19" fmla="*/ 1431 h 1463"/>
                <a:gd name="T20" fmla="*/ 1256 w 1256"/>
                <a:gd name="T21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6" h="1463">
                  <a:moveTo>
                    <a:pt x="1256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56" y="0"/>
                  </a:lnTo>
                  <a:lnTo>
                    <a:pt x="1256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6" y="1431"/>
                  </a:lnTo>
                  <a:lnTo>
                    <a:pt x="1256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" name="Oval 276"/>
            <p:cNvSpPr>
              <a:spLocks noChangeArrowheads="1"/>
            </p:cNvSpPr>
            <p:nvPr/>
          </p:nvSpPr>
          <p:spPr bwMode="auto">
            <a:xfrm>
              <a:off x="7018113" y="3374170"/>
              <a:ext cx="142695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" name="Oval 277"/>
            <p:cNvSpPr>
              <a:spLocks noChangeArrowheads="1"/>
            </p:cNvSpPr>
            <p:nvPr/>
          </p:nvSpPr>
          <p:spPr bwMode="auto">
            <a:xfrm>
              <a:off x="7351601" y="2798580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4" name="Oval 278"/>
            <p:cNvSpPr>
              <a:spLocks noChangeArrowheads="1"/>
            </p:cNvSpPr>
            <p:nvPr/>
          </p:nvSpPr>
          <p:spPr bwMode="auto">
            <a:xfrm>
              <a:off x="7351601" y="3943345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5" name="Oval 279"/>
            <p:cNvSpPr>
              <a:spLocks noChangeArrowheads="1"/>
            </p:cNvSpPr>
            <p:nvPr/>
          </p:nvSpPr>
          <p:spPr bwMode="auto">
            <a:xfrm>
              <a:off x="8010563" y="2798580"/>
              <a:ext cx="142695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" name="Freeform 280"/>
            <p:cNvSpPr>
              <a:spLocks/>
            </p:cNvSpPr>
            <p:nvPr/>
          </p:nvSpPr>
          <p:spPr bwMode="auto">
            <a:xfrm>
              <a:off x="8068282" y="2280711"/>
              <a:ext cx="1349187" cy="1166410"/>
            </a:xfrm>
            <a:custGeom>
              <a:avLst/>
              <a:gdLst>
                <a:gd name="T0" fmla="*/ 416 w 1683"/>
                <a:gd name="T1" fmla="*/ 1455 h 1455"/>
                <a:gd name="T2" fmla="*/ 0 w 1683"/>
                <a:gd name="T3" fmla="*/ 731 h 1455"/>
                <a:gd name="T4" fmla="*/ 421 w 1683"/>
                <a:gd name="T5" fmla="*/ 0 h 1455"/>
                <a:gd name="T6" fmla="*/ 1264 w 1683"/>
                <a:gd name="T7" fmla="*/ 0 h 1455"/>
                <a:gd name="T8" fmla="*/ 1683 w 1683"/>
                <a:gd name="T9" fmla="*/ 723 h 1455"/>
                <a:gd name="T10" fmla="*/ 1654 w 1683"/>
                <a:gd name="T11" fmla="*/ 739 h 1455"/>
                <a:gd name="T12" fmla="*/ 1246 w 1683"/>
                <a:gd name="T13" fmla="*/ 32 h 1455"/>
                <a:gd name="T14" fmla="*/ 440 w 1683"/>
                <a:gd name="T15" fmla="*/ 32 h 1455"/>
                <a:gd name="T16" fmla="*/ 34 w 1683"/>
                <a:gd name="T17" fmla="*/ 731 h 1455"/>
                <a:gd name="T18" fmla="*/ 442 w 1683"/>
                <a:gd name="T19" fmla="*/ 1439 h 1455"/>
                <a:gd name="T20" fmla="*/ 416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6" y="1455"/>
                  </a:moveTo>
                  <a:lnTo>
                    <a:pt x="0" y="731"/>
                  </a:lnTo>
                  <a:lnTo>
                    <a:pt x="421" y="0"/>
                  </a:lnTo>
                  <a:lnTo>
                    <a:pt x="1264" y="0"/>
                  </a:lnTo>
                  <a:lnTo>
                    <a:pt x="1683" y="723"/>
                  </a:lnTo>
                  <a:lnTo>
                    <a:pt x="1654" y="739"/>
                  </a:lnTo>
                  <a:lnTo>
                    <a:pt x="1246" y="32"/>
                  </a:lnTo>
                  <a:lnTo>
                    <a:pt x="440" y="32"/>
                  </a:lnTo>
                  <a:lnTo>
                    <a:pt x="34" y="731"/>
                  </a:lnTo>
                  <a:lnTo>
                    <a:pt x="442" y="1439"/>
                  </a:lnTo>
                  <a:lnTo>
                    <a:pt x="416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7" name="Oval 281"/>
            <p:cNvSpPr>
              <a:spLocks noChangeArrowheads="1"/>
            </p:cNvSpPr>
            <p:nvPr/>
          </p:nvSpPr>
          <p:spPr bwMode="auto">
            <a:xfrm>
              <a:off x="8341646" y="2222991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8" name="Freeform 282"/>
            <p:cNvSpPr>
              <a:spLocks/>
            </p:cNvSpPr>
            <p:nvPr/>
          </p:nvSpPr>
          <p:spPr bwMode="auto">
            <a:xfrm>
              <a:off x="7079840" y="1705122"/>
              <a:ext cx="1002872" cy="592424"/>
            </a:xfrm>
            <a:custGeom>
              <a:avLst/>
              <a:gdLst>
                <a:gd name="T0" fmla="*/ 27 w 1251"/>
                <a:gd name="T1" fmla="*/ 739 h 739"/>
                <a:gd name="T2" fmla="*/ 0 w 1251"/>
                <a:gd name="T3" fmla="*/ 723 h 739"/>
                <a:gd name="T4" fmla="*/ 416 w 1251"/>
                <a:gd name="T5" fmla="*/ 0 h 739"/>
                <a:gd name="T6" fmla="*/ 1251 w 1251"/>
                <a:gd name="T7" fmla="*/ 0 h 739"/>
                <a:gd name="T8" fmla="*/ 1251 w 1251"/>
                <a:gd name="T9" fmla="*/ 32 h 739"/>
                <a:gd name="T10" fmla="*/ 435 w 1251"/>
                <a:gd name="T11" fmla="*/ 32 h 739"/>
                <a:gd name="T12" fmla="*/ 27 w 1251"/>
                <a:gd name="T13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1" h="739">
                  <a:moveTo>
                    <a:pt x="27" y="739"/>
                  </a:moveTo>
                  <a:lnTo>
                    <a:pt x="0" y="723"/>
                  </a:lnTo>
                  <a:lnTo>
                    <a:pt x="416" y="0"/>
                  </a:lnTo>
                  <a:lnTo>
                    <a:pt x="1251" y="0"/>
                  </a:lnTo>
                  <a:lnTo>
                    <a:pt x="1251" y="32"/>
                  </a:lnTo>
                  <a:lnTo>
                    <a:pt x="435" y="32"/>
                  </a:lnTo>
                  <a:lnTo>
                    <a:pt x="27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" name="Oval 283"/>
            <p:cNvSpPr>
              <a:spLocks noChangeArrowheads="1"/>
            </p:cNvSpPr>
            <p:nvPr/>
          </p:nvSpPr>
          <p:spPr bwMode="auto">
            <a:xfrm>
              <a:off x="7351601" y="1649807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" name="Freeform 284"/>
            <p:cNvSpPr>
              <a:spLocks/>
            </p:cNvSpPr>
            <p:nvPr/>
          </p:nvSpPr>
          <p:spPr bwMode="auto">
            <a:xfrm>
              <a:off x="10050777" y="3425476"/>
              <a:ext cx="1349187" cy="1172823"/>
            </a:xfrm>
            <a:custGeom>
              <a:avLst/>
              <a:gdLst>
                <a:gd name="T0" fmla="*/ 1257 w 1683"/>
                <a:gd name="T1" fmla="*/ 1463 h 1463"/>
                <a:gd name="T2" fmla="*/ 421 w 1683"/>
                <a:gd name="T3" fmla="*/ 1463 h 1463"/>
                <a:gd name="T4" fmla="*/ 0 w 1683"/>
                <a:gd name="T5" fmla="*/ 731 h 1463"/>
                <a:gd name="T6" fmla="*/ 421 w 1683"/>
                <a:gd name="T7" fmla="*/ 0 h 1463"/>
                <a:gd name="T8" fmla="*/ 1267 w 1683"/>
                <a:gd name="T9" fmla="*/ 0 h 1463"/>
                <a:gd name="T10" fmla="*/ 1683 w 1683"/>
                <a:gd name="T11" fmla="*/ 723 h 1463"/>
                <a:gd name="T12" fmla="*/ 1657 w 1683"/>
                <a:gd name="T13" fmla="*/ 739 h 1463"/>
                <a:gd name="T14" fmla="*/ 1249 w 1683"/>
                <a:gd name="T15" fmla="*/ 32 h 1463"/>
                <a:gd name="T16" fmla="*/ 440 w 1683"/>
                <a:gd name="T17" fmla="*/ 32 h 1463"/>
                <a:gd name="T18" fmla="*/ 37 w 1683"/>
                <a:gd name="T19" fmla="*/ 731 h 1463"/>
                <a:gd name="T20" fmla="*/ 440 w 1683"/>
                <a:gd name="T21" fmla="*/ 1431 h 1463"/>
                <a:gd name="T22" fmla="*/ 1257 w 1683"/>
                <a:gd name="T23" fmla="*/ 1431 h 1463"/>
                <a:gd name="T24" fmla="*/ 1257 w 1683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3" h="1463">
                  <a:moveTo>
                    <a:pt x="1257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7" y="1431"/>
                  </a:lnTo>
                  <a:lnTo>
                    <a:pt x="1257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1" name="Oval 285"/>
            <p:cNvSpPr>
              <a:spLocks noChangeArrowheads="1"/>
            </p:cNvSpPr>
            <p:nvPr/>
          </p:nvSpPr>
          <p:spPr bwMode="auto">
            <a:xfrm>
              <a:off x="9995463" y="3943345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2" name="Oval 286"/>
            <p:cNvSpPr>
              <a:spLocks noChangeArrowheads="1"/>
            </p:cNvSpPr>
            <p:nvPr/>
          </p:nvSpPr>
          <p:spPr bwMode="auto">
            <a:xfrm>
              <a:off x="11318996" y="3943345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" name="Oval 287"/>
            <p:cNvSpPr>
              <a:spLocks noChangeArrowheads="1"/>
            </p:cNvSpPr>
            <p:nvPr/>
          </p:nvSpPr>
          <p:spPr bwMode="auto">
            <a:xfrm>
              <a:off x="10326546" y="3367756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4" name="Oval 288"/>
            <p:cNvSpPr>
              <a:spLocks noChangeArrowheads="1"/>
            </p:cNvSpPr>
            <p:nvPr/>
          </p:nvSpPr>
          <p:spPr bwMode="auto">
            <a:xfrm>
              <a:off x="10326546" y="4512521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" name="Oval 289"/>
            <p:cNvSpPr>
              <a:spLocks noChangeArrowheads="1"/>
            </p:cNvSpPr>
            <p:nvPr/>
          </p:nvSpPr>
          <p:spPr bwMode="auto">
            <a:xfrm>
              <a:off x="10985508" y="4512521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" name="Freeform 290"/>
            <p:cNvSpPr>
              <a:spLocks/>
            </p:cNvSpPr>
            <p:nvPr/>
          </p:nvSpPr>
          <p:spPr bwMode="auto">
            <a:xfrm>
              <a:off x="6087390" y="2284719"/>
              <a:ext cx="1345179" cy="593225"/>
            </a:xfrm>
            <a:custGeom>
              <a:avLst/>
              <a:gdLst>
                <a:gd name="T0" fmla="*/ 27 w 1678"/>
                <a:gd name="T1" fmla="*/ 740 h 740"/>
                <a:gd name="T2" fmla="*/ 0 w 1678"/>
                <a:gd name="T3" fmla="*/ 724 h 740"/>
                <a:gd name="T4" fmla="*/ 416 w 1678"/>
                <a:gd name="T5" fmla="*/ 0 h 740"/>
                <a:gd name="T6" fmla="*/ 1262 w 1678"/>
                <a:gd name="T7" fmla="*/ 0 h 740"/>
                <a:gd name="T8" fmla="*/ 1678 w 1678"/>
                <a:gd name="T9" fmla="*/ 724 h 740"/>
                <a:gd name="T10" fmla="*/ 1651 w 1678"/>
                <a:gd name="T11" fmla="*/ 740 h 740"/>
                <a:gd name="T12" fmla="*/ 1243 w 1678"/>
                <a:gd name="T13" fmla="*/ 32 h 740"/>
                <a:gd name="T14" fmla="*/ 435 w 1678"/>
                <a:gd name="T15" fmla="*/ 32 h 740"/>
                <a:gd name="T16" fmla="*/ 27 w 1678"/>
                <a:gd name="T17" fmla="*/ 74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8" h="740">
                  <a:moveTo>
                    <a:pt x="27" y="740"/>
                  </a:moveTo>
                  <a:lnTo>
                    <a:pt x="0" y="724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78" y="724"/>
                  </a:lnTo>
                  <a:lnTo>
                    <a:pt x="1651" y="740"/>
                  </a:lnTo>
                  <a:lnTo>
                    <a:pt x="1243" y="32"/>
                  </a:lnTo>
                  <a:lnTo>
                    <a:pt x="435" y="32"/>
                  </a:lnTo>
                  <a:lnTo>
                    <a:pt x="27" y="740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7" name="Rectangle 291"/>
            <p:cNvSpPr>
              <a:spLocks noChangeArrowheads="1"/>
            </p:cNvSpPr>
            <p:nvPr/>
          </p:nvSpPr>
          <p:spPr bwMode="auto">
            <a:xfrm>
              <a:off x="6429697" y="3434294"/>
              <a:ext cx="660564" cy="25653"/>
            </a:xfrm>
            <a:prstGeom prst="rect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" name="Oval 292"/>
            <p:cNvSpPr>
              <a:spLocks noChangeArrowheads="1"/>
            </p:cNvSpPr>
            <p:nvPr/>
          </p:nvSpPr>
          <p:spPr bwMode="auto">
            <a:xfrm>
              <a:off x="6027265" y="2802589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" name="Oval 293"/>
            <p:cNvSpPr>
              <a:spLocks noChangeArrowheads="1"/>
            </p:cNvSpPr>
            <p:nvPr/>
          </p:nvSpPr>
          <p:spPr bwMode="auto">
            <a:xfrm>
              <a:off x="7018113" y="2229405"/>
              <a:ext cx="142695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" name="Freeform 294"/>
            <p:cNvSpPr>
              <a:spLocks/>
            </p:cNvSpPr>
            <p:nvPr/>
          </p:nvSpPr>
          <p:spPr bwMode="auto">
            <a:xfrm>
              <a:off x="9062335" y="2849886"/>
              <a:ext cx="1347584" cy="592424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32 h 739"/>
                <a:gd name="T4" fmla="*/ 435 w 1681"/>
                <a:gd name="T5" fmla="*/ 32 h 739"/>
                <a:gd name="T6" fmla="*/ 27 w 1681"/>
                <a:gd name="T7" fmla="*/ 739 h 739"/>
                <a:gd name="T8" fmla="*/ 0 w 1681"/>
                <a:gd name="T9" fmla="*/ 723 h 739"/>
                <a:gd name="T10" fmla="*/ 416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32"/>
                  </a:lnTo>
                  <a:lnTo>
                    <a:pt x="435" y="32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1" name="Freeform 295"/>
            <p:cNvSpPr>
              <a:spLocks/>
            </p:cNvSpPr>
            <p:nvPr/>
          </p:nvSpPr>
          <p:spPr bwMode="auto">
            <a:xfrm>
              <a:off x="9058327" y="5143425"/>
              <a:ext cx="1349187" cy="1166410"/>
            </a:xfrm>
            <a:custGeom>
              <a:avLst/>
              <a:gdLst>
                <a:gd name="T0" fmla="*/ 419 w 1683"/>
                <a:gd name="T1" fmla="*/ 1455 h 1455"/>
                <a:gd name="T2" fmla="*/ 0 w 1683"/>
                <a:gd name="T3" fmla="*/ 732 h 1455"/>
                <a:gd name="T4" fmla="*/ 421 w 1683"/>
                <a:gd name="T5" fmla="*/ 0 h 1455"/>
                <a:gd name="T6" fmla="*/ 1267 w 1683"/>
                <a:gd name="T7" fmla="*/ 0 h 1455"/>
                <a:gd name="T8" fmla="*/ 1683 w 1683"/>
                <a:gd name="T9" fmla="*/ 724 h 1455"/>
                <a:gd name="T10" fmla="*/ 1657 w 1683"/>
                <a:gd name="T11" fmla="*/ 740 h 1455"/>
                <a:gd name="T12" fmla="*/ 1249 w 1683"/>
                <a:gd name="T13" fmla="*/ 32 h 1455"/>
                <a:gd name="T14" fmla="*/ 440 w 1683"/>
                <a:gd name="T15" fmla="*/ 32 h 1455"/>
                <a:gd name="T16" fmla="*/ 37 w 1683"/>
                <a:gd name="T17" fmla="*/ 732 h 1455"/>
                <a:gd name="T18" fmla="*/ 445 w 1683"/>
                <a:gd name="T19" fmla="*/ 1439 h 1455"/>
                <a:gd name="T20" fmla="*/ 419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9" y="1455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4"/>
                  </a:lnTo>
                  <a:lnTo>
                    <a:pt x="1657" y="740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39"/>
                  </a:lnTo>
                  <a:lnTo>
                    <a:pt x="419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" name="Oval 296"/>
            <p:cNvSpPr>
              <a:spLocks noChangeArrowheads="1"/>
            </p:cNvSpPr>
            <p:nvPr/>
          </p:nvSpPr>
          <p:spPr bwMode="auto">
            <a:xfrm>
              <a:off x="9003013" y="5661294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3" name="Oval 297"/>
            <p:cNvSpPr>
              <a:spLocks noChangeArrowheads="1"/>
            </p:cNvSpPr>
            <p:nvPr/>
          </p:nvSpPr>
          <p:spPr bwMode="auto">
            <a:xfrm>
              <a:off x="10326546" y="5661294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" name="Oval 298"/>
            <p:cNvSpPr>
              <a:spLocks noChangeArrowheads="1"/>
            </p:cNvSpPr>
            <p:nvPr/>
          </p:nvSpPr>
          <p:spPr bwMode="auto">
            <a:xfrm>
              <a:off x="9334096" y="5085705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5" name="Oval 299"/>
            <p:cNvSpPr>
              <a:spLocks noChangeArrowheads="1"/>
            </p:cNvSpPr>
            <p:nvPr/>
          </p:nvSpPr>
          <p:spPr bwMode="auto">
            <a:xfrm>
              <a:off x="9334096" y="6230470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" name="Oval 300"/>
            <p:cNvSpPr>
              <a:spLocks noChangeArrowheads="1"/>
            </p:cNvSpPr>
            <p:nvPr/>
          </p:nvSpPr>
          <p:spPr bwMode="auto">
            <a:xfrm>
              <a:off x="9993058" y="5085705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7" name="Freeform 301"/>
            <p:cNvSpPr>
              <a:spLocks/>
            </p:cNvSpPr>
            <p:nvPr/>
          </p:nvSpPr>
          <p:spPr bwMode="auto">
            <a:xfrm>
              <a:off x="10054785" y="4579059"/>
              <a:ext cx="355134" cy="588416"/>
            </a:xfrm>
            <a:custGeom>
              <a:avLst/>
              <a:gdLst>
                <a:gd name="T0" fmla="*/ 30 w 443"/>
                <a:gd name="T1" fmla="*/ 734 h 734"/>
                <a:gd name="T2" fmla="*/ 0 w 443"/>
                <a:gd name="T3" fmla="*/ 718 h 734"/>
                <a:gd name="T4" fmla="*/ 414 w 443"/>
                <a:gd name="T5" fmla="*/ 0 h 734"/>
                <a:gd name="T6" fmla="*/ 443 w 443"/>
                <a:gd name="T7" fmla="*/ 16 h 734"/>
                <a:gd name="T8" fmla="*/ 30 w 443"/>
                <a:gd name="T9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34">
                  <a:moveTo>
                    <a:pt x="30" y="7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443" y="16"/>
                  </a:lnTo>
                  <a:lnTo>
                    <a:pt x="30" y="734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8" name="Freeform 302"/>
            <p:cNvSpPr>
              <a:spLocks/>
            </p:cNvSpPr>
            <p:nvPr/>
          </p:nvSpPr>
          <p:spPr bwMode="auto">
            <a:xfrm>
              <a:off x="9058327" y="3998660"/>
              <a:ext cx="1009285" cy="1168815"/>
            </a:xfrm>
            <a:custGeom>
              <a:avLst/>
              <a:gdLst>
                <a:gd name="T0" fmla="*/ 419 w 1259"/>
                <a:gd name="T1" fmla="*/ 1458 h 1458"/>
                <a:gd name="T2" fmla="*/ 0 w 1259"/>
                <a:gd name="T3" fmla="*/ 732 h 1458"/>
                <a:gd name="T4" fmla="*/ 421 w 1259"/>
                <a:gd name="T5" fmla="*/ 0 h 1458"/>
                <a:gd name="T6" fmla="*/ 1259 w 1259"/>
                <a:gd name="T7" fmla="*/ 0 h 1458"/>
                <a:gd name="T8" fmla="*/ 1259 w 1259"/>
                <a:gd name="T9" fmla="*/ 32 h 1458"/>
                <a:gd name="T10" fmla="*/ 440 w 1259"/>
                <a:gd name="T11" fmla="*/ 32 h 1458"/>
                <a:gd name="T12" fmla="*/ 37 w 1259"/>
                <a:gd name="T13" fmla="*/ 732 h 1458"/>
                <a:gd name="T14" fmla="*/ 445 w 1259"/>
                <a:gd name="T15" fmla="*/ 1442 h 1458"/>
                <a:gd name="T16" fmla="*/ 419 w 1259"/>
                <a:gd name="T17" fmla="*/ 145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458">
                  <a:moveTo>
                    <a:pt x="419" y="1458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59" y="0"/>
                  </a:lnTo>
                  <a:lnTo>
                    <a:pt x="125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42"/>
                  </a:lnTo>
                  <a:lnTo>
                    <a:pt x="419" y="1458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" name="Freeform 303"/>
            <p:cNvSpPr>
              <a:spLocks/>
            </p:cNvSpPr>
            <p:nvPr/>
          </p:nvSpPr>
          <p:spPr bwMode="auto">
            <a:xfrm>
              <a:off x="9999471" y="4625555"/>
              <a:ext cx="2192529" cy="2221389"/>
            </a:xfrm>
            <a:custGeom>
              <a:avLst/>
              <a:gdLst>
                <a:gd name="T0" fmla="*/ 2735 w 2735"/>
                <a:gd name="T1" fmla="*/ 0 h 2771"/>
                <a:gd name="T2" fmla="*/ 1598 w 2735"/>
                <a:gd name="T3" fmla="*/ 0 h 2771"/>
                <a:gd name="T4" fmla="*/ 0 w 2735"/>
                <a:gd name="T5" fmla="*/ 2771 h 2771"/>
                <a:gd name="T6" fmla="*/ 2735 w 2735"/>
                <a:gd name="T7" fmla="*/ 2771 h 2771"/>
                <a:gd name="T8" fmla="*/ 2735 w 2735"/>
                <a:gd name="T9" fmla="*/ 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5" h="2771">
                  <a:moveTo>
                    <a:pt x="2735" y="0"/>
                  </a:moveTo>
                  <a:lnTo>
                    <a:pt x="1598" y="0"/>
                  </a:lnTo>
                  <a:lnTo>
                    <a:pt x="0" y="2771"/>
                  </a:lnTo>
                  <a:lnTo>
                    <a:pt x="2735" y="2771"/>
                  </a:lnTo>
                  <a:lnTo>
                    <a:pt x="2735" y="0"/>
                  </a:lnTo>
                  <a:close/>
                </a:path>
              </a:pathLst>
            </a:custGeom>
            <a:solidFill>
              <a:srgbClr val="ED9D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" name="Freeform 304"/>
            <p:cNvSpPr>
              <a:spLocks/>
            </p:cNvSpPr>
            <p:nvPr/>
          </p:nvSpPr>
          <p:spPr bwMode="auto">
            <a:xfrm>
              <a:off x="9999471" y="4625555"/>
              <a:ext cx="2192529" cy="2221389"/>
            </a:xfrm>
            <a:custGeom>
              <a:avLst/>
              <a:gdLst>
                <a:gd name="T0" fmla="*/ 2735 w 2735"/>
                <a:gd name="T1" fmla="*/ 0 h 2771"/>
                <a:gd name="T2" fmla="*/ 1598 w 2735"/>
                <a:gd name="T3" fmla="*/ 0 h 2771"/>
                <a:gd name="T4" fmla="*/ 0 w 2735"/>
                <a:gd name="T5" fmla="*/ 2771 h 2771"/>
                <a:gd name="T6" fmla="*/ 2735 w 2735"/>
                <a:gd name="T7" fmla="*/ 2771 h 2771"/>
                <a:gd name="T8" fmla="*/ 2735 w 2735"/>
                <a:gd name="T9" fmla="*/ 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5" h="2771">
                  <a:moveTo>
                    <a:pt x="2735" y="0"/>
                  </a:moveTo>
                  <a:lnTo>
                    <a:pt x="1598" y="0"/>
                  </a:lnTo>
                  <a:lnTo>
                    <a:pt x="0" y="2771"/>
                  </a:lnTo>
                  <a:lnTo>
                    <a:pt x="2735" y="2771"/>
                  </a:lnTo>
                  <a:lnTo>
                    <a:pt x="27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-156410" y="1937083"/>
            <a:ext cx="7452560" cy="90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244368"/>
                </a:solidFill>
              </a:rPr>
              <a:t>   </a:t>
            </a:r>
            <a:endParaRPr lang="en-US" sz="4000" b="1" dirty="0">
              <a:solidFill>
                <a:srgbClr val="244368"/>
              </a:solidFill>
            </a:endParaRPr>
          </a:p>
        </p:txBody>
      </p:sp>
      <p:pic>
        <p:nvPicPr>
          <p:cNvPr id="95" name="图片 94" descr="馆标jp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440180" cy="1309255"/>
          </a:xfrm>
          <a:prstGeom prst="rect">
            <a:avLst/>
          </a:prstGeom>
        </p:spPr>
      </p:pic>
      <p:cxnSp>
        <p:nvCxnSpPr>
          <p:cNvPr id="97" name="直接连接符 96"/>
          <p:cNvCxnSpPr/>
          <p:nvPr/>
        </p:nvCxnSpPr>
        <p:spPr>
          <a:xfrm flipV="1">
            <a:off x="625642" y="2225842"/>
            <a:ext cx="5546558" cy="12033"/>
          </a:xfrm>
          <a:prstGeom prst="line">
            <a:avLst/>
          </a:prstGeom>
          <a:ln w="38100">
            <a:solidFill>
              <a:srgbClr val="062F9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589548" y="2213810"/>
            <a:ext cx="6280484" cy="2246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4000" dirty="0" smtClean="0">
                <a:solidFill>
                  <a:srgbClr val="083090"/>
                </a:solidFill>
                <a:latin typeface="Impact" pitchFamily="34" charset="0"/>
                <a:ea typeface="方正兰亭刊黑_GBK"/>
                <a:cs typeface="方正兰亭刊黑_GBK"/>
              </a:rPr>
              <a:t>THANKS</a:t>
            </a:r>
            <a:endParaRPr lang="zh-CN" altLang="en-US" sz="14000" dirty="0">
              <a:solidFill>
                <a:srgbClr val="083090"/>
              </a:solidFill>
              <a:latin typeface="Impact" pitchFamily="34" charset="0"/>
              <a:ea typeface="方正兰亭刊黑_GBK"/>
              <a:cs typeface="方正兰亭刊黑_GBK"/>
            </a:endParaRP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2033337" y="4259179"/>
            <a:ext cx="2695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宋体" pitchFamily="2" charset="-122"/>
                <a:ea typeface="宋体" pitchFamily="2" charset="-122"/>
              </a:rPr>
              <a:t>医学图书馆欢迎您</a:t>
            </a:r>
          </a:p>
        </p:txBody>
      </p:sp>
      <p:cxnSp>
        <p:nvCxnSpPr>
          <p:cNvPr id="110" name="直接连接符 109"/>
          <p:cNvCxnSpPr/>
          <p:nvPr/>
        </p:nvCxnSpPr>
        <p:spPr>
          <a:xfrm flipV="1">
            <a:off x="613611" y="4499810"/>
            <a:ext cx="1515979" cy="12032"/>
          </a:xfrm>
          <a:prstGeom prst="line">
            <a:avLst/>
          </a:prstGeom>
          <a:ln w="38100">
            <a:solidFill>
              <a:srgbClr val="062F9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flipV="1">
            <a:off x="4688305" y="4507830"/>
            <a:ext cx="1515979" cy="12032"/>
          </a:xfrm>
          <a:prstGeom prst="line">
            <a:avLst/>
          </a:prstGeom>
          <a:ln w="38100">
            <a:solidFill>
              <a:srgbClr val="062F9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643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0"/>
            <a:ext cx="9113520" cy="1082842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950496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PART 1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30579" y="225180"/>
            <a:ext cx="58477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eaLnBrk="0" hangingPunct="0"/>
            <a:r>
              <a:rPr lang="zh-CN" altLang="en-US" sz="2400" b="1" spc="3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吉林大学图书馆医学电子资源介绍</a:t>
            </a:r>
            <a:endParaRPr lang="en-US" altLang="zh-CN" sz="2400" b="1" spc="300" dirty="0">
              <a:solidFill>
                <a:schemeClr val="bg1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8" name="Lorem Ipsum"/>
          <p:cNvSpPr>
            <a:spLocks/>
          </p:cNvSpPr>
          <p:nvPr/>
        </p:nvSpPr>
        <p:spPr bwMode="auto">
          <a:xfrm>
            <a:off x="2453366" y="3913726"/>
            <a:ext cx="1562332" cy="9118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 adipisicing elit, sed do eiusmod tempor incididunt ut labore et dolore magna aliqua.</a:t>
            </a:r>
          </a:p>
        </p:txBody>
      </p:sp>
      <p:sp>
        <p:nvSpPr>
          <p:cNvPr id="19" name="Lorem Ipsum"/>
          <p:cNvSpPr>
            <a:spLocks/>
          </p:cNvSpPr>
          <p:nvPr/>
        </p:nvSpPr>
        <p:spPr bwMode="auto">
          <a:xfrm>
            <a:off x="4361541" y="3913726"/>
            <a:ext cx="1562332" cy="9118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 adipisicing elit, sed do eiusmod tempor incididunt ut labore et dolore magna aliqua.</a:t>
            </a:r>
          </a:p>
        </p:txBody>
      </p:sp>
      <p:sp>
        <p:nvSpPr>
          <p:cNvPr id="20" name="Lorem Ipsum"/>
          <p:cNvSpPr>
            <a:spLocks/>
          </p:cNvSpPr>
          <p:nvPr/>
        </p:nvSpPr>
        <p:spPr bwMode="auto">
          <a:xfrm>
            <a:off x="6269716" y="3913726"/>
            <a:ext cx="1562332" cy="9118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 adipisicing elit, sed do eiusmod tempor incididunt ut labore et dolore magna aliqua.</a:t>
            </a:r>
          </a:p>
        </p:txBody>
      </p:sp>
      <p:sp>
        <p:nvSpPr>
          <p:cNvPr id="22" name="文本框 20"/>
          <p:cNvSpPr txBox="1"/>
          <p:nvPr/>
        </p:nvSpPr>
        <p:spPr>
          <a:xfrm>
            <a:off x="2381249" y="5457368"/>
            <a:ext cx="170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48%</a:t>
            </a:r>
            <a:endParaRPr lang="zh-CN" altLang="en-US" sz="54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文本框 23"/>
          <p:cNvSpPr txBox="1"/>
          <p:nvPr/>
        </p:nvSpPr>
        <p:spPr>
          <a:xfrm>
            <a:off x="8105774" y="5457368"/>
            <a:ext cx="170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48%</a:t>
            </a:r>
            <a:endParaRPr lang="zh-CN" altLang="en-US" sz="54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8463"/>
            <a:ext cx="12192000" cy="5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6858002" y="1648326"/>
            <a:ext cx="4114800" cy="5209674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38201" y="1648326"/>
            <a:ext cx="4114800" cy="5209674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625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0"/>
            <a:ext cx="9113520" cy="1066800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1066800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PART 1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28071" y="308927"/>
            <a:ext cx="605028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eaLnBrk="0" hangingPunct="0"/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吉林大学图书馆医学电子资源介绍</a:t>
            </a:r>
            <a:endParaRPr lang="en-US" altLang="zh-CN" sz="2400" b="1" dirty="0">
              <a:solidFill>
                <a:schemeClr val="bg1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8" name="Lorem Ipsum"/>
          <p:cNvSpPr>
            <a:spLocks/>
          </p:cNvSpPr>
          <p:nvPr/>
        </p:nvSpPr>
        <p:spPr bwMode="auto">
          <a:xfrm>
            <a:off x="2537587" y="3913726"/>
            <a:ext cx="1562332" cy="9118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 adipisicing elit, sed do eiusmod tempor incididunt ut labore et dolore magna aliqua.</a:t>
            </a:r>
          </a:p>
        </p:txBody>
      </p:sp>
      <p:sp>
        <p:nvSpPr>
          <p:cNvPr id="19" name="Lorem Ipsum"/>
          <p:cNvSpPr>
            <a:spLocks/>
          </p:cNvSpPr>
          <p:nvPr/>
        </p:nvSpPr>
        <p:spPr bwMode="auto">
          <a:xfrm>
            <a:off x="4361541" y="3913726"/>
            <a:ext cx="1562332" cy="9118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 adipisicing elit, sed do eiusmod tempor incididunt ut labore et dolore magna aliqua.</a:t>
            </a:r>
          </a:p>
        </p:txBody>
      </p:sp>
      <p:sp>
        <p:nvSpPr>
          <p:cNvPr id="20" name="Lorem Ipsum"/>
          <p:cNvSpPr>
            <a:spLocks/>
          </p:cNvSpPr>
          <p:nvPr/>
        </p:nvSpPr>
        <p:spPr bwMode="auto">
          <a:xfrm>
            <a:off x="6269716" y="3913726"/>
            <a:ext cx="1562332" cy="9118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 adipisicing elit, sed do eiusmod tempor incididunt ut labore et dolore magna aliqua.</a:t>
            </a:r>
          </a:p>
        </p:txBody>
      </p:sp>
      <p:sp>
        <p:nvSpPr>
          <p:cNvPr id="22" name="文本框 20"/>
          <p:cNvSpPr txBox="1"/>
          <p:nvPr/>
        </p:nvSpPr>
        <p:spPr>
          <a:xfrm>
            <a:off x="2381249" y="5457368"/>
            <a:ext cx="170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48%</a:t>
            </a:r>
            <a:endParaRPr lang="zh-CN" altLang="en-US" sz="54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文本框 23"/>
          <p:cNvSpPr txBox="1"/>
          <p:nvPr/>
        </p:nvSpPr>
        <p:spPr>
          <a:xfrm>
            <a:off x="8105774" y="5457368"/>
            <a:ext cx="170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48%</a:t>
            </a:r>
            <a:endParaRPr lang="zh-CN" altLang="en-US" sz="54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285" y="1768643"/>
            <a:ext cx="2671011" cy="103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 descr="数据库LOGO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543" y="3380873"/>
            <a:ext cx="2957939" cy="1263315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3158" y="5125453"/>
            <a:ext cx="2743199" cy="10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6780" y="1792747"/>
            <a:ext cx="2875547" cy="101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3098" y="3561347"/>
            <a:ext cx="2790861" cy="98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 descr="数据库LOGO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39346" y="4944980"/>
            <a:ext cx="2901105" cy="1285831"/>
          </a:xfrm>
          <a:prstGeom prst="rect">
            <a:avLst/>
          </a:prstGeom>
        </p:spPr>
      </p:pic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572000" y="1858867"/>
            <a:ext cx="282742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dist"/>
            <a:r>
              <a:rPr lang="zh-CN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itchFamily="34" charset="-122"/>
                <a:ea typeface="Adobe 黑体 Std R" pitchFamily="34" charset="-122"/>
              </a:rPr>
              <a:t>我馆目前已经引进</a:t>
            </a:r>
            <a:endParaRPr lang="en-US" altLang="zh-CN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dobe 黑体 Std R" pitchFamily="34" charset="-122"/>
              <a:ea typeface="Adobe 黑体 Std R" pitchFamily="34" charset="-122"/>
            </a:endParaRPr>
          </a:p>
          <a:p>
            <a:pPr algn="dist"/>
            <a:r>
              <a:rPr lang="zh-CN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itchFamily="34" charset="-122"/>
                <a:ea typeface="Adobe 黑体 Std R" pitchFamily="34" charset="-122"/>
              </a:rPr>
              <a:t>外文数据库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itchFamily="34" charset="-122"/>
                <a:ea typeface="Adobe 黑体 Std R" pitchFamily="34" charset="-122"/>
              </a:rPr>
              <a:t>102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itchFamily="34" charset="-122"/>
                <a:ea typeface="Adobe 黑体 Std R" pitchFamily="34" charset="-122"/>
              </a:rPr>
              <a:t>个</a:t>
            </a:r>
            <a:endParaRPr lang="zh-CN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5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0"/>
            <a:ext cx="9113520" cy="1066800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0"/>
            <a:ext cx="3078480" cy="1066800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PART 1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28071" y="308927"/>
            <a:ext cx="605028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eaLnBrk="0" hangingPunct="0"/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吉林大学图书馆医学电子资源介绍</a:t>
            </a:r>
            <a:endParaRPr lang="en-US" altLang="zh-CN" sz="2400" b="1" dirty="0">
              <a:solidFill>
                <a:schemeClr val="bg1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8" name="Lorem Ipsum"/>
          <p:cNvSpPr>
            <a:spLocks/>
          </p:cNvSpPr>
          <p:nvPr/>
        </p:nvSpPr>
        <p:spPr bwMode="auto">
          <a:xfrm>
            <a:off x="2453366" y="3913726"/>
            <a:ext cx="1562332" cy="9118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 adipisicing elit, sed do eiusmod tempor incididunt ut labore et dolore magna aliqua.</a:t>
            </a:r>
          </a:p>
        </p:txBody>
      </p:sp>
      <p:sp>
        <p:nvSpPr>
          <p:cNvPr id="19" name="Lorem Ipsum"/>
          <p:cNvSpPr>
            <a:spLocks/>
          </p:cNvSpPr>
          <p:nvPr/>
        </p:nvSpPr>
        <p:spPr bwMode="auto">
          <a:xfrm>
            <a:off x="4361541" y="3913726"/>
            <a:ext cx="1562332" cy="9118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 adipisicing elit, sed do eiusmod tempor incididunt ut labore et dolore magna aliqua.</a:t>
            </a:r>
          </a:p>
        </p:txBody>
      </p:sp>
      <p:sp>
        <p:nvSpPr>
          <p:cNvPr id="20" name="Lorem Ipsum"/>
          <p:cNvSpPr>
            <a:spLocks/>
          </p:cNvSpPr>
          <p:nvPr/>
        </p:nvSpPr>
        <p:spPr bwMode="auto">
          <a:xfrm>
            <a:off x="6269716" y="3913726"/>
            <a:ext cx="1562332" cy="911816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399" rIns="72000" bIns="32399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 adipisicing elit, sed do eiusmod tempor incididunt ut labore et dolore magna aliqua.</a:t>
            </a:r>
          </a:p>
        </p:txBody>
      </p:sp>
      <p:sp>
        <p:nvSpPr>
          <p:cNvPr id="22" name="文本框 20"/>
          <p:cNvSpPr txBox="1"/>
          <p:nvPr/>
        </p:nvSpPr>
        <p:spPr>
          <a:xfrm>
            <a:off x="2381249" y="5457368"/>
            <a:ext cx="170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48%</a:t>
            </a:r>
            <a:endParaRPr lang="zh-CN" altLang="en-US" sz="54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文本框 23"/>
          <p:cNvSpPr txBox="1"/>
          <p:nvPr/>
        </p:nvSpPr>
        <p:spPr>
          <a:xfrm>
            <a:off x="8105774" y="5457368"/>
            <a:ext cx="170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48%</a:t>
            </a:r>
            <a:endParaRPr lang="zh-CN" altLang="en-US" sz="54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980" y="1696452"/>
            <a:ext cx="2694978" cy="107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3632" y="3260559"/>
            <a:ext cx="2743200" cy="108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3790" y="5101388"/>
            <a:ext cx="2658979" cy="95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2747" y="1724603"/>
            <a:ext cx="2518632" cy="89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40817" y="3100170"/>
            <a:ext cx="2659003" cy="109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37095" y="4896853"/>
            <a:ext cx="2490538" cy="97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788568" y="1588168"/>
            <a:ext cx="2622884" cy="42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dist"/>
            <a:endParaRPr lang="en-US" altLang="zh-CN" sz="4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黑体 Std R" pitchFamily="34" charset="-122"/>
              <a:ea typeface="Adobe 黑体 Std R" pitchFamily="34" charset="-122"/>
            </a:endParaRPr>
          </a:p>
          <a:p>
            <a:pPr algn="dist"/>
            <a:r>
              <a:rPr lang="zh-CN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itchFamily="34" charset="-122"/>
                <a:ea typeface="Adobe 黑体 Std R" pitchFamily="34" charset="-122"/>
              </a:rPr>
              <a:t>中文数据库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itchFamily="34" charset="-122"/>
                <a:ea typeface="Adobe 黑体 Std R" pitchFamily="34" charset="-122"/>
              </a:rPr>
              <a:t>60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itchFamily="34" charset="-122"/>
                <a:ea typeface="Adobe 黑体 Std R" pitchFamily="34" charset="-122"/>
              </a:rPr>
              <a:t>个</a:t>
            </a:r>
            <a:endParaRPr lang="zh-CN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5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3078480" y="0"/>
            <a:ext cx="9113520" cy="950495"/>
          </a:xfrm>
          <a:prstGeom prst="round2Same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2443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zh-CN" altLang="en-US" sz="2400" b="1" spc="3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zh-CN" altLang="en-US" sz="2400" b="1" spc="300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吉林大学图书馆医学电子资源介绍</a:t>
            </a:r>
            <a:endParaRPr lang="en-US" altLang="zh-CN" sz="2400" b="1" spc="300" dirty="0">
              <a:solidFill>
                <a:prstClr val="white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>
            <a:off x="0" y="1"/>
            <a:ext cx="3078480" cy="974558"/>
          </a:xfrm>
          <a:prstGeom prst="round2SameRect">
            <a:avLst/>
          </a:prstGeom>
          <a:gradFill>
            <a:gsLst>
              <a:gs pos="0">
                <a:schemeClr val="accent4"/>
              </a:gs>
              <a:gs pos="100000">
                <a:srgbClr val="ED9D2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PART 1</a:t>
            </a:r>
            <a:endParaRPr lang="en-US" altLang="zh-CN" sz="2800" b="1" dirty="0"/>
          </a:p>
        </p:txBody>
      </p:sp>
      <p:sp>
        <p:nvSpPr>
          <p:cNvPr id="438" name="文本框 460"/>
          <p:cNvSpPr txBox="1"/>
          <p:nvPr/>
        </p:nvSpPr>
        <p:spPr>
          <a:xfrm>
            <a:off x="5039175" y="2323881"/>
            <a:ext cx="170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理学</a:t>
            </a:r>
            <a:endParaRPr lang="zh-CN" altLang="en-US" sz="24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9" name="文本框 462"/>
          <p:cNvSpPr txBox="1"/>
          <p:nvPr/>
        </p:nvSpPr>
        <p:spPr>
          <a:xfrm>
            <a:off x="1878805" y="1696452"/>
            <a:ext cx="1706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人文社科</a:t>
            </a:r>
            <a:endParaRPr lang="zh-CN" altLang="en-US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40" name="文本框 463"/>
          <p:cNvSpPr txBox="1"/>
          <p:nvPr/>
        </p:nvSpPr>
        <p:spPr>
          <a:xfrm>
            <a:off x="1239253" y="4367463"/>
            <a:ext cx="1383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工程技术</a:t>
            </a:r>
            <a:endParaRPr lang="en-US" altLang="zh-CN" dirty="0" smtClean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科学</a:t>
            </a:r>
            <a:endParaRPr lang="zh-CN" altLang="en-US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41" name="文本框 464"/>
          <p:cNvSpPr txBox="1"/>
          <p:nvPr/>
        </p:nvSpPr>
        <p:spPr>
          <a:xfrm>
            <a:off x="2703736" y="5562380"/>
            <a:ext cx="1706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生物医学</a:t>
            </a:r>
            <a:endParaRPr lang="zh-CN" altLang="en-US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42" name="文本框 465"/>
          <p:cNvSpPr txBox="1"/>
          <p:nvPr/>
        </p:nvSpPr>
        <p:spPr>
          <a:xfrm>
            <a:off x="4517688" y="5209673"/>
            <a:ext cx="1706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信息科学</a:t>
            </a:r>
            <a:endParaRPr lang="zh-CN" altLang="en-US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44" name="组合 443"/>
          <p:cNvGrpSpPr/>
          <p:nvPr/>
        </p:nvGrpSpPr>
        <p:grpSpPr>
          <a:xfrm>
            <a:off x="4896852" y="1173309"/>
            <a:ext cx="2658979" cy="2472257"/>
            <a:chOff x="2923157" y="4477899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445" name="同心圆 444"/>
            <p:cNvSpPr/>
            <p:nvPr/>
          </p:nvSpPr>
          <p:spPr>
            <a:xfrm>
              <a:off x="2923157" y="4477899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  <p:sp>
          <p:nvSpPr>
            <p:cNvPr id="446" name="椭圆 445"/>
            <p:cNvSpPr/>
            <p:nvPr/>
          </p:nvSpPr>
          <p:spPr>
            <a:xfrm>
              <a:off x="3010468" y="4524300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447" name="组合 446"/>
          <p:cNvGrpSpPr/>
          <p:nvPr/>
        </p:nvGrpSpPr>
        <p:grpSpPr>
          <a:xfrm>
            <a:off x="2550696" y="3765885"/>
            <a:ext cx="1773420" cy="1568454"/>
            <a:chOff x="1881842" y="2656049"/>
            <a:chExt cx="2397222" cy="2093640"/>
          </a:xfrm>
        </p:grpSpPr>
        <p:grpSp>
          <p:nvGrpSpPr>
            <p:cNvPr id="448" name="组合 91"/>
            <p:cNvGrpSpPr/>
            <p:nvPr/>
          </p:nvGrpSpPr>
          <p:grpSpPr>
            <a:xfrm>
              <a:off x="1881842" y="2656049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451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49" name="Freeform 7"/>
            <p:cNvSpPr>
              <a:spLocks/>
            </p:cNvSpPr>
            <p:nvPr/>
          </p:nvSpPr>
          <p:spPr bwMode="auto">
            <a:xfrm>
              <a:off x="2193523" y="2932555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TextBox 449"/>
            <p:cNvSpPr txBox="1"/>
            <p:nvPr/>
          </p:nvSpPr>
          <p:spPr>
            <a:xfrm>
              <a:off x="2575310" y="3250048"/>
              <a:ext cx="1010286" cy="862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</p:grpSp>
      <p:grpSp>
        <p:nvGrpSpPr>
          <p:cNvPr id="488" name="组合 487"/>
          <p:cNvGrpSpPr/>
          <p:nvPr/>
        </p:nvGrpSpPr>
        <p:grpSpPr>
          <a:xfrm>
            <a:off x="3918285" y="4555958"/>
            <a:ext cx="1773420" cy="1568454"/>
            <a:chOff x="1881842" y="2656049"/>
            <a:chExt cx="2397222" cy="2093640"/>
          </a:xfrm>
        </p:grpSpPr>
        <p:grpSp>
          <p:nvGrpSpPr>
            <p:cNvPr id="489" name="组合 91"/>
            <p:cNvGrpSpPr/>
            <p:nvPr/>
          </p:nvGrpSpPr>
          <p:grpSpPr>
            <a:xfrm>
              <a:off x="1881842" y="2656049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492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90" name="Freeform 7"/>
            <p:cNvSpPr>
              <a:spLocks/>
            </p:cNvSpPr>
            <p:nvPr/>
          </p:nvSpPr>
          <p:spPr bwMode="auto">
            <a:xfrm>
              <a:off x="2193523" y="2932555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FF5050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4" name="组合 493"/>
          <p:cNvGrpSpPr/>
          <p:nvPr/>
        </p:nvGrpSpPr>
        <p:grpSpPr>
          <a:xfrm>
            <a:off x="5338011" y="3797968"/>
            <a:ext cx="1773420" cy="1568454"/>
            <a:chOff x="1881842" y="2656049"/>
            <a:chExt cx="2397222" cy="2093640"/>
          </a:xfrm>
        </p:grpSpPr>
        <p:grpSp>
          <p:nvGrpSpPr>
            <p:cNvPr id="495" name="组合 91"/>
            <p:cNvGrpSpPr/>
            <p:nvPr/>
          </p:nvGrpSpPr>
          <p:grpSpPr>
            <a:xfrm>
              <a:off x="1881842" y="2656049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498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96" name="Freeform 7"/>
            <p:cNvSpPr>
              <a:spLocks/>
            </p:cNvSpPr>
            <p:nvPr/>
          </p:nvSpPr>
          <p:spPr bwMode="auto">
            <a:xfrm>
              <a:off x="2193523" y="2932555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6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00" name="组合 499"/>
          <p:cNvGrpSpPr/>
          <p:nvPr/>
        </p:nvGrpSpPr>
        <p:grpSpPr>
          <a:xfrm>
            <a:off x="6729852" y="4604085"/>
            <a:ext cx="1801305" cy="1568454"/>
            <a:chOff x="1844149" y="2656049"/>
            <a:chExt cx="2434916" cy="2093640"/>
          </a:xfrm>
        </p:grpSpPr>
        <p:grpSp>
          <p:nvGrpSpPr>
            <p:cNvPr id="501" name="组合 91"/>
            <p:cNvGrpSpPr/>
            <p:nvPr/>
          </p:nvGrpSpPr>
          <p:grpSpPr>
            <a:xfrm>
              <a:off x="1844149" y="2656049"/>
              <a:ext cx="2434916" cy="2093640"/>
              <a:chOff x="1470635" y="2420246"/>
              <a:chExt cx="2668461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504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" name="Freeform 6"/>
              <p:cNvSpPr>
                <a:spLocks/>
              </p:cNvSpPr>
              <p:nvPr/>
            </p:nvSpPr>
            <p:spPr bwMode="auto">
              <a:xfrm>
                <a:off x="1470635" y="2431738"/>
                <a:ext cx="2602832" cy="2271468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02" name="Freeform 7"/>
            <p:cNvSpPr>
              <a:spLocks/>
            </p:cNvSpPr>
            <p:nvPr/>
          </p:nvSpPr>
          <p:spPr bwMode="auto">
            <a:xfrm>
              <a:off x="2193523" y="2932555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2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06" name="组合 505"/>
          <p:cNvGrpSpPr/>
          <p:nvPr/>
        </p:nvGrpSpPr>
        <p:grpSpPr>
          <a:xfrm>
            <a:off x="8117305" y="3773905"/>
            <a:ext cx="1773420" cy="1568454"/>
            <a:chOff x="1881842" y="2656049"/>
            <a:chExt cx="2397222" cy="2093640"/>
          </a:xfrm>
        </p:grpSpPr>
        <p:grpSp>
          <p:nvGrpSpPr>
            <p:cNvPr id="507" name="组合 91"/>
            <p:cNvGrpSpPr/>
            <p:nvPr/>
          </p:nvGrpSpPr>
          <p:grpSpPr>
            <a:xfrm>
              <a:off x="1881842" y="2656049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510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08" name="Freeform 7"/>
            <p:cNvSpPr>
              <a:spLocks/>
            </p:cNvSpPr>
            <p:nvPr/>
          </p:nvSpPr>
          <p:spPr bwMode="auto">
            <a:xfrm>
              <a:off x="2193523" y="2932555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009999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12" name="TextBox 511"/>
          <p:cNvSpPr txBox="1"/>
          <p:nvPr/>
        </p:nvSpPr>
        <p:spPr>
          <a:xfrm>
            <a:off x="5029201" y="2228850"/>
            <a:ext cx="2552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zh-CN" altLang="en-US" sz="2200" b="1" dirty="0" smtClean="0">
                <a:solidFill>
                  <a:schemeClr val="accent5">
                    <a:lumMod val="75000"/>
                  </a:schemeClr>
                </a:solidFill>
              </a:rPr>
              <a:t>      </a:t>
            </a:r>
            <a:r>
              <a:rPr lang="zh-CN" altLang="en-US" sz="2200" b="1" dirty="0" smtClean="0">
                <a:solidFill>
                  <a:schemeClr val="accent5">
                    <a:lumMod val="75000"/>
                  </a:schemeClr>
                </a:solidFill>
              </a:rPr>
              <a:t>学</a:t>
            </a:r>
            <a:r>
              <a:rPr lang="zh-CN" altLang="en-US" sz="2200" b="1" dirty="0" smtClean="0">
                <a:solidFill>
                  <a:schemeClr val="accent5">
                    <a:lumMod val="75000"/>
                  </a:schemeClr>
                </a:solidFill>
              </a:rPr>
              <a:t>科分类</a:t>
            </a:r>
            <a:endParaRPr lang="zh-CN" alt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9" name="矩形 518"/>
          <p:cNvSpPr/>
          <p:nvPr/>
        </p:nvSpPr>
        <p:spPr>
          <a:xfrm>
            <a:off x="2907086" y="437530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人文社科</a:t>
            </a:r>
            <a:endParaRPr lang="zh-CN" altLang="en-US" b="1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0" name="矩形 519"/>
          <p:cNvSpPr/>
          <p:nvPr/>
        </p:nvSpPr>
        <p:spPr>
          <a:xfrm>
            <a:off x="3898232" y="5041232"/>
            <a:ext cx="1840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工程技术</a:t>
            </a:r>
            <a:endParaRPr lang="en-US" altLang="zh-CN" b="1" dirty="0" smtClean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科学</a:t>
            </a:r>
            <a:endParaRPr lang="zh-CN" altLang="en-US" b="1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1" name="文本框 464"/>
          <p:cNvSpPr txBox="1"/>
          <p:nvPr/>
        </p:nvSpPr>
        <p:spPr>
          <a:xfrm>
            <a:off x="5486400" y="4379275"/>
            <a:ext cx="154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生医物学</a:t>
            </a:r>
            <a:endParaRPr lang="zh-CN" altLang="en-US" b="1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2" name="矩形 521"/>
          <p:cNvSpPr/>
          <p:nvPr/>
        </p:nvSpPr>
        <p:spPr>
          <a:xfrm>
            <a:off x="7183789" y="5209674"/>
            <a:ext cx="841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+mj-ea"/>
                <a:ea typeface="+mj-ea"/>
                <a:cs typeface="Open Sans Light" panose="020B0306030504020204" pitchFamily="34" charset="0"/>
              </a:rPr>
              <a:t> 理 学</a:t>
            </a:r>
            <a:endParaRPr lang="zh-CN" altLang="en-US" b="1" dirty="0">
              <a:solidFill>
                <a:schemeClr val="bg1"/>
              </a:solidFill>
              <a:latin typeface="+mj-ea"/>
              <a:ea typeface="+mj-ea"/>
              <a:cs typeface="Open Sans Light" panose="020B0306030504020204" pitchFamily="34" charset="0"/>
            </a:endParaRPr>
          </a:p>
        </p:txBody>
      </p:sp>
      <p:sp>
        <p:nvSpPr>
          <p:cNvPr id="523" name="矩形 522"/>
          <p:cNvSpPr/>
          <p:nvPr/>
        </p:nvSpPr>
        <p:spPr>
          <a:xfrm>
            <a:off x="8429581" y="439936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信息科学</a:t>
            </a:r>
            <a:endParaRPr lang="zh-CN" altLang="en-US" b="1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44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3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accel="5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accel="5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accel="5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accel="5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3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2327</TotalTime>
  <Words>4525</Words>
  <Application>Microsoft Office PowerPoint</Application>
  <PresentationFormat>自定义</PresentationFormat>
  <Paragraphs>676</Paragraphs>
  <Slides>55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5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MOMODA素材</dc:creator>
  <cp:lastModifiedBy>abc</cp:lastModifiedBy>
  <cp:revision>303</cp:revision>
  <dcterms:created xsi:type="dcterms:W3CDTF">2015-05-08T14:48:12Z</dcterms:created>
  <dcterms:modified xsi:type="dcterms:W3CDTF">2016-05-10T07:09:58Z</dcterms:modified>
</cp:coreProperties>
</file>