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3"/>
  </p:sldMasterIdLst>
  <p:sldIdLst>
    <p:sldId id="256" r:id="rId4"/>
    <p:sldId id="257" r:id="rId5"/>
    <p:sldId id="336" r:id="rId6"/>
    <p:sldId id="259" r:id="rId7"/>
    <p:sldId id="260" r:id="rId8"/>
    <p:sldId id="263" r:id="rId9"/>
    <p:sldId id="262" r:id="rId10"/>
    <p:sldId id="261" r:id="rId11"/>
    <p:sldId id="265" r:id="rId12"/>
    <p:sldId id="266" r:id="rId13"/>
    <p:sldId id="264" r:id="rId14"/>
    <p:sldId id="268" r:id="rId15"/>
    <p:sldId id="270" r:id="rId16"/>
    <p:sldId id="271" r:id="rId17"/>
    <p:sldId id="272" r:id="rId18"/>
    <p:sldId id="274" r:id="rId19"/>
    <p:sldId id="273" r:id="rId20"/>
    <p:sldId id="275" r:id="rId21"/>
    <p:sldId id="277" r:id="rId22"/>
    <p:sldId id="276" r:id="rId23"/>
    <p:sldId id="279" r:id="rId24"/>
    <p:sldId id="278" r:id="rId25"/>
    <p:sldId id="269" r:id="rId26"/>
    <p:sldId id="282" r:id="rId27"/>
    <p:sldId id="281" r:id="rId28"/>
    <p:sldId id="280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86" r:id="rId43"/>
    <p:sldId id="301" r:id="rId44"/>
    <p:sldId id="302" r:id="rId45"/>
    <p:sldId id="303" r:id="rId46"/>
    <p:sldId id="304" r:id="rId47"/>
    <p:sldId id="305" r:id="rId48"/>
    <p:sldId id="321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4" r:id="rId57"/>
    <p:sldId id="315" r:id="rId58"/>
    <p:sldId id="316" r:id="rId59"/>
    <p:sldId id="317" r:id="rId60"/>
    <p:sldId id="318" r:id="rId61"/>
    <p:sldId id="319" r:id="rId62"/>
    <p:sldId id="394" r:id="rId63"/>
    <p:sldId id="298" r:id="rId6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1404" y="-108"/>
      </p:cViewPr>
      <p:guideLst>
        <p:guide orient="horz" pos="2219"/>
        <p:guide pos="2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7" Type="http://schemas.openxmlformats.org/officeDocument/2006/relationships/tableStyles" Target="tableStyles.xml"/><Relationship Id="rId66" Type="http://schemas.openxmlformats.org/officeDocument/2006/relationships/viewProps" Target="viewProps.xml"/><Relationship Id="rId65" Type="http://schemas.openxmlformats.org/officeDocument/2006/relationships/presProps" Target="presProps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rgbClr val="FFFFFF">
        <a:alpha val="90000"/>
      </a:srgbClr>
    </dgm:fillClrLst>
    <dgm:linClrLst meth="repeat">
      <a:srgbClr val="EB6743"/>
    </dgm:linClrLst>
    <dgm:effectClrLst/>
    <dgm:txLinClrLst/>
    <dgm:txFillClrLst meth="repeat">
      <a:srgbClr val="000000"/>
    </dgm:txFillClrLst>
    <dgm:txEffectClrLst/>
  </dgm:styleLbl>
  <dgm:styleLbl name="alignAccFollowNode1">
    <dgm:fillClrLst meth="repeat">
      <a:srgbClr val="EB6743">
        <a:alpha val="90000"/>
        <a:tint val="40000"/>
      </a:srgbClr>
    </dgm:fillClrLst>
    <dgm:linClrLst meth="repeat">
      <a:srgbClr val="EB6743">
        <a:alpha val="90000"/>
        <a:tint val="40000"/>
      </a:srgbClr>
    </dgm:linClrLst>
    <dgm:effectClrLst/>
    <dgm:txLinClrLst/>
    <dgm:txFillClrLst meth="repeat">
      <a:srgbClr val="000000"/>
    </dgm:txFillClrLst>
    <dgm:txEffectClrLst/>
  </dgm:styleLbl>
  <dgm:styleLbl name="alignImgPlace1">
    <dgm:fillClrLst meth="repeat">
      <a:srgbClr val="EB6743">
        <a:tint val="50000"/>
      </a:srgbClr>
    </dgm:fillClrLst>
    <dgm:linClrLst meth="repeat">
      <a:srgbClr val="FFFFFF"/>
    </dgm:linClrLst>
    <dgm:effectClrLst/>
    <dgm:txLinClrLst/>
    <dgm:txFillClrLst meth="repeat">
      <a:srgbClr val="FFFFFF"/>
    </dgm:txFillClrLst>
    <dgm:txEffectClrLst/>
  </dgm:styleLbl>
  <dgm:styleLbl name="alignNode1">
    <dgm:fillClrLst meth="repeat">
      <a:srgbClr val="EB6743"/>
    </dgm:fillClrLst>
    <dgm:linClrLst meth="repeat">
      <a:srgbClr val="EB6743"/>
    </dgm:linClrLst>
    <dgm:effectClrLst/>
    <dgm:txLinClrLst/>
    <dgm:txFillClrLst/>
    <dgm:txEffectClrLst/>
  </dgm:styleLbl>
  <dgm:styleLbl name="asst0">
    <dgm:fillClrLst meth="repeat">
      <a:srgbClr val="EB6743"/>
    </dgm:fillClrLst>
    <dgm:linClrLst meth="repeat">
      <a:srgbClr val="FFFFFF"/>
    </dgm:linClrLst>
    <dgm:effectClrLst/>
    <dgm:txLinClrLst/>
    <dgm:txFillClrLst/>
    <dgm:txEffectClrLst/>
  </dgm:styleLbl>
  <dgm:styleLbl name="asst1">
    <dgm:fillClrLst meth="repeat">
      <a:srgbClr val="EB6743"/>
    </dgm:fillClrLst>
    <dgm:linClrLst meth="repeat">
      <a:srgbClr val="FFFFFF"/>
    </dgm:linClrLst>
    <dgm:effectClrLst/>
    <dgm:txLinClrLst/>
    <dgm:txFillClrLst/>
    <dgm:txEffectClrLst/>
  </dgm:styleLbl>
  <dgm:styleLbl name="asst2">
    <dgm:fillClrLst meth="repeat">
      <a:srgbClr val="EB6743"/>
    </dgm:fillClrLst>
    <dgm:linClrLst meth="repeat">
      <a:srgbClr val="FFFFFF"/>
    </dgm:linClrLst>
    <dgm:effectClrLst/>
    <dgm:txLinClrLst/>
    <dgm:txFillClrLst/>
    <dgm:txEffectClrLst/>
  </dgm:styleLbl>
  <dgm:styleLbl name="asst3">
    <dgm:fillClrLst meth="repeat">
      <a:srgbClr val="EB6743"/>
    </dgm:fillClrLst>
    <dgm:linClrLst meth="repeat">
      <a:srgbClr val="FFFFFF"/>
    </dgm:linClrLst>
    <dgm:effectClrLst/>
    <dgm:txLinClrLst/>
    <dgm:txFillClrLst/>
    <dgm:txEffectClrLst/>
  </dgm:styleLbl>
  <dgm:styleLbl name="asst4">
    <dgm:fillClrLst meth="repeat">
      <a:srgbClr val="EB6743"/>
    </dgm:fillClrLst>
    <dgm:linClrLst meth="repeat">
      <a:srgbClr val="FFFFFF"/>
    </dgm:linClrLst>
    <dgm:effectClrLst/>
    <dgm:txLinClrLst/>
    <dgm:txFillClrLst/>
    <dgm:txEffectClrLst/>
  </dgm:styleLbl>
  <dgm:styleLbl name="bgAcc1">
    <dgm:fillClrLst meth="repeat">
      <a:srgbClr val="FFFFFF">
        <a:alpha val="90000"/>
      </a:srgbClr>
    </dgm:fillClrLst>
    <dgm:linClrLst meth="repeat">
      <a:srgbClr val="EB6743"/>
    </dgm:linClrLst>
    <dgm:effectClrLst/>
    <dgm:txLinClrLst/>
    <dgm:txFillClrLst meth="repeat">
      <a:srgbClr val="000000"/>
    </dgm:txFillClrLst>
    <dgm:txEffectClrLst/>
  </dgm:styleLbl>
  <dgm:styleLbl name="bgAccFollowNode1">
    <dgm:fillClrLst meth="repeat">
      <a:srgbClr val="EB6743">
        <a:alpha val="90000"/>
        <a:tint val="40000"/>
      </a:srgbClr>
    </dgm:fillClrLst>
    <dgm:linClrLst meth="repeat">
      <a:srgbClr val="EB6743">
        <a:alpha val="90000"/>
        <a:tint val="40000"/>
      </a:srgbClr>
    </dgm:linClrLst>
    <dgm:effectClrLst/>
    <dgm:txLinClrLst/>
    <dgm:txFillClrLst meth="repeat">
      <a:srgbClr val="000000"/>
    </dgm:txFillClrLst>
    <dgm:txEffectClrLst/>
  </dgm:styleLbl>
  <dgm:styleLbl name="bgImgPlace1">
    <dgm:fillClrLst meth="repeat">
      <a:srgbClr val="EB6743">
        <a:tint val="50000"/>
      </a:srgbClr>
    </dgm:fillClrLst>
    <dgm:linClrLst meth="repeat">
      <a:srgbClr val="FFFFFF"/>
    </dgm:linClrLst>
    <dgm:effectClrLst/>
    <dgm:txLinClrLst/>
    <dgm:txFillClrLst meth="repeat">
      <a:srgbClr val="FFFFFF"/>
    </dgm:txFillClrLst>
    <dgm:txEffectClrLst/>
  </dgm:styleLbl>
  <dgm:styleLbl name="bgShp">
    <dgm:fillClrLst meth="repeat">
      <a:srgbClr val="EB6743">
        <a:tint val="40000"/>
      </a:srgbClr>
    </dgm:fillClrLst>
    <dgm:linClrLst meth="repeat">
      <a:srgbClr val="EB6743"/>
    </dgm:linClrLst>
    <dgm:effectClrLst/>
    <dgm:txLinClrLst/>
    <dgm:txFillClrLst meth="repeat">
      <a:srgbClr val="000000"/>
    </dgm:txFillClrLst>
    <dgm:txEffectClrLst/>
  </dgm:styleLbl>
  <dgm:styleLbl name="bgSibTrans2D1">
    <dgm:fillClrLst meth="repeat">
      <a:srgbClr val="EB6743">
        <a:tint val="60000"/>
      </a:srgbClr>
    </dgm:fillClrLst>
    <dgm:linClrLst meth="repeat">
      <a:srgbClr val="EB6743">
        <a:tint val="60000"/>
      </a:srgbClr>
    </dgm:linClrLst>
    <dgm:effectClrLst/>
    <dgm:txLinClrLst/>
    <dgm:txFillClrLst/>
    <dgm:txEffectClrLst/>
  </dgm:styleLbl>
  <dgm:styleLbl name="callout">
    <dgm:fillClrLst meth="repeat">
      <a:srgbClr val="EB6743"/>
    </dgm:fillClrLst>
    <dgm:linClrLst meth="repeat">
      <a:srgbClr val="EB6743">
        <a:tint val="50000"/>
      </a:srgbClr>
    </dgm:linClrLst>
    <dgm:effectClrLst/>
    <dgm:txLinClrLst/>
    <dgm:txFillClrLst meth="repeat">
      <a:srgbClr val="000000"/>
    </dgm:txFillClrLst>
    <dgm:txEffectClrLst/>
  </dgm:styleLbl>
  <dgm:styleLbl name="conFgAcc1">
    <dgm:fillClrLst meth="repeat">
      <a:srgbClr val="FFFFFF">
        <a:alpha val="90000"/>
      </a:srgbClr>
    </dgm:fillClrLst>
    <dgm:linClrLst meth="repeat">
      <a:srgbClr val="EB6743"/>
    </dgm:linClrLst>
    <dgm:effectClrLst/>
    <dgm:txLinClrLst/>
    <dgm:txFillClrLst meth="repeat">
      <a:srgbClr val="000000"/>
    </dgm:txFillClrLst>
    <dgm:txEffectClrLst/>
  </dgm:styleLbl>
  <dgm:styleLbl name="dkBgShp">
    <dgm:fillClrLst meth="repeat">
      <a:srgbClr val="EB6743">
        <a:shade val="80000"/>
      </a:srgbClr>
    </dgm:fillClrLst>
    <dgm:linClrLst meth="repeat">
      <a:srgbClr val="EB6743"/>
    </dgm:linClrLst>
    <dgm:effectClrLst/>
    <dgm:txLinClrLst/>
    <dgm:txFillClrLst meth="repeat">
      <a:srgbClr val="FFFFFF"/>
    </dgm:txFillClrLst>
    <dgm:txEffectClrLst/>
  </dgm:styleLbl>
  <dgm:styleLbl name="fgAcc0">
    <dgm:fillClrLst meth="repeat">
      <a:srgbClr val="FFFFFF">
        <a:alpha val="90000"/>
      </a:srgbClr>
    </dgm:fillClrLst>
    <dgm:linClrLst meth="repeat">
      <a:srgbClr val="EB6743"/>
    </dgm:linClrLst>
    <dgm:effectClrLst/>
    <dgm:txLinClrLst/>
    <dgm:txFillClrLst meth="repeat">
      <a:srgbClr val="000000"/>
    </dgm:txFillClrLst>
    <dgm:txEffectClrLst/>
  </dgm:styleLbl>
  <dgm:styleLbl name="fgAcc1">
    <dgm:fillClrLst meth="repeat">
      <a:srgbClr val="FFFFFF">
        <a:alpha val="90000"/>
      </a:srgbClr>
    </dgm:fillClrLst>
    <dgm:linClrLst meth="repeat">
      <a:srgbClr val="EB6743"/>
    </dgm:linClrLst>
    <dgm:effectClrLst/>
    <dgm:txLinClrLst/>
    <dgm:txFillClrLst meth="repeat">
      <a:srgbClr val="000000"/>
    </dgm:txFillClrLst>
    <dgm:txEffectClrLst/>
  </dgm:styleLbl>
  <dgm:styleLbl name="fgAcc2">
    <dgm:fillClrLst meth="repeat">
      <a:srgbClr val="FFFFFF">
        <a:alpha val="90000"/>
      </a:srgbClr>
    </dgm:fillClrLst>
    <dgm:linClrLst meth="repeat">
      <a:srgbClr val="EB6743"/>
    </dgm:linClrLst>
    <dgm:effectClrLst/>
    <dgm:txLinClrLst/>
    <dgm:txFillClrLst meth="repeat">
      <a:srgbClr val="000000"/>
    </dgm:txFillClrLst>
    <dgm:txEffectClrLst/>
  </dgm:styleLbl>
  <dgm:styleLbl name="fgAcc3">
    <dgm:fillClrLst meth="repeat">
      <a:srgbClr val="FFFFFF">
        <a:alpha val="90000"/>
      </a:srgbClr>
    </dgm:fillClrLst>
    <dgm:linClrLst meth="repeat">
      <a:srgbClr val="EB6743"/>
    </dgm:linClrLst>
    <dgm:effectClrLst/>
    <dgm:txLinClrLst/>
    <dgm:txFillClrLst meth="repeat">
      <a:srgbClr val="000000"/>
    </dgm:txFillClrLst>
    <dgm:txEffectClrLst/>
  </dgm:styleLbl>
  <dgm:styleLbl name="fgAcc4">
    <dgm:fillClrLst meth="repeat">
      <a:srgbClr val="FFFFFF">
        <a:alpha val="90000"/>
      </a:srgbClr>
    </dgm:fillClrLst>
    <dgm:linClrLst meth="repeat">
      <a:srgbClr val="EB6743"/>
    </dgm:linClrLst>
    <dgm:effectClrLst/>
    <dgm:txLinClrLst/>
    <dgm:txFillClrLst meth="repeat">
      <a:srgbClr val="000000"/>
    </dgm:txFillClrLst>
    <dgm:txEffectClrLst/>
  </dgm:styleLbl>
  <dgm:styleLbl name="fgAccFollowNode1">
    <dgm:fillClrLst meth="repeat">
      <a:srgbClr val="EB6743">
        <a:alpha val="90000"/>
        <a:tint val="40000"/>
      </a:srgbClr>
    </dgm:fillClrLst>
    <dgm:linClrLst meth="repeat">
      <a:srgbClr val="EB6743">
        <a:alpha val="90000"/>
        <a:tint val="40000"/>
      </a:srgbClr>
    </dgm:linClrLst>
    <dgm:effectClrLst/>
    <dgm:txLinClrLst/>
    <dgm:txFillClrLst meth="repeat">
      <a:srgbClr val="000000"/>
    </dgm:txFillClrLst>
    <dgm:txEffectClrLst/>
  </dgm:styleLbl>
  <dgm:styleLbl name="fgImgPlace1">
    <dgm:fillClrLst meth="repeat">
      <a:srgbClr val="EB6743">
        <a:tint val="50000"/>
      </a:srgbClr>
    </dgm:fillClrLst>
    <dgm:linClrLst meth="repeat">
      <a:srgbClr val="FFFFFF"/>
    </dgm:linClrLst>
    <dgm:effectClrLst/>
    <dgm:txLinClrLst/>
    <dgm:txFillClrLst meth="repeat">
      <a:srgbClr val="FFFFFF"/>
    </dgm:txFillClrLst>
    <dgm:txEffectClrLst/>
  </dgm:styleLbl>
  <dgm:styleLbl name="fgShp">
    <dgm:fillClrLst meth="repeat">
      <a:srgbClr val="EB6743">
        <a:tint val="60000"/>
      </a:srgbClr>
    </dgm:fillClrLst>
    <dgm:linClrLst meth="repeat">
      <a:srgbClr val="FFFFFF"/>
    </dgm:linClrLst>
    <dgm:effectClrLst/>
    <dgm:txLinClrLst/>
    <dgm:txFillClrLst meth="repeat">
      <a:srgbClr val="000000"/>
    </dgm:txFillClrLst>
    <dgm:txEffectClrLst/>
  </dgm:styleLbl>
  <dgm:styleLbl name="fgSibTrans2D1">
    <dgm:fillClrLst meth="repeat">
      <a:srgbClr val="EB6743">
        <a:tint val="60000"/>
      </a:srgbClr>
    </dgm:fillClrLst>
    <dgm:linClrLst meth="repeat">
      <a:srgbClr val="EB6743">
        <a:tint val="60000"/>
      </a:srgbClr>
    </dgm:linClrLst>
    <dgm:effectClrLst/>
    <dgm:txLinClrLst/>
    <dgm:txFillClrLst/>
    <dgm:txEffectClrLst/>
  </dgm:styleLbl>
  <dgm:styleLbl name="lnNode1">
    <dgm:fillClrLst meth="repeat">
      <a:srgbClr val="EB6743"/>
    </dgm:fillClrLst>
    <dgm:linClrLst meth="repeat">
      <a:srgbClr val="FFFFFF"/>
    </dgm:linClrLst>
    <dgm:effectClrLst/>
    <dgm:txLinClrLst/>
    <dgm:txFillClrLst/>
    <dgm:txEffectClrLst/>
  </dgm:styleLbl>
  <dgm:styleLbl name="node0">
    <dgm:fillClrLst meth="repeat">
      <a:srgbClr val="EB6743"/>
    </dgm:fillClrLst>
    <dgm:linClrLst meth="repeat">
      <a:srgbClr val="FFFFFF"/>
    </dgm:linClrLst>
    <dgm:effectClrLst/>
    <dgm:txLinClrLst/>
    <dgm:txFillClrLst/>
    <dgm:txEffectClrLst/>
  </dgm:styleLbl>
  <dgm:styleLbl name="node1">
    <dgm:fillClrLst meth="repeat">
      <a:srgbClr val="EB6743"/>
    </dgm:fillClrLst>
    <dgm:linClrLst meth="repeat">
      <a:srgbClr val="FFFFFF"/>
    </dgm:linClrLst>
    <dgm:effectClrLst/>
    <dgm:txLinClrLst/>
    <dgm:txFillClrLst/>
    <dgm:txEffectClrLst/>
  </dgm:styleLbl>
  <dgm:styleLbl name="node2">
    <dgm:fillClrLst meth="repeat">
      <a:srgbClr val="EB6743"/>
    </dgm:fillClrLst>
    <dgm:linClrLst meth="repeat">
      <a:srgbClr val="FFFFFF"/>
    </dgm:linClrLst>
    <dgm:effectClrLst/>
    <dgm:txLinClrLst/>
    <dgm:txFillClrLst/>
    <dgm:txEffectClrLst/>
  </dgm:styleLbl>
  <dgm:styleLbl name="node3">
    <dgm:fillClrLst meth="repeat">
      <a:srgbClr val="EB6743"/>
    </dgm:fillClrLst>
    <dgm:linClrLst meth="repeat">
      <a:srgbClr val="FFFFFF"/>
    </dgm:linClrLst>
    <dgm:effectClrLst/>
    <dgm:txLinClrLst/>
    <dgm:txFillClrLst/>
    <dgm:txEffectClrLst/>
  </dgm:styleLbl>
  <dgm:styleLbl name="node4">
    <dgm:fillClrLst meth="repeat">
      <a:srgbClr val="EB6743"/>
    </dgm:fillClrLst>
    <dgm:linClrLst meth="repeat">
      <a:srgbClr val="FFFFFF"/>
    </dgm:linClrLst>
    <dgm:effectClrLst/>
    <dgm:txLinClrLst/>
    <dgm:txFillClrLst/>
    <dgm:txEffectClrLst/>
  </dgm:styleLbl>
  <dgm:styleLbl name="parChTrans1D1">
    <dgm:fillClrLst meth="repeat">
      <a:srgbClr val="EB6743"/>
    </dgm:fillClrLst>
    <dgm:linClrLst meth="repeat">
      <a:srgbClr val="EB6743">
        <a:shade val="60000"/>
      </a:srgbClr>
    </dgm:linClrLst>
    <dgm:effectClrLst/>
    <dgm:txLinClrLst/>
    <dgm:txFillClrLst meth="repeat">
      <a:srgbClr val="000000"/>
    </dgm:txFillClrLst>
    <dgm:txEffectClrLst/>
  </dgm:styleLbl>
  <dgm:styleLbl name="parChTrans1D2">
    <dgm:fillClrLst meth="repeat">
      <a:srgbClr val="EB6743"/>
    </dgm:fillClrLst>
    <dgm:linClrLst meth="repeat">
      <a:srgbClr val="EB6743">
        <a:shade val="60000"/>
      </a:srgbClr>
    </dgm:linClrLst>
    <dgm:effectClrLst/>
    <dgm:txLinClrLst/>
    <dgm:txFillClrLst meth="repeat">
      <a:srgbClr val="000000"/>
    </dgm:txFillClrLst>
    <dgm:txEffectClrLst/>
  </dgm:styleLbl>
  <dgm:styleLbl name="parChTrans1D3">
    <dgm:fillClrLst meth="repeat">
      <a:srgbClr val="EB6743"/>
    </dgm:fillClrLst>
    <dgm:linClrLst meth="repeat">
      <a:srgbClr val="EB6743">
        <a:shade val="80000"/>
      </a:srgbClr>
    </dgm:linClrLst>
    <dgm:effectClrLst/>
    <dgm:txLinClrLst/>
    <dgm:txFillClrLst meth="repeat">
      <a:srgbClr val="000000"/>
    </dgm:txFillClrLst>
    <dgm:txEffectClrLst/>
  </dgm:styleLbl>
  <dgm:styleLbl name="parChTrans1D4">
    <dgm:fillClrLst meth="repeat">
      <a:srgbClr val="EB6743"/>
    </dgm:fillClrLst>
    <dgm:linClrLst meth="repeat">
      <a:srgbClr val="EB6743">
        <a:shade val="80000"/>
      </a:srgbClr>
    </dgm:linClrLst>
    <dgm:effectClrLst/>
    <dgm:txLinClrLst/>
    <dgm:txFillClrLst meth="repeat">
      <a:srgbClr val="000000"/>
    </dgm:txFillClrLst>
    <dgm:txEffectClrLst/>
  </dgm:styleLbl>
  <dgm:styleLbl name="parChTrans2D1">
    <dgm:fillClrLst meth="repeat">
      <a:srgbClr val="EB6743">
        <a:tint val="60000"/>
      </a:srgbClr>
    </dgm:fillClrLst>
    <dgm:linClrLst meth="repeat">
      <a:srgbClr val="EB6743">
        <a:tint val="60000"/>
      </a:srgbClr>
    </dgm:linClrLst>
    <dgm:effectClrLst/>
    <dgm:txLinClrLst/>
    <dgm:txFillClrLst meth="repeat">
      <a:srgbClr val="FFFFFF"/>
    </dgm:txFillClrLst>
    <dgm:txEffectClrLst/>
  </dgm:styleLbl>
  <dgm:styleLbl name="parChTrans2D2">
    <dgm:fillClrLst meth="repeat">
      <a:srgbClr val="EB6743"/>
    </dgm:fillClrLst>
    <dgm:linClrLst meth="repeat">
      <a:srgbClr val="EB6743"/>
    </dgm:linClrLst>
    <dgm:effectClrLst/>
    <dgm:txLinClrLst/>
    <dgm:txFillClrLst meth="repeat">
      <a:srgbClr val="FFFFFF"/>
    </dgm:txFillClrLst>
    <dgm:txEffectClrLst/>
  </dgm:styleLbl>
  <dgm:styleLbl name="parChTrans2D3">
    <dgm:fillClrLst meth="repeat">
      <a:srgbClr val="EB6743"/>
    </dgm:fillClrLst>
    <dgm:linClrLst meth="repeat">
      <a:srgbClr val="EB6743"/>
    </dgm:linClrLst>
    <dgm:effectClrLst/>
    <dgm:txLinClrLst/>
    <dgm:txFillClrLst meth="repeat">
      <a:srgbClr val="FFFFFF"/>
    </dgm:txFillClrLst>
    <dgm:txEffectClrLst/>
  </dgm:styleLbl>
  <dgm:styleLbl name="parChTrans2D4">
    <dgm:fillClrLst meth="repeat">
      <a:srgbClr val="EB6743"/>
    </dgm:fillClrLst>
    <dgm:linClrLst meth="repeat">
      <a:srgbClr val="EB6743"/>
    </dgm:linClrLst>
    <dgm:effectClrLst/>
    <dgm:txLinClrLst/>
    <dgm:txFillClrLst meth="repeat">
      <a:srgbClr val="FFFFFF"/>
    </dgm:txFillClrLst>
    <dgm:txEffectClrLst/>
  </dgm:styleLbl>
  <dgm:styleLbl name="revTx">
    <dgm:fillClrLst meth="repeat">
      <a:srgbClr val="FFFFFF">
        <a:alpha val="0"/>
      </a:srgbClr>
    </dgm:fillClrLst>
    <dgm:linClrLst meth="repeat">
      <a:srgbClr val="000000">
        <a:alpha val="0"/>
      </a:srgbClr>
    </dgm:linClrLst>
    <dgm:effectClrLst/>
    <dgm:txLinClrLst/>
    <dgm:txFillClrLst meth="repeat">
      <a:srgbClr val="000000"/>
    </dgm:txFillClrLst>
    <dgm:txEffectClrLst/>
  </dgm:styleLbl>
  <dgm:styleLbl name="sibTrans1D1">
    <dgm:fillClrLst meth="repeat">
      <a:srgbClr val="EB6743"/>
    </dgm:fillClrLst>
    <dgm:linClrLst meth="repeat">
      <a:srgbClr val="EB6743"/>
    </dgm:linClrLst>
    <dgm:effectClrLst/>
    <dgm:txLinClrLst/>
    <dgm:txFillClrLst meth="repeat">
      <a:srgbClr val="000000"/>
    </dgm:txFillClrLst>
    <dgm:txEffectClrLst/>
  </dgm:styleLbl>
  <dgm:styleLbl name="sibTrans2D1">
    <dgm:fillClrLst meth="repeat">
      <a:srgbClr val="EB6743">
        <a:tint val="60000"/>
      </a:srgbClr>
    </dgm:fillClrLst>
    <dgm:linClrLst meth="repeat">
      <a:srgbClr val="EB6743">
        <a:tint val="60000"/>
      </a:srgbClr>
    </dgm:linClrLst>
    <dgm:effectClrLst/>
    <dgm:txLinClrLst/>
    <dgm:txFillClrLst/>
    <dgm:txEffectClrLst/>
  </dgm:styleLbl>
  <dgm:styleLbl name="solidAlignAcc1">
    <dgm:fillClrLst meth="repeat">
      <a:srgbClr val="FFFFFF"/>
    </dgm:fillClrLst>
    <dgm:linClrLst meth="repeat">
      <a:srgbClr val="EB6743"/>
    </dgm:linClrLst>
    <dgm:effectClrLst/>
    <dgm:txLinClrLst/>
    <dgm:txFillClrLst meth="repeat">
      <a:srgbClr val="000000"/>
    </dgm:txFillClrLst>
    <dgm:txEffectClrLst/>
  </dgm:styleLbl>
  <dgm:styleLbl name="solidBgAcc1">
    <dgm:fillClrLst meth="repeat">
      <a:srgbClr val="FFFFFF"/>
    </dgm:fillClrLst>
    <dgm:linClrLst meth="repeat">
      <a:srgbClr val="EB6743"/>
    </dgm:linClrLst>
    <dgm:effectClrLst/>
    <dgm:txLinClrLst/>
    <dgm:txFillClrLst meth="repeat">
      <a:srgbClr val="000000"/>
    </dgm:txFillClrLst>
    <dgm:txEffectClrLst/>
  </dgm:styleLbl>
  <dgm:styleLbl name="solidFgAcc1">
    <dgm:fillClrLst meth="repeat">
      <a:srgbClr val="FFFFFF"/>
    </dgm:fillClrLst>
    <dgm:linClrLst meth="repeat">
      <a:srgbClr val="EB6743"/>
    </dgm:linClrLst>
    <dgm:effectClrLst/>
    <dgm:txLinClrLst/>
    <dgm:txFillClrLst meth="repeat">
      <a:srgbClr val="000000"/>
    </dgm:txFillClrLst>
    <dgm:txEffectClrLst/>
  </dgm:styleLbl>
  <dgm:styleLbl name="trAlignAcc1">
    <dgm:fillClrLst meth="repeat">
      <a:srgbClr val="FFFFFF">
        <a:alpha val="40000"/>
      </a:srgbClr>
    </dgm:fillClrLst>
    <dgm:linClrLst meth="repeat">
      <a:srgbClr val="EB6743"/>
    </dgm:linClrLst>
    <dgm:effectClrLst/>
    <dgm:txLinClrLst/>
    <dgm:txFillClrLst meth="repeat">
      <a:srgbClr val="000000"/>
    </dgm:txFillClrLst>
    <dgm:txEffectClrLst/>
  </dgm:styleLbl>
  <dgm:styleLbl name="trBgShp">
    <dgm:fillClrLst meth="repeat">
      <a:srgbClr val="EB6743">
        <a:tint val="50000"/>
        <a:alpha val="40000"/>
      </a:srgbClr>
    </dgm:fillClrLst>
    <dgm:linClrLst meth="repeat">
      <a:srgbClr val="EB6743"/>
    </dgm:linClrLst>
    <dgm:effectClrLst/>
    <dgm:txLinClrLst/>
    <dgm:txFillClrLst meth="repeat">
      <a:srgbClr val="FFFFFF"/>
    </dgm:txFillClrLst>
    <dgm:txEffectClrLst/>
  </dgm:styleLbl>
  <dgm:styleLbl name="vennNode1">
    <dgm:fillClrLst meth="repeat">
      <a:srgbClr val="EB6743">
        <a:alpha val="50000"/>
      </a:srgbClr>
    </dgm:fillClrLst>
    <dgm:linClrLst meth="repeat">
      <a:srgbClr val="FFFFFF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B3FF34-099E-421C-BFA1-978D9F14A045}" type="doc">
      <dgm:prSet loTypeId="urn:microsoft.com/office/officeart/2005/8/layout/hProcess9" loCatId="process" qsTypeId="urn:microsoft.com/office/officeart/2005/8/quickstyle/3d2" qsCatId="3D" csTypeId="urn:microsoft.com/office/officeart/2005/8/colors/accent1_2" csCatId="accent1" phldr="1"/>
      <dgm:spPr/>
    </dgm:pt>
    <dgm:pt modelId="{BCA74486-C1CF-49B3-A932-4B28B159BF57}">
      <dgm:prSet phldrT="[文本]"/>
      <dgm:spPr/>
      <dgm:t>
        <a:bodyPr/>
        <a:lstStyle/>
        <a:p>
          <a:r>
            <a:rPr lang="zh-CN" altLang="en-US" dirty="0" smtClean="0"/>
            <a:t>封面</a:t>
          </a:r>
          <a:endParaRPr lang="zh-CN" altLang="en-US" dirty="0"/>
        </a:p>
      </dgm:t>
    </dgm:pt>
    <dgm:pt modelId="{403B6116-796A-46CD-916B-68F9E1C9294A}" cxnId="{358A3CD5-A195-4906-85A1-720C1905034A}" type="parTrans">
      <dgm:prSet/>
      <dgm:spPr/>
      <dgm:t>
        <a:bodyPr/>
        <a:lstStyle/>
        <a:p>
          <a:endParaRPr lang="zh-CN" altLang="en-US"/>
        </a:p>
      </dgm:t>
    </dgm:pt>
    <dgm:pt modelId="{BFE079AE-DE6D-4296-A2CB-60E219609F1E}" cxnId="{358A3CD5-A195-4906-85A1-720C1905034A}" type="sibTrans">
      <dgm:prSet/>
      <dgm:spPr/>
      <dgm:t>
        <a:bodyPr/>
        <a:lstStyle/>
        <a:p>
          <a:endParaRPr lang="zh-CN" altLang="en-US"/>
        </a:p>
      </dgm:t>
    </dgm:pt>
    <dgm:pt modelId="{CE2159CC-FF82-425D-8B31-FEB77401191B}">
      <dgm:prSet phldrT="[文本]"/>
      <dgm:spPr/>
      <dgm:t>
        <a:bodyPr/>
        <a:lstStyle/>
        <a:p>
          <a:r>
            <a:rPr lang="zh-CN" altLang="en-US" dirty="0" smtClean="0"/>
            <a:t>版权声明</a:t>
          </a:r>
          <a:endParaRPr lang="zh-CN" altLang="en-US" dirty="0"/>
        </a:p>
      </dgm:t>
    </dgm:pt>
    <dgm:pt modelId="{4CCB90DC-4E8F-47C3-8039-6C837DC8481D}" cxnId="{2204CD84-CA5D-470E-92A2-CCAF05E01739}" type="parTrans">
      <dgm:prSet/>
      <dgm:spPr/>
      <dgm:t>
        <a:bodyPr/>
        <a:lstStyle/>
        <a:p>
          <a:endParaRPr lang="zh-CN" altLang="en-US"/>
        </a:p>
      </dgm:t>
    </dgm:pt>
    <dgm:pt modelId="{A6D36556-3C8F-41DB-902C-21B7BACE87AC}" cxnId="{2204CD84-CA5D-470E-92A2-CCAF05E01739}" type="sibTrans">
      <dgm:prSet/>
      <dgm:spPr/>
      <dgm:t>
        <a:bodyPr/>
        <a:lstStyle/>
        <a:p>
          <a:endParaRPr lang="zh-CN" altLang="en-US"/>
        </a:p>
      </dgm:t>
    </dgm:pt>
    <dgm:pt modelId="{2F46AA41-7D3E-4303-8CFF-22D0683C9904}">
      <dgm:prSet phldrT="[文本]"/>
      <dgm:spPr/>
      <dgm:t>
        <a:bodyPr/>
        <a:lstStyle/>
        <a:p>
          <a:r>
            <a:rPr lang="zh-CN" altLang="en-US" dirty="0" smtClean="0"/>
            <a:t>中文摘要</a:t>
          </a:r>
          <a:endParaRPr lang="zh-CN" altLang="en-US" dirty="0"/>
        </a:p>
      </dgm:t>
    </dgm:pt>
    <dgm:pt modelId="{1F83AAA0-EB9D-46F6-B0D1-ADDD80347D75}" cxnId="{620596C5-EFC5-4BE3-B428-7BF027A201E8}" type="parTrans">
      <dgm:prSet/>
      <dgm:spPr/>
      <dgm:t>
        <a:bodyPr/>
        <a:lstStyle/>
        <a:p>
          <a:endParaRPr lang="zh-CN" altLang="en-US"/>
        </a:p>
      </dgm:t>
    </dgm:pt>
    <dgm:pt modelId="{8607D34E-E479-467D-A404-F91843E77BE9}" cxnId="{620596C5-EFC5-4BE3-B428-7BF027A201E8}" type="sibTrans">
      <dgm:prSet/>
      <dgm:spPr/>
      <dgm:t>
        <a:bodyPr/>
        <a:lstStyle/>
        <a:p>
          <a:endParaRPr lang="zh-CN" altLang="en-US"/>
        </a:p>
      </dgm:t>
    </dgm:pt>
    <dgm:pt modelId="{362C4479-742E-4646-AB6F-9F86A9503CCB}">
      <dgm:prSet/>
      <dgm:spPr/>
      <dgm:t>
        <a:bodyPr/>
        <a:lstStyle/>
        <a:p>
          <a:r>
            <a:rPr lang="zh-CN" altLang="en-US" dirty="0" smtClean="0"/>
            <a:t>致谢</a:t>
          </a:r>
          <a:endParaRPr lang="zh-CN" altLang="en-US" dirty="0"/>
        </a:p>
      </dgm:t>
    </dgm:pt>
    <dgm:pt modelId="{9D8EF2AF-A3E0-49C2-BB97-7E4D24426C5B}" cxnId="{76D435C2-FE1C-4D4E-8057-A07091F70A93}" type="parTrans">
      <dgm:prSet/>
      <dgm:spPr/>
      <dgm:t>
        <a:bodyPr/>
        <a:lstStyle/>
        <a:p>
          <a:endParaRPr lang="zh-CN" altLang="en-US"/>
        </a:p>
      </dgm:t>
    </dgm:pt>
    <dgm:pt modelId="{ADFEA5A6-414D-4DF2-A4F0-FA9F4B20EE27}" cxnId="{76D435C2-FE1C-4D4E-8057-A07091F70A93}" type="sibTrans">
      <dgm:prSet/>
      <dgm:spPr/>
      <dgm:t>
        <a:bodyPr/>
        <a:lstStyle/>
        <a:p>
          <a:endParaRPr lang="zh-CN" altLang="en-US"/>
        </a:p>
      </dgm:t>
    </dgm:pt>
    <dgm:pt modelId="{E775113C-0FBA-43A0-BB01-2BEF75BFD559}">
      <dgm:prSet/>
      <dgm:spPr/>
      <dgm:t>
        <a:bodyPr/>
        <a:lstStyle/>
        <a:p>
          <a:r>
            <a:rPr lang="zh-CN" altLang="en-US" dirty="0" smtClean="0"/>
            <a:t>目录</a:t>
          </a:r>
          <a:endParaRPr lang="zh-CN" altLang="en-US" dirty="0"/>
        </a:p>
      </dgm:t>
    </dgm:pt>
    <dgm:pt modelId="{2B1F304B-F863-41BC-9385-FDBFD64108DD}" cxnId="{6615C769-C230-4823-818B-39EDD9A83A43}" type="parTrans">
      <dgm:prSet/>
      <dgm:spPr/>
      <dgm:t>
        <a:bodyPr/>
        <a:lstStyle/>
        <a:p>
          <a:endParaRPr lang="zh-CN" altLang="en-US"/>
        </a:p>
      </dgm:t>
    </dgm:pt>
    <dgm:pt modelId="{E50F155B-C9BA-4957-8A53-D26FD24E1FAE}" cxnId="{6615C769-C230-4823-818B-39EDD9A83A43}" type="sibTrans">
      <dgm:prSet/>
      <dgm:spPr/>
      <dgm:t>
        <a:bodyPr/>
        <a:lstStyle/>
        <a:p>
          <a:endParaRPr lang="zh-CN" altLang="en-US"/>
        </a:p>
      </dgm:t>
    </dgm:pt>
    <dgm:pt modelId="{0CD5FD5F-0830-478C-8EC9-B4D27DB0E155}">
      <dgm:prSet/>
      <dgm:spPr/>
      <dgm:t>
        <a:bodyPr/>
        <a:lstStyle/>
        <a:p>
          <a:r>
            <a:rPr lang="zh-CN" altLang="en-US" dirty="0" smtClean="0"/>
            <a:t>英文摘要</a:t>
          </a:r>
          <a:endParaRPr lang="zh-CN" altLang="en-US" dirty="0"/>
        </a:p>
      </dgm:t>
    </dgm:pt>
    <dgm:pt modelId="{41C02300-62C4-48B7-BC3C-BB67B594D12A}" cxnId="{DB01B7EE-CA73-41DA-B279-6E2C0722054F}" type="parTrans">
      <dgm:prSet/>
      <dgm:spPr/>
      <dgm:t>
        <a:bodyPr/>
        <a:lstStyle/>
        <a:p>
          <a:endParaRPr lang="zh-CN" altLang="en-US"/>
        </a:p>
      </dgm:t>
    </dgm:pt>
    <dgm:pt modelId="{063FB53F-17E0-4780-ADDB-1DD816796E99}" cxnId="{DB01B7EE-CA73-41DA-B279-6E2C0722054F}" type="sibTrans">
      <dgm:prSet/>
      <dgm:spPr/>
      <dgm:t>
        <a:bodyPr/>
        <a:lstStyle/>
        <a:p>
          <a:endParaRPr lang="zh-CN" altLang="en-US"/>
        </a:p>
      </dgm:t>
    </dgm:pt>
    <dgm:pt modelId="{F370DB81-DB3C-414A-9013-2FD016DE314C}">
      <dgm:prSet/>
      <dgm:spPr/>
      <dgm:t>
        <a:bodyPr/>
        <a:lstStyle/>
        <a:p>
          <a:r>
            <a:rPr lang="zh-CN" altLang="en-US" dirty="0" smtClean="0"/>
            <a:t>引言</a:t>
          </a:r>
          <a:endParaRPr lang="zh-CN" altLang="en-US" dirty="0"/>
        </a:p>
      </dgm:t>
    </dgm:pt>
    <dgm:pt modelId="{747F92E7-8041-41DD-9E2B-3CF42EDD4320}" cxnId="{1E91EF8C-944E-41F5-B392-95FBE72714B5}" type="parTrans">
      <dgm:prSet/>
      <dgm:spPr/>
      <dgm:t>
        <a:bodyPr/>
        <a:lstStyle/>
        <a:p>
          <a:endParaRPr lang="zh-CN" altLang="en-US"/>
        </a:p>
      </dgm:t>
    </dgm:pt>
    <dgm:pt modelId="{0DF348D0-EDEC-4192-8CB3-45C0926D260E}" cxnId="{1E91EF8C-944E-41F5-B392-95FBE72714B5}" type="sibTrans">
      <dgm:prSet/>
      <dgm:spPr/>
      <dgm:t>
        <a:bodyPr/>
        <a:lstStyle/>
        <a:p>
          <a:endParaRPr lang="zh-CN" altLang="en-US"/>
        </a:p>
      </dgm:t>
    </dgm:pt>
    <dgm:pt modelId="{5E2863E2-0055-4FF3-BC3B-EEA6CBE82C83}">
      <dgm:prSet/>
      <dgm:spPr/>
      <dgm:t>
        <a:bodyPr/>
        <a:lstStyle/>
        <a:p>
          <a:r>
            <a:rPr lang="zh-CN" altLang="en-US" dirty="0" smtClean="0"/>
            <a:t>正文</a:t>
          </a:r>
          <a:endParaRPr lang="zh-CN" altLang="en-US" dirty="0"/>
        </a:p>
      </dgm:t>
    </dgm:pt>
    <dgm:pt modelId="{6C0ED3DF-1CEB-4168-B824-F8F2E2B730C4}" cxnId="{C55E7C99-67D5-4402-9A0A-CEC5F9B95A80}" type="parTrans">
      <dgm:prSet/>
      <dgm:spPr/>
      <dgm:t>
        <a:bodyPr/>
        <a:lstStyle/>
        <a:p>
          <a:endParaRPr lang="zh-CN" altLang="en-US"/>
        </a:p>
      </dgm:t>
    </dgm:pt>
    <dgm:pt modelId="{5EC68A11-344A-4CD9-AD06-8FA998C58C1A}" cxnId="{C55E7C99-67D5-4402-9A0A-CEC5F9B95A80}" type="sibTrans">
      <dgm:prSet/>
      <dgm:spPr/>
      <dgm:t>
        <a:bodyPr/>
        <a:lstStyle/>
        <a:p>
          <a:endParaRPr lang="zh-CN" altLang="en-US"/>
        </a:p>
      </dgm:t>
    </dgm:pt>
    <dgm:pt modelId="{FEDCFC25-47F5-4BEC-963C-F6249FB5D819}">
      <dgm:prSet/>
      <dgm:spPr/>
      <dgm:t>
        <a:bodyPr/>
        <a:lstStyle/>
        <a:p>
          <a:r>
            <a:rPr lang="zh-CN" altLang="en-US" dirty="0" smtClean="0"/>
            <a:t>结论</a:t>
          </a:r>
          <a:endParaRPr lang="zh-CN" altLang="en-US" dirty="0"/>
        </a:p>
      </dgm:t>
    </dgm:pt>
    <dgm:pt modelId="{BC93200C-1DF9-42A3-BC86-C29CC2883752}" cxnId="{AA36AC95-0DD4-43C0-BB07-0D0A6B4DD90E}" type="parTrans">
      <dgm:prSet/>
      <dgm:spPr/>
      <dgm:t>
        <a:bodyPr/>
        <a:lstStyle/>
        <a:p>
          <a:endParaRPr lang="zh-CN" altLang="en-US"/>
        </a:p>
      </dgm:t>
    </dgm:pt>
    <dgm:pt modelId="{053E34C9-7A02-4F80-B427-E25DCF01609D}" cxnId="{AA36AC95-0DD4-43C0-BB07-0D0A6B4DD90E}" type="sibTrans">
      <dgm:prSet/>
      <dgm:spPr/>
      <dgm:t>
        <a:bodyPr/>
        <a:lstStyle/>
        <a:p>
          <a:endParaRPr lang="zh-CN" altLang="en-US"/>
        </a:p>
      </dgm:t>
    </dgm:pt>
    <dgm:pt modelId="{1823B0C5-6675-4DD1-833F-95FA06CEAE1F}">
      <dgm:prSet/>
      <dgm:spPr/>
      <dgm:t>
        <a:bodyPr/>
        <a:lstStyle/>
        <a:p>
          <a:r>
            <a:rPr lang="zh-CN" altLang="en-US" dirty="0" smtClean="0"/>
            <a:t>参考文献</a:t>
          </a:r>
          <a:endParaRPr lang="zh-CN" altLang="en-US" dirty="0"/>
        </a:p>
      </dgm:t>
    </dgm:pt>
    <dgm:pt modelId="{C6D4406D-4267-430C-A21B-DAF089DD679A}" cxnId="{2FE22EBB-77FA-4BCB-9CF0-98E91E7E544F}" type="parTrans">
      <dgm:prSet/>
      <dgm:spPr/>
      <dgm:t>
        <a:bodyPr/>
        <a:lstStyle/>
        <a:p>
          <a:endParaRPr lang="zh-CN" altLang="en-US"/>
        </a:p>
      </dgm:t>
    </dgm:pt>
    <dgm:pt modelId="{CF214062-436A-4E90-B1A2-3E1B09646F21}" cxnId="{2FE22EBB-77FA-4BCB-9CF0-98E91E7E544F}" type="sibTrans">
      <dgm:prSet/>
      <dgm:spPr/>
      <dgm:t>
        <a:bodyPr/>
        <a:lstStyle/>
        <a:p>
          <a:endParaRPr lang="zh-CN" altLang="en-US"/>
        </a:p>
      </dgm:t>
    </dgm:pt>
    <dgm:pt modelId="{8FBA6077-EF7B-4B69-B2C1-6CDE20C79DE0}">
      <dgm:prSet/>
      <dgm:spPr/>
      <dgm:t>
        <a:bodyPr/>
        <a:lstStyle/>
        <a:p>
          <a:r>
            <a:rPr lang="zh-CN" altLang="en-US" dirty="0" smtClean="0"/>
            <a:t>附录</a:t>
          </a:r>
          <a:endParaRPr lang="zh-CN" altLang="en-US" dirty="0"/>
        </a:p>
      </dgm:t>
    </dgm:pt>
    <dgm:pt modelId="{C420BC65-E262-43F7-87D8-2254AAEC1F8B}" cxnId="{8C141757-94BA-4D59-A8D4-3E409B5D844C}" type="parTrans">
      <dgm:prSet/>
      <dgm:spPr/>
      <dgm:t>
        <a:bodyPr/>
        <a:lstStyle/>
        <a:p>
          <a:endParaRPr lang="zh-CN" altLang="en-US"/>
        </a:p>
      </dgm:t>
    </dgm:pt>
    <dgm:pt modelId="{3E577ABD-BD7D-44C5-8533-64BB7D1D59AB}" cxnId="{8C141757-94BA-4D59-A8D4-3E409B5D844C}" type="sibTrans">
      <dgm:prSet/>
      <dgm:spPr/>
      <dgm:t>
        <a:bodyPr/>
        <a:lstStyle/>
        <a:p>
          <a:endParaRPr lang="zh-CN" altLang="en-US"/>
        </a:p>
      </dgm:t>
    </dgm:pt>
    <dgm:pt modelId="{F65F5743-61DE-4AC7-9F92-769EC0401D73}">
      <dgm:prSet/>
      <dgm:spPr/>
      <dgm:t>
        <a:bodyPr/>
        <a:lstStyle/>
        <a:p>
          <a:r>
            <a:rPr lang="zh-CN" altLang="en-US" dirty="0" smtClean="0"/>
            <a:t>个人简历</a:t>
          </a:r>
          <a:endParaRPr lang="zh-CN" altLang="en-US" dirty="0"/>
        </a:p>
      </dgm:t>
    </dgm:pt>
    <dgm:pt modelId="{91859CA4-074B-44F2-9227-693E4990C418}" cxnId="{70712C00-0641-4B65-950D-5E74122990F7}" type="parTrans">
      <dgm:prSet/>
      <dgm:spPr/>
      <dgm:t>
        <a:bodyPr/>
        <a:lstStyle/>
        <a:p>
          <a:endParaRPr lang="zh-CN" altLang="en-US"/>
        </a:p>
      </dgm:t>
    </dgm:pt>
    <dgm:pt modelId="{F467AD41-CC84-4A84-B64E-5E20FD7E8FC9}" cxnId="{70712C00-0641-4B65-950D-5E74122990F7}" type="sibTrans">
      <dgm:prSet/>
      <dgm:spPr/>
      <dgm:t>
        <a:bodyPr/>
        <a:lstStyle/>
        <a:p>
          <a:endParaRPr lang="zh-CN" altLang="en-US"/>
        </a:p>
      </dgm:t>
    </dgm:pt>
    <dgm:pt modelId="{60AF9E3B-0FB6-4D0A-A609-83F47FE17C94}" type="pres">
      <dgm:prSet presAssocID="{B8B3FF34-099E-421C-BFA1-978D9F14A045}" presName="CompostProcess" presStyleCnt="0">
        <dgm:presLayoutVars>
          <dgm:dir/>
          <dgm:resizeHandles val="exact"/>
        </dgm:presLayoutVars>
      </dgm:prSet>
      <dgm:spPr/>
    </dgm:pt>
    <dgm:pt modelId="{C9CCD1D7-713A-4F0E-8C5F-62914C7E9423}" type="pres">
      <dgm:prSet presAssocID="{B8B3FF34-099E-421C-BFA1-978D9F14A045}" presName="arrow" presStyleLbl="bgShp" presStyleIdx="0" presStyleCnt="1"/>
      <dgm:spPr/>
    </dgm:pt>
    <dgm:pt modelId="{A3A00ED0-F00B-49EE-9816-5EBA7FC4EC44}" type="pres">
      <dgm:prSet presAssocID="{B8B3FF34-099E-421C-BFA1-978D9F14A045}" presName="linearProcess" presStyleCnt="0"/>
      <dgm:spPr/>
    </dgm:pt>
    <dgm:pt modelId="{AB0D08A8-6AB4-428C-AE5C-00EA6E8CC9F5}" type="pres">
      <dgm:prSet presAssocID="{BCA74486-C1CF-49B3-A932-4B28B159BF57}" presName="text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7818972-FBF2-4CF0-8FB7-422066DCC573}" type="pres">
      <dgm:prSet presAssocID="{BFE079AE-DE6D-4296-A2CB-60E219609F1E}" presName="sibTrans" presStyleCnt="0"/>
      <dgm:spPr/>
    </dgm:pt>
    <dgm:pt modelId="{260DF503-4F82-495F-AC0C-9F8DA1708755}" type="pres">
      <dgm:prSet presAssocID="{CE2159CC-FF82-425D-8B31-FEB77401191B}" presName="textNode" presStyleLbl="node1" presStyleIdx="1" presStyleCnt="12">
        <dgm:presLayoutVars>
          <dgm:bulletEnabled val="1"/>
        </dgm:presLayoutVars>
      </dgm:prSet>
      <dgm:spPr/>
    </dgm:pt>
    <dgm:pt modelId="{BD4107AD-5388-461A-8670-5D0E531C2489}" type="pres">
      <dgm:prSet presAssocID="{A6D36556-3C8F-41DB-902C-21B7BACE87AC}" presName="sibTrans" presStyleCnt="0"/>
      <dgm:spPr/>
    </dgm:pt>
    <dgm:pt modelId="{BAD47197-277F-4BC0-A1C0-4D160407EE6F}" type="pres">
      <dgm:prSet presAssocID="{2F46AA41-7D3E-4303-8CFF-22D0683C9904}" presName="textNode" presStyleLbl="node1" presStyleIdx="2" presStyleCnt="12">
        <dgm:presLayoutVars>
          <dgm:bulletEnabled val="1"/>
        </dgm:presLayoutVars>
      </dgm:prSet>
      <dgm:spPr/>
    </dgm:pt>
    <dgm:pt modelId="{D76C183F-E766-4632-9205-9A1E9FA6ADCE}" type="pres">
      <dgm:prSet presAssocID="{8607D34E-E479-467D-A404-F91843E77BE9}" presName="sibTrans" presStyleCnt="0"/>
      <dgm:spPr/>
    </dgm:pt>
    <dgm:pt modelId="{3AD8EEB9-EE74-46CF-9A25-5D52B3EF938F}" type="pres">
      <dgm:prSet presAssocID="{0CD5FD5F-0830-478C-8EC9-B4D27DB0E155}" presName="textNode" presStyleLbl="node1" presStyleIdx="3" presStyleCnt="12">
        <dgm:presLayoutVars>
          <dgm:bulletEnabled val="1"/>
        </dgm:presLayoutVars>
      </dgm:prSet>
      <dgm:spPr/>
    </dgm:pt>
    <dgm:pt modelId="{E9C95EAF-0719-487B-A919-C8DA243A7667}" type="pres">
      <dgm:prSet presAssocID="{063FB53F-17E0-4780-ADDB-1DD816796E99}" presName="sibTrans" presStyleCnt="0"/>
      <dgm:spPr/>
    </dgm:pt>
    <dgm:pt modelId="{D9EDDFB3-12B5-4463-9B0A-980856512A9F}" type="pres">
      <dgm:prSet presAssocID="{E775113C-0FBA-43A0-BB01-2BEF75BFD559}" presName="textNode" presStyleLbl="node1" presStyleIdx="4" presStyleCnt="12">
        <dgm:presLayoutVars>
          <dgm:bulletEnabled val="1"/>
        </dgm:presLayoutVars>
      </dgm:prSet>
      <dgm:spPr/>
    </dgm:pt>
    <dgm:pt modelId="{CF3A4DDB-6C54-4EF0-9ED5-C9821B4FA26B}" type="pres">
      <dgm:prSet presAssocID="{E50F155B-C9BA-4957-8A53-D26FD24E1FAE}" presName="sibTrans" presStyleCnt="0"/>
      <dgm:spPr/>
    </dgm:pt>
    <dgm:pt modelId="{24BCF07E-BD0C-4D8B-A51B-A99E26C76040}" type="pres">
      <dgm:prSet presAssocID="{F370DB81-DB3C-414A-9013-2FD016DE314C}" presName="textNode" presStyleLbl="node1" presStyleIdx="5" presStyleCnt="12">
        <dgm:presLayoutVars>
          <dgm:bulletEnabled val="1"/>
        </dgm:presLayoutVars>
      </dgm:prSet>
      <dgm:spPr/>
    </dgm:pt>
    <dgm:pt modelId="{E2F37298-F771-4CA8-8A60-9254A931DD30}" type="pres">
      <dgm:prSet presAssocID="{0DF348D0-EDEC-4192-8CB3-45C0926D260E}" presName="sibTrans" presStyleCnt="0"/>
      <dgm:spPr/>
    </dgm:pt>
    <dgm:pt modelId="{BE43F748-08A9-4BC6-91E8-DAAC75E45372}" type="pres">
      <dgm:prSet presAssocID="{5E2863E2-0055-4FF3-BC3B-EEA6CBE82C83}" presName="text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070DE42-D1B1-435F-9522-9B6B698FED50}" type="pres">
      <dgm:prSet presAssocID="{5EC68A11-344A-4CD9-AD06-8FA998C58C1A}" presName="sibTrans" presStyleCnt="0"/>
      <dgm:spPr/>
    </dgm:pt>
    <dgm:pt modelId="{8327ED77-FD27-4DF2-A997-9245A98ED9D1}" type="pres">
      <dgm:prSet presAssocID="{FEDCFC25-47F5-4BEC-963C-F6249FB5D819}" presName="textNode" presStyleLbl="node1" presStyleIdx="7" presStyleCnt="12">
        <dgm:presLayoutVars>
          <dgm:bulletEnabled val="1"/>
        </dgm:presLayoutVars>
      </dgm:prSet>
      <dgm:spPr/>
    </dgm:pt>
    <dgm:pt modelId="{67A1A89B-7581-42D8-AFA8-43733E80D543}" type="pres">
      <dgm:prSet presAssocID="{053E34C9-7A02-4F80-B427-E25DCF01609D}" presName="sibTrans" presStyleCnt="0"/>
      <dgm:spPr/>
    </dgm:pt>
    <dgm:pt modelId="{2B8CFF79-6053-4E1B-8152-24C2B6A2BC92}" type="pres">
      <dgm:prSet presAssocID="{1823B0C5-6675-4DD1-833F-95FA06CEAE1F}" presName="textNode" presStyleLbl="node1" presStyleIdx="8" presStyleCnt="12">
        <dgm:presLayoutVars>
          <dgm:bulletEnabled val="1"/>
        </dgm:presLayoutVars>
      </dgm:prSet>
      <dgm:spPr/>
    </dgm:pt>
    <dgm:pt modelId="{960687AD-E0C5-44C3-AD81-1B1357E6F780}" type="pres">
      <dgm:prSet presAssocID="{CF214062-436A-4E90-B1A2-3E1B09646F21}" presName="sibTrans" presStyleCnt="0"/>
      <dgm:spPr/>
    </dgm:pt>
    <dgm:pt modelId="{2AA80908-EBAA-4FCA-8875-AE626F521425}" type="pres">
      <dgm:prSet presAssocID="{8FBA6077-EF7B-4B69-B2C1-6CDE20C79DE0}" presName="textNode" presStyleLbl="node1" presStyleIdx="9" presStyleCnt="12">
        <dgm:presLayoutVars>
          <dgm:bulletEnabled val="1"/>
        </dgm:presLayoutVars>
      </dgm:prSet>
      <dgm:spPr/>
    </dgm:pt>
    <dgm:pt modelId="{7EDB6787-CC05-4B5C-BA6B-CF5DA77AE502}" type="pres">
      <dgm:prSet presAssocID="{3E577ABD-BD7D-44C5-8533-64BB7D1D59AB}" presName="sibTrans" presStyleCnt="0"/>
      <dgm:spPr/>
    </dgm:pt>
    <dgm:pt modelId="{E104BA06-C5FB-47C5-8730-32B67165F286}" type="pres">
      <dgm:prSet presAssocID="{F65F5743-61DE-4AC7-9F92-769EC0401D73}" presName="textNode" presStyleLbl="node1" presStyleIdx="10" presStyleCnt="12">
        <dgm:presLayoutVars>
          <dgm:bulletEnabled val="1"/>
        </dgm:presLayoutVars>
      </dgm:prSet>
      <dgm:spPr/>
    </dgm:pt>
    <dgm:pt modelId="{441CAC95-9CE1-4C3F-B346-936A73031A27}" type="pres">
      <dgm:prSet presAssocID="{F467AD41-CC84-4A84-B64E-5E20FD7E8FC9}" presName="sibTrans" presStyleCnt="0"/>
      <dgm:spPr/>
    </dgm:pt>
    <dgm:pt modelId="{D99176F1-C804-4C1B-88FD-17A2E7E65F77}" type="pres">
      <dgm:prSet presAssocID="{362C4479-742E-4646-AB6F-9F86A9503CCB}" presName="textNode" presStyleLbl="node1" presStyleIdx="11" presStyleCnt="12">
        <dgm:presLayoutVars>
          <dgm:bulletEnabled val="1"/>
        </dgm:presLayoutVars>
      </dgm:prSet>
      <dgm:spPr/>
    </dgm:pt>
  </dgm:ptLst>
  <dgm:cxnLst>
    <dgm:cxn modelId="{5D6BB2D8-EF4F-4DEF-A29C-F925C60A5AFA}" type="presOf" srcId="{E775113C-0FBA-43A0-BB01-2BEF75BFD559}" destId="{D9EDDFB3-12B5-4463-9B0A-980856512A9F}" srcOrd="0" destOrd="0" presId="urn:microsoft.com/office/officeart/2005/8/layout/hProcess9"/>
    <dgm:cxn modelId="{76D435C2-FE1C-4D4E-8057-A07091F70A93}" srcId="{B8B3FF34-099E-421C-BFA1-978D9F14A045}" destId="{362C4479-742E-4646-AB6F-9F86A9503CCB}" srcOrd="11" destOrd="0" parTransId="{9D8EF2AF-A3E0-49C2-BB97-7E4D24426C5B}" sibTransId="{ADFEA5A6-414D-4DF2-A4F0-FA9F4B20EE27}"/>
    <dgm:cxn modelId="{620596C5-EFC5-4BE3-B428-7BF027A201E8}" srcId="{B8B3FF34-099E-421C-BFA1-978D9F14A045}" destId="{2F46AA41-7D3E-4303-8CFF-22D0683C9904}" srcOrd="2" destOrd="0" parTransId="{1F83AAA0-EB9D-46F6-B0D1-ADDD80347D75}" sibTransId="{8607D34E-E479-467D-A404-F91843E77BE9}"/>
    <dgm:cxn modelId="{6615C769-C230-4823-818B-39EDD9A83A43}" srcId="{B8B3FF34-099E-421C-BFA1-978D9F14A045}" destId="{E775113C-0FBA-43A0-BB01-2BEF75BFD559}" srcOrd="4" destOrd="0" parTransId="{2B1F304B-F863-41BC-9385-FDBFD64108DD}" sibTransId="{E50F155B-C9BA-4957-8A53-D26FD24E1FAE}"/>
    <dgm:cxn modelId="{70712C00-0641-4B65-950D-5E74122990F7}" srcId="{B8B3FF34-099E-421C-BFA1-978D9F14A045}" destId="{F65F5743-61DE-4AC7-9F92-769EC0401D73}" srcOrd="10" destOrd="0" parTransId="{91859CA4-074B-44F2-9227-693E4990C418}" sibTransId="{F467AD41-CC84-4A84-B64E-5E20FD7E8FC9}"/>
    <dgm:cxn modelId="{D1AF4862-4DD5-4796-8E89-90775E9F18A0}" type="presOf" srcId="{F370DB81-DB3C-414A-9013-2FD016DE314C}" destId="{24BCF07E-BD0C-4D8B-A51B-A99E26C76040}" srcOrd="0" destOrd="0" presId="urn:microsoft.com/office/officeart/2005/8/layout/hProcess9"/>
    <dgm:cxn modelId="{8C141757-94BA-4D59-A8D4-3E409B5D844C}" srcId="{B8B3FF34-099E-421C-BFA1-978D9F14A045}" destId="{8FBA6077-EF7B-4B69-B2C1-6CDE20C79DE0}" srcOrd="9" destOrd="0" parTransId="{C420BC65-E262-43F7-87D8-2254AAEC1F8B}" sibTransId="{3E577ABD-BD7D-44C5-8533-64BB7D1D59AB}"/>
    <dgm:cxn modelId="{2204CD84-CA5D-470E-92A2-CCAF05E01739}" srcId="{B8B3FF34-099E-421C-BFA1-978D9F14A045}" destId="{CE2159CC-FF82-425D-8B31-FEB77401191B}" srcOrd="1" destOrd="0" parTransId="{4CCB90DC-4E8F-47C3-8039-6C837DC8481D}" sibTransId="{A6D36556-3C8F-41DB-902C-21B7BACE87AC}"/>
    <dgm:cxn modelId="{88A5BB6F-D7DA-4F6D-A43C-552A948EB178}" type="presOf" srcId="{FEDCFC25-47F5-4BEC-963C-F6249FB5D819}" destId="{8327ED77-FD27-4DF2-A997-9245A98ED9D1}" srcOrd="0" destOrd="0" presId="urn:microsoft.com/office/officeart/2005/8/layout/hProcess9"/>
    <dgm:cxn modelId="{358A3CD5-A195-4906-85A1-720C1905034A}" srcId="{B8B3FF34-099E-421C-BFA1-978D9F14A045}" destId="{BCA74486-C1CF-49B3-A932-4B28B159BF57}" srcOrd="0" destOrd="0" parTransId="{403B6116-796A-46CD-916B-68F9E1C9294A}" sibTransId="{BFE079AE-DE6D-4296-A2CB-60E219609F1E}"/>
    <dgm:cxn modelId="{5EE08C3E-ED66-44D1-92FE-8179ABF13B1A}" type="presOf" srcId="{2F46AA41-7D3E-4303-8CFF-22D0683C9904}" destId="{BAD47197-277F-4BC0-A1C0-4D160407EE6F}" srcOrd="0" destOrd="0" presId="urn:microsoft.com/office/officeart/2005/8/layout/hProcess9"/>
    <dgm:cxn modelId="{C55E7C99-67D5-4402-9A0A-CEC5F9B95A80}" srcId="{B8B3FF34-099E-421C-BFA1-978D9F14A045}" destId="{5E2863E2-0055-4FF3-BC3B-EEA6CBE82C83}" srcOrd="6" destOrd="0" parTransId="{6C0ED3DF-1CEB-4168-B824-F8F2E2B730C4}" sibTransId="{5EC68A11-344A-4CD9-AD06-8FA998C58C1A}"/>
    <dgm:cxn modelId="{DAA4B37E-1D37-4D8E-A6CD-CD5A197AD2A1}" type="presOf" srcId="{0CD5FD5F-0830-478C-8EC9-B4D27DB0E155}" destId="{3AD8EEB9-EE74-46CF-9A25-5D52B3EF938F}" srcOrd="0" destOrd="0" presId="urn:microsoft.com/office/officeart/2005/8/layout/hProcess9"/>
    <dgm:cxn modelId="{1E91EF8C-944E-41F5-B392-95FBE72714B5}" srcId="{B8B3FF34-099E-421C-BFA1-978D9F14A045}" destId="{F370DB81-DB3C-414A-9013-2FD016DE314C}" srcOrd="5" destOrd="0" parTransId="{747F92E7-8041-41DD-9E2B-3CF42EDD4320}" sibTransId="{0DF348D0-EDEC-4192-8CB3-45C0926D260E}"/>
    <dgm:cxn modelId="{A2DB9939-2021-431D-8BE6-B6A79CCF6FE8}" type="presOf" srcId="{CE2159CC-FF82-425D-8B31-FEB77401191B}" destId="{260DF503-4F82-495F-AC0C-9F8DA1708755}" srcOrd="0" destOrd="0" presId="urn:microsoft.com/office/officeart/2005/8/layout/hProcess9"/>
    <dgm:cxn modelId="{C7E20720-73AA-4591-8346-DCDC56A4611D}" type="presOf" srcId="{8FBA6077-EF7B-4B69-B2C1-6CDE20C79DE0}" destId="{2AA80908-EBAA-4FCA-8875-AE626F521425}" srcOrd="0" destOrd="0" presId="urn:microsoft.com/office/officeart/2005/8/layout/hProcess9"/>
    <dgm:cxn modelId="{3563A8FC-D590-4426-A01F-BA053D6C757A}" type="presOf" srcId="{1823B0C5-6675-4DD1-833F-95FA06CEAE1F}" destId="{2B8CFF79-6053-4E1B-8152-24C2B6A2BC92}" srcOrd="0" destOrd="0" presId="urn:microsoft.com/office/officeart/2005/8/layout/hProcess9"/>
    <dgm:cxn modelId="{338B64C9-FDE6-438B-A4E1-5870DF16F34A}" type="presOf" srcId="{F65F5743-61DE-4AC7-9F92-769EC0401D73}" destId="{E104BA06-C5FB-47C5-8730-32B67165F286}" srcOrd="0" destOrd="0" presId="urn:microsoft.com/office/officeart/2005/8/layout/hProcess9"/>
    <dgm:cxn modelId="{DB01B7EE-CA73-41DA-B279-6E2C0722054F}" srcId="{B8B3FF34-099E-421C-BFA1-978D9F14A045}" destId="{0CD5FD5F-0830-478C-8EC9-B4D27DB0E155}" srcOrd="3" destOrd="0" parTransId="{41C02300-62C4-48B7-BC3C-BB67B594D12A}" sibTransId="{063FB53F-17E0-4780-ADDB-1DD816796E99}"/>
    <dgm:cxn modelId="{4AE4CE78-A110-4005-AB66-CFC14C0F66D8}" type="presOf" srcId="{362C4479-742E-4646-AB6F-9F86A9503CCB}" destId="{D99176F1-C804-4C1B-88FD-17A2E7E65F77}" srcOrd="0" destOrd="0" presId="urn:microsoft.com/office/officeart/2005/8/layout/hProcess9"/>
    <dgm:cxn modelId="{2FE22EBB-77FA-4BCB-9CF0-98E91E7E544F}" srcId="{B8B3FF34-099E-421C-BFA1-978D9F14A045}" destId="{1823B0C5-6675-4DD1-833F-95FA06CEAE1F}" srcOrd="8" destOrd="0" parTransId="{C6D4406D-4267-430C-A21B-DAF089DD679A}" sibTransId="{CF214062-436A-4E90-B1A2-3E1B09646F21}"/>
    <dgm:cxn modelId="{59EE57A9-288D-4265-843E-879DBFC2AB38}" type="presOf" srcId="{5E2863E2-0055-4FF3-BC3B-EEA6CBE82C83}" destId="{BE43F748-08A9-4BC6-91E8-DAAC75E45372}" srcOrd="0" destOrd="0" presId="urn:microsoft.com/office/officeart/2005/8/layout/hProcess9"/>
    <dgm:cxn modelId="{39FCD0BF-7076-4F09-9002-3A59C06BCDAC}" type="presOf" srcId="{B8B3FF34-099E-421C-BFA1-978D9F14A045}" destId="{60AF9E3B-0FB6-4D0A-A609-83F47FE17C94}" srcOrd="0" destOrd="0" presId="urn:microsoft.com/office/officeart/2005/8/layout/hProcess9"/>
    <dgm:cxn modelId="{AA36AC95-0DD4-43C0-BB07-0D0A6B4DD90E}" srcId="{B8B3FF34-099E-421C-BFA1-978D9F14A045}" destId="{FEDCFC25-47F5-4BEC-963C-F6249FB5D819}" srcOrd="7" destOrd="0" parTransId="{BC93200C-1DF9-42A3-BC86-C29CC2883752}" sibTransId="{053E34C9-7A02-4F80-B427-E25DCF01609D}"/>
    <dgm:cxn modelId="{5D821429-7A57-478F-8659-1E610E8AD2A7}" type="presOf" srcId="{BCA74486-C1CF-49B3-A932-4B28B159BF57}" destId="{AB0D08A8-6AB4-428C-AE5C-00EA6E8CC9F5}" srcOrd="0" destOrd="0" presId="urn:microsoft.com/office/officeart/2005/8/layout/hProcess9"/>
    <dgm:cxn modelId="{8DE07AC0-D98A-49DB-9C94-E51FEB4D96FC}" type="presParOf" srcId="{60AF9E3B-0FB6-4D0A-A609-83F47FE17C94}" destId="{C9CCD1D7-713A-4F0E-8C5F-62914C7E9423}" srcOrd="0" destOrd="0" presId="urn:microsoft.com/office/officeart/2005/8/layout/hProcess9"/>
    <dgm:cxn modelId="{1B47F0D0-E2C4-4F5B-8AFD-E08DAA746AC0}" type="presParOf" srcId="{60AF9E3B-0FB6-4D0A-A609-83F47FE17C94}" destId="{A3A00ED0-F00B-49EE-9816-5EBA7FC4EC44}" srcOrd="1" destOrd="0" presId="urn:microsoft.com/office/officeart/2005/8/layout/hProcess9"/>
    <dgm:cxn modelId="{3F3E19DC-FEA2-43FA-93B2-420170ACA1FF}" type="presParOf" srcId="{A3A00ED0-F00B-49EE-9816-5EBA7FC4EC44}" destId="{AB0D08A8-6AB4-428C-AE5C-00EA6E8CC9F5}" srcOrd="0" destOrd="0" presId="urn:microsoft.com/office/officeart/2005/8/layout/hProcess9"/>
    <dgm:cxn modelId="{8ECC8B47-F8D1-495E-8594-69841C5D2E1D}" type="presParOf" srcId="{A3A00ED0-F00B-49EE-9816-5EBA7FC4EC44}" destId="{57818972-FBF2-4CF0-8FB7-422066DCC573}" srcOrd="1" destOrd="0" presId="urn:microsoft.com/office/officeart/2005/8/layout/hProcess9"/>
    <dgm:cxn modelId="{585EFBFD-6A58-4000-A2D9-D51C01EDD141}" type="presParOf" srcId="{A3A00ED0-F00B-49EE-9816-5EBA7FC4EC44}" destId="{260DF503-4F82-495F-AC0C-9F8DA1708755}" srcOrd="2" destOrd="0" presId="urn:microsoft.com/office/officeart/2005/8/layout/hProcess9"/>
    <dgm:cxn modelId="{99035CC8-2303-4417-A24F-1FA41FE40538}" type="presParOf" srcId="{A3A00ED0-F00B-49EE-9816-5EBA7FC4EC44}" destId="{BD4107AD-5388-461A-8670-5D0E531C2489}" srcOrd="3" destOrd="0" presId="urn:microsoft.com/office/officeart/2005/8/layout/hProcess9"/>
    <dgm:cxn modelId="{4035C2E3-F05D-44EC-A083-84094511C88E}" type="presParOf" srcId="{A3A00ED0-F00B-49EE-9816-5EBA7FC4EC44}" destId="{BAD47197-277F-4BC0-A1C0-4D160407EE6F}" srcOrd="4" destOrd="0" presId="urn:microsoft.com/office/officeart/2005/8/layout/hProcess9"/>
    <dgm:cxn modelId="{7C389294-A5A5-46AA-9055-E7B9305880BE}" type="presParOf" srcId="{A3A00ED0-F00B-49EE-9816-5EBA7FC4EC44}" destId="{D76C183F-E766-4632-9205-9A1E9FA6ADCE}" srcOrd="5" destOrd="0" presId="urn:microsoft.com/office/officeart/2005/8/layout/hProcess9"/>
    <dgm:cxn modelId="{F4879838-3B0A-40C5-93EC-658DEC7068C7}" type="presParOf" srcId="{A3A00ED0-F00B-49EE-9816-5EBA7FC4EC44}" destId="{3AD8EEB9-EE74-46CF-9A25-5D52B3EF938F}" srcOrd="6" destOrd="0" presId="urn:microsoft.com/office/officeart/2005/8/layout/hProcess9"/>
    <dgm:cxn modelId="{810A15CD-BCC0-47EA-A76A-D37AF6FEF673}" type="presParOf" srcId="{A3A00ED0-F00B-49EE-9816-5EBA7FC4EC44}" destId="{E9C95EAF-0719-487B-A919-C8DA243A7667}" srcOrd="7" destOrd="0" presId="urn:microsoft.com/office/officeart/2005/8/layout/hProcess9"/>
    <dgm:cxn modelId="{2DAAB965-3302-45BC-AC63-6212CFF91E68}" type="presParOf" srcId="{A3A00ED0-F00B-49EE-9816-5EBA7FC4EC44}" destId="{D9EDDFB3-12B5-4463-9B0A-980856512A9F}" srcOrd="8" destOrd="0" presId="urn:microsoft.com/office/officeart/2005/8/layout/hProcess9"/>
    <dgm:cxn modelId="{FEF354D8-4C8B-47EC-B011-087EFB0303AB}" type="presParOf" srcId="{A3A00ED0-F00B-49EE-9816-5EBA7FC4EC44}" destId="{CF3A4DDB-6C54-4EF0-9ED5-C9821B4FA26B}" srcOrd="9" destOrd="0" presId="urn:microsoft.com/office/officeart/2005/8/layout/hProcess9"/>
    <dgm:cxn modelId="{F89F8F8F-1FBA-4EC4-96CB-E168B1938BEB}" type="presParOf" srcId="{A3A00ED0-F00B-49EE-9816-5EBA7FC4EC44}" destId="{24BCF07E-BD0C-4D8B-A51B-A99E26C76040}" srcOrd="10" destOrd="0" presId="urn:microsoft.com/office/officeart/2005/8/layout/hProcess9"/>
    <dgm:cxn modelId="{794AC6E9-BB1D-42D6-AE49-9A7646551B6B}" type="presParOf" srcId="{A3A00ED0-F00B-49EE-9816-5EBA7FC4EC44}" destId="{E2F37298-F771-4CA8-8A60-9254A931DD30}" srcOrd="11" destOrd="0" presId="urn:microsoft.com/office/officeart/2005/8/layout/hProcess9"/>
    <dgm:cxn modelId="{5BFC7CC0-CA95-4703-89E2-70A9ED087F87}" type="presParOf" srcId="{A3A00ED0-F00B-49EE-9816-5EBA7FC4EC44}" destId="{BE43F748-08A9-4BC6-91E8-DAAC75E45372}" srcOrd="12" destOrd="0" presId="urn:microsoft.com/office/officeart/2005/8/layout/hProcess9"/>
    <dgm:cxn modelId="{16429285-5ABF-4157-A501-2EC6F1B08537}" type="presParOf" srcId="{A3A00ED0-F00B-49EE-9816-5EBA7FC4EC44}" destId="{C070DE42-D1B1-435F-9522-9B6B698FED50}" srcOrd="13" destOrd="0" presId="urn:microsoft.com/office/officeart/2005/8/layout/hProcess9"/>
    <dgm:cxn modelId="{43A0C481-0AF7-497C-9055-3C0C284DEAEE}" type="presParOf" srcId="{A3A00ED0-F00B-49EE-9816-5EBA7FC4EC44}" destId="{8327ED77-FD27-4DF2-A997-9245A98ED9D1}" srcOrd="14" destOrd="0" presId="urn:microsoft.com/office/officeart/2005/8/layout/hProcess9"/>
    <dgm:cxn modelId="{0A35D76B-7124-4A51-B3C4-EAE8431B40F3}" type="presParOf" srcId="{A3A00ED0-F00B-49EE-9816-5EBA7FC4EC44}" destId="{67A1A89B-7581-42D8-AFA8-43733E80D543}" srcOrd="15" destOrd="0" presId="urn:microsoft.com/office/officeart/2005/8/layout/hProcess9"/>
    <dgm:cxn modelId="{DEF6779A-0EFD-4D39-B4FD-A22BD3AD56BC}" type="presParOf" srcId="{A3A00ED0-F00B-49EE-9816-5EBA7FC4EC44}" destId="{2B8CFF79-6053-4E1B-8152-24C2B6A2BC92}" srcOrd="16" destOrd="0" presId="urn:microsoft.com/office/officeart/2005/8/layout/hProcess9"/>
    <dgm:cxn modelId="{3E2B6695-31DA-402C-BD4B-37C7B9FA8FAC}" type="presParOf" srcId="{A3A00ED0-F00B-49EE-9816-5EBA7FC4EC44}" destId="{960687AD-E0C5-44C3-AD81-1B1357E6F780}" srcOrd="17" destOrd="0" presId="urn:microsoft.com/office/officeart/2005/8/layout/hProcess9"/>
    <dgm:cxn modelId="{CDC84354-2C32-4DEE-8B0D-8A698AB40DBD}" type="presParOf" srcId="{A3A00ED0-F00B-49EE-9816-5EBA7FC4EC44}" destId="{2AA80908-EBAA-4FCA-8875-AE626F521425}" srcOrd="18" destOrd="0" presId="urn:microsoft.com/office/officeart/2005/8/layout/hProcess9"/>
    <dgm:cxn modelId="{B21A6A18-BCF6-4220-A687-2FD7AE1627D1}" type="presParOf" srcId="{A3A00ED0-F00B-49EE-9816-5EBA7FC4EC44}" destId="{7EDB6787-CC05-4B5C-BA6B-CF5DA77AE502}" srcOrd="19" destOrd="0" presId="urn:microsoft.com/office/officeart/2005/8/layout/hProcess9"/>
    <dgm:cxn modelId="{B870B21C-B347-426C-BE74-6A42977CE66C}" type="presParOf" srcId="{A3A00ED0-F00B-49EE-9816-5EBA7FC4EC44}" destId="{E104BA06-C5FB-47C5-8730-32B67165F286}" srcOrd="20" destOrd="0" presId="urn:microsoft.com/office/officeart/2005/8/layout/hProcess9"/>
    <dgm:cxn modelId="{D94281E7-A310-4EF5-96AC-61F1D2553072}" type="presParOf" srcId="{A3A00ED0-F00B-49EE-9816-5EBA7FC4EC44}" destId="{441CAC95-9CE1-4C3F-B346-936A73031A27}" srcOrd="21" destOrd="0" presId="urn:microsoft.com/office/officeart/2005/8/layout/hProcess9"/>
    <dgm:cxn modelId="{C7B26F48-062A-4F42-849D-EB9D16FE5DD8}" type="presParOf" srcId="{A3A00ED0-F00B-49EE-9816-5EBA7FC4EC44}" destId="{D99176F1-C804-4C1B-88FD-17A2E7E65F77}" srcOrd="22" destOrd="0" presId="urn:microsoft.com/office/officeart/2005/8/layout/hProcess9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0" name=""/>
      <dsp:cNvGrpSpPr/>
    </dsp:nvGrpSpPr>
    <dsp:grpSpPr>
      <a:xfrm>
        <a:off x="0" y="0"/>
        <a:ext cx="8595000" cy="4614533"/>
        <a:chOff x="0" y="0"/>
        <a:chExt cx="0" cy="0"/>
      </a:xfrm>
    </dsp:grpSpPr>
    <dsp:sp>
      <dsp:nvSpPr>
        <dsp:cNvPr id="1" name="右箭头 0"/>
        <dsp:cNvSpPr/>
      </dsp:nvSpPr>
      <dsp:spPr>
        <a:xfrm>
          <a:off x="644624" y="0"/>
          <a:ext cx="7305750" cy="4614533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>
      <dsp:nvSpPr>
        <dsp:cNvPr id="2" name="圆角矩形 1"/>
        <dsp:cNvSpPr/>
      </dsp:nvSpPr>
      <dsp:spPr>
        <a:xfrm>
          <a:off x="2360" y="1384359"/>
          <a:ext cx="652861" cy="18458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kern="1200" dirty="0" smtClean="0"/>
            <a:t>封面</a:t>
          </a:r>
          <a:endParaRPr lang="zh-CN" altLang="en-US" sz="2600" kern="1200" dirty="0"/>
        </a:p>
      </dsp:txBody>
      <dsp:txXfrm>
        <a:off x="34230" y="1416229"/>
        <a:ext cx="589121" cy="1782073"/>
      </dsp:txXfrm>
    </dsp:sp>
    <dsp:sp>
      <dsp:nvSpPr>
        <dsp:cNvPr id="3" name="圆角矩形 2"/>
        <dsp:cNvSpPr/>
      </dsp:nvSpPr>
      <dsp:spPr>
        <a:xfrm>
          <a:off x="723944" y="1384359"/>
          <a:ext cx="652861" cy="18458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kern="1200" dirty="0" smtClean="0"/>
            <a:t>版权声明</a:t>
          </a:r>
          <a:endParaRPr lang="zh-CN" altLang="en-US" sz="2600" kern="1200" dirty="0"/>
        </a:p>
      </dsp:txBody>
      <dsp:txXfrm>
        <a:off x="755814" y="1416229"/>
        <a:ext cx="589121" cy="1782073"/>
      </dsp:txXfrm>
    </dsp:sp>
    <dsp:sp>
      <dsp:nvSpPr>
        <dsp:cNvPr id="4" name="圆角矩形 3"/>
        <dsp:cNvSpPr/>
      </dsp:nvSpPr>
      <dsp:spPr>
        <a:xfrm>
          <a:off x="1445527" y="1384359"/>
          <a:ext cx="652861" cy="18458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kern="1200" dirty="0" smtClean="0"/>
            <a:t>中文摘要</a:t>
          </a:r>
          <a:endParaRPr lang="zh-CN" altLang="en-US" sz="2600" kern="1200" dirty="0"/>
        </a:p>
      </dsp:txBody>
      <dsp:txXfrm>
        <a:off x="1477397" y="1416229"/>
        <a:ext cx="589121" cy="1782073"/>
      </dsp:txXfrm>
    </dsp:sp>
    <dsp:sp>
      <dsp:nvSpPr>
        <dsp:cNvPr id="5" name="圆角矩形 4"/>
        <dsp:cNvSpPr/>
      </dsp:nvSpPr>
      <dsp:spPr>
        <a:xfrm>
          <a:off x="2167110" y="1384359"/>
          <a:ext cx="652861" cy="18458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kern="1200" dirty="0" smtClean="0"/>
            <a:t>英文摘要</a:t>
          </a:r>
          <a:endParaRPr lang="zh-CN" altLang="en-US" sz="2600" kern="1200" dirty="0"/>
        </a:p>
      </dsp:txBody>
      <dsp:txXfrm>
        <a:off x="2198980" y="1416229"/>
        <a:ext cx="589121" cy="1782073"/>
      </dsp:txXfrm>
    </dsp:sp>
    <dsp:sp>
      <dsp:nvSpPr>
        <dsp:cNvPr id="6" name="圆角矩形 5"/>
        <dsp:cNvSpPr/>
      </dsp:nvSpPr>
      <dsp:spPr>
        <a:xfrm>
          <a:off x="2888694" y="1384359"/>
          <a:ext cx="652861" cy="18458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kern="1200" dirty="0" smtClean="0"/>
            <a:t>目录</a:t>
          </a:r>
          <a:endParaRPr lang="zh-CN" altLang="en-US" sz="2600" kern="1200" dirty="0"/>
        </a:p>
      </dsp:txBody>
      <dsp:txXfrm>
        <a:off x="2920564" y="1416229"/>
        <a:ext cx="589121" cy="1782073"/>
      </dsp:txXfrm>
    </dsp:sp>
    <dsp:sp>
      <dsp:nvSpPr>
        <dsp:cNvPr id="7" name="圆角矩形 6"/>
        <dsp:cNvSpPr/>
      </dsp:nvSpPr>
      <dsp:spPr>
        <a:xfrm>
          <a:off x="3610277" y="1384359"/>
          <a:ext cx="652861" cy="18458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kern="1200" dirty="0" smtClean="0"/>
            <a:t>引言</a:t>
          </a:r>
          <a:endParaRPr lang="zh-CN" altLang="en-US" sz="2600" kern="1200" dirty="0"/>
        </a:p>
      </dsp:txBody>
      <dsp:txXfrm>
        <a:off x="3642147" y="1416229"/>
        <a:ext cx="589121" cy="1782073"/>
      </dsp:txXfrm>
    </dsp:sp>
    <dsp:sp>
      <dsp:nvSpPr>
        <dsp:cNvPr id="8" name="圆角矩形 7"/>
        <dsp:cNvSpPr/>
      </dsp:nvSpPr>
      <dsp:spPr>
        <a:xfrm>
          <a:off x="4331861" y="1384359"/>
          <a:ext cx="652861" cy="18458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kern="1200" dirty="0" smtClean="0"/>
            <a:t>正文</a:t>
          </a:r>
          <a:endParaRPr lang="zh-CN" altLang="en-US" sz="2600" kern="1200" dirty="0"/>
        </a:p>
      </dsp:txBody>
      <dsp:txXfrm>
        <a:off x="4363731" y="1416229"/>
        <a:ext cx="589121" cy="1782073"/>
      </dsp:txXfrm>
    </dsp:sp>
    <dsp:sp>
      <dsp:nvSpPr>
        <dsp:cNvPr id="9" name="圆角矩形 8"/>
        <dsp:cNvSpPr/>
      </dsp:nvSpPr>
      <dsp:spPr>
        <a:xfrm>
          <a:off x="5053444" y="1384359"/>
          <a:ext cx="652861" cy="18458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kern="1200" dirty="0" smtClean="0"/>
            <a:t>结论</a:t>
          </a:r>
          <a:endParaRPr lang="zh-CN" altLang="en-US" sz="2600" kern="1200" dirty="0"/>
        </a:p>
      </dsp:txBody>
      <dsp:txXfrm>
        <a:off x="5085314" y="1416229"/>
        <a:ext cx="589121" cy="1782073"/>
      </dsp:txXfrm>
    </dsp:sp>
    <dsp:sp>
      <dsp:nvSpPr>
        <dsp:cNvPr id="10" name="圆角矩形 9"/>
        <dsp:cNvSpPr/>
      </dsp:nvSpPr>
      <dsp:spPr>
        <a:xfrm>
          <a:off x="5775027" y="1384359"/>
          <a:ext cx="652861" cy="18458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kern="1200" dirty="0" smtClean="0"/>
            <a:t>参考文献</a:t>
          </a:r>
          <a:endParaRPr lang="zh-CN" altLang="en-US" sz="2600" kern="1200" dirty="0"/>
        </a:p>
      </dsp:txBody>
      <dsp:txXfrm>
        <a:off x="5806897" y="1416229"/>
        <a:ext cx="589121" cy="1782073"/>
      </dsp:txXfrm>
    </dsp:sp>
    <dsp:sp>
      <dsp:nvSpPr>
        <dsp:cNvPr id="11" name="圆角矩形 10"/>
        <dsp:cNvSpPr/>
      </dsp:nvSpPr>
      <dsp:spPr>
        <a:xfrm>
          <a:off x="6496611" y="1384359"/>
          <a:ext cx="652861" cy="18458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kern="1200" dirty="0" smtClean="0"/>
            <a:t>附录</a:t>
          </a:r>
          <a:endParaRPr lang="zh-CN" altLang="en-US" sz="2600" kern="1200" dirty="0"/>
        </a:p>
      </dsp:txBody>
      <dsp:txXfrm>
        <a:off x="6528481" y="1416229"/>
        <a:ext cx="589121" cy="1782073"/>
      </dsp:txXfrm>
    </dsp:sp>
    <dsp:sp>
      <dsp:nvSpPr>
        <dsp:cNvPr id="12" name="圆角矩形 11"/>
        <dsp:cNvSpPr/>
      </dsp:nvSpPr>
      <dsp:spPr>
        <a:xfrm>
          <a:off x="7218194" y="1384359"/>
          <a:ext cx="652861" cy="18458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kern="1200" dirty="0" smtClean="0"/>
            <a:t>个人简历</a:t>
          </a:r>
          <a:endParaRPr lang="zh-CN" altLang="en-US" sz="2600" kern="1200" dirty="0"/>
        </a:p>
      </dsp:txBody>
      <dsp:txXfrm>
        <a:off x="7250064" y="1416229"/>
        <a:ext cx="589121" cy="1782073"/>
      </dsp:txXfrm>
    </dsp:sp>
    <dsp:sp>
      <dsp:nvSpPr>
        <dsp:cNvPr id="13" name="圆角矩形 12"/>
        <dsp:cNvSpPr/>
      </dsp:nvSpPr>
      <dsp:spPr>
        <a:xfrm>
          <a:off x="7939778" y="1384359"/>
          <a:ext cx="652861" cy="184581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kern="1200" dirty="0" smtClean="0"/>
            <a:t>致谢</a:t>
          </a:r>
          <a:endParaRPr lang="zh-CN" altLang="en-US" sz="2600" kern="1200" dirty="0"/>
        </a:p>
      </dsp:txBody>
      <dsp:txXfrm>
        <a:off x="7971648" y="1416229"/>
        <a:ext cx="589121" cy="1782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rgbClr val="FFFFFF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rgbClr val="FFFFFF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rgbClr val="FFFFFF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rgbClr val="FFFFFF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rgbClr val="FFFFFF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rgbClr val="FFFFFF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rgbClr val="FFFFFF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rgbClr val="FFFFFF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rgbClr val="FFFFFF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rgbClr val="FFFFFF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rgbClr val="FFFFFF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rgbClr val="FFFFFF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rgbClr val="FFFFFF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rgbClr val="FFFFFF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rgbClr val="FFFFFF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rgbClr val="FFFFFF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rgbClr val="FFFFFF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rgbClr val="FFFFFF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rgbClr val="FFFFFF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rgbClr val="FFFFFF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rgbClr val="FFFFFF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rgbClr val="FFFFFF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rgbClr val="FFFFFF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rgbClr val="FFFFFF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rgbClr val="FFFFFF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rgbClr val="FFFFFF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rgbClr val="FFFFFF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rgbClr val="FFFFFF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rgbClr val="000000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2" name="Picture 8" descr="C:\Documents and Settings\Administrator\Local Settings\Temporary Internet Files\Content.IE5\71YL2BAE\MP900422590[1]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42"/>
            <a:ext cx="7146031" cy="476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/>
          <p:cNvSpPr/>
          <p:nvPr/>
        </p:nvSpPr>
        <p:spPr>
          <a:xfrm>
            <a:off x="3953691" y="312587"/>
            <a:ext cx="5190310" cy="5636693"/>
          </a:xfrm>
          <a:prstGeom prst="rect">
            <a:avLst/>
          </a:prstGeom>
          <a:gradFill flip="none" rotWithShape="1">
            <a:gsLst>
              <a:gs pos="0">
                <a:srgbClr val="EACDC0">
                  <a:alpha val="0"/>
                </a:srgbClr>
              </a:gs>
              <a:gs pos="34000">
                <a:srgbClr val="ECCCBE"/>
              </a:gs>
              <a:gs pos="56000">
                <a:srgbClr val="EACDC0">
                  <a:shade val="100000"/>
                  <a:satMod val="115000"/>
                  <a:alpha val="6000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4963641"/>
            <a:ext cx="9144000" cy="985639"/>
          </a:xfrm>
          <a:prstGeom prst="rect">
            <a:avLst/>
          </a:prstGeom>
          <a:solidFill>
            <a:srgbClr val="262626">
              <a:lumMod val="90000"/>
              <a:lumOff val="1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4957640"/>
            <a:ext cx="2403877" cy="985639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0" y="4509120"/>
            <a:ext cx="9144000" cy="722860"/>
          </a:xfrm>
          <a:prstGeom prst="rect">
            <a:avLst/>
          </a:prstGeom>
          <a:solidFill>
            <a:srgbClr val="FFC000">
              <a:alpha val="43137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047-1D9D-4A71-BEAD-FA8ADA1E0D1B}" type="slidenum">
              <a:rPr lang="zh-CN" altLang="en-US" smtClean="0"/>
            </a:fld>
            <a:endParaRPr lang="zh-CN" altLang="en-US"/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4389119" y="5354024"/>
            <a:ext cx="4543419" cy="467211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单击此处添加您的副标题</a:t>
            </a:r>
            <a:endParaRPr lang="zh-CN" altLang="en-US" dirty="0" smtClean="0"/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4641669" y="2809418"/>
            <a:ext cx="4290870" cy="1638680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defRPr sz="3200" b="1" baseline="0">
                <a:solidFill>
                  <a:schemeClr val="accent1">
                    <a:lumMod val="50000"/>
                  </a:schemeClr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 smtClean="0"/>
              <a:t>单击此处添加您的标题文字</a:t>
            </a:r>
            <a:endParaRPr lang="zh-CN" altLang="en-US" dirty="0"/>
          </a:p>
        </p:txBody>
      </p:sp>
      <p:pic>
        <p:nvPicPr>
          <p:cNvPr id="13" name="图片 12" descr="u=2264445894,2847525242&amp;fm=21&amp;gp=0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8255635" y="31421"/>
            <a:ext cx="888365" cy="86106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7C6C-90D0-474D-83EE-D891068BD0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047-1D9D-4A71-BEAD-FA8ADA1E0D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7" y="365125"/>
            <a:ext cx="886883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585381" y="365125"/>
            <a:ext cx="5949952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7C6C-90D0-474D-83EE-D891068BD0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047-1D9D-4A71-BEAD-FA8ADA1E0D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724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724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7C6C-90D0-474D-83EE-D891068BD0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047-1D9D-4A71-BEAD-FA8ADA1E0D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52930" cy="60960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108199"/>
            <a:ext cx="5995988" cy="123507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 smtClean="0"/>
              <a:t>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69" y="3400425"/>
            <a:ext cx="3067663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单击此处添加您的副标题</a:t>
            </a:r>
            <a:endParaRPr lang="en-US" altLang="zh-CN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7C6C-90D0-474D-83EE-D891068BD0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047-1D9D-4A71-BEAD-FA8ADA1E0D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7C6C-90D0-474D-83EE-D891068BD0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047-1D9D-4A71-BEAD-FA8ADA1E0D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7C6C-90D0-474D-83EE-D891068BD0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047-1D9D-4A71-BEAD-FA8ADA1E0D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7C6C-90D0-474D-83EE-D891068BD0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047-1D9D-4A71-BEAD-FA8ADA1E0D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7C6C-90D0-474D-83EE-D891068BD0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047-1D9D-4A71-BEAD-FA8ADA1E0D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2" y="533402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4115992" y="1063628"/>
            <a:ext cx="462915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58442" y="2133602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7C6C-90D0-474D-83EE-D891068BD0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047-1D9D-4A71-BEAD-FA8ADA1E0D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4082125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9346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7C6C-90D0-474D-83EE-D891068BD0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7E047-1D9D-4A71-BEAD-FA8ADA1E0D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4.jpe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0"/>
            <a:ext cx="9144000" cy="818606"/>
          </a:xfrm>
          <a:prstGeom prst="rect">
            <a:avLst/>
          </a:prstGeom>
          <a:solidFill>
            <a:srgbClr val="262626">
              <a:lumMod val="90000"/>
              <a:lumOff val="1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" y="-27385"/>
            <a:ext cx="1950720" cy="843775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-27384"/>
            <a:ext cx="9144000" cy="196798"/>
          </a:xfrm>
          <a:prstGeom prst="rect">
            <a:avLst/>
          </a:prstGeom>
          <a:solidFill>
            <a:srgbClr val="FFC000">
              <a:alpha val="43137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7E047-1D9D-4A71-BEAD-FA8ADA1E0D1B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030184" y="169414"/>
            <a:ext cx="6680959" cy="5947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419098" y="1219199"/>
            <a:ext cx="8292045" cy="5319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</p:txBody>
      </p:sp>
      <p:pic>
        <p:nvPicPr>
          <p:cNvPr id="10" name="图片 9" descr="u=2264445894,2847525242&amp;fm=21&amp;gp=0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8234370" y="0"/>
            <a:ext cx="888365" cy="861060"/>
          </a:xfrm>
          <a:prstGeom prst="ellipse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rgbClr val="FFFFFF"/>
          </a:solidFill>
          <a:effectLst/>
          <a:latin typeface="+mj-ea"/>
          <a:ea typeface="+mj-ea"/>
          <a:cs typeface="+mj-cs"/>
        </a:defRPr>
      </a:lvl1pPr>
    </p:titleStyle>
    <p:bodyStyle>
      <a:lvl1pPr marL="357505" indent="-357505" algn="just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SzPct val="60000"/>
        <a:buFont typeface="Wingdings" pitchFamily="2" charset="2"/>
        <a:buChar char="u"/>
        <a:defRPr lang="zh-CN" altLang="en-US" sz="2400" kern="1200" baseline="0" dirty="0" smtClean="0">
          <a:solidFill>
            <a:schemeClr val="accent1">
              <a:lumMod val="75000"/>
            </a:schemeClr>
          </a:solidFill>
          <a:latin typeface="+mn-ea"/>
          <a:ea typeface="+mn-ea"/>
          <a:cs typeface="+mn-cs"/>
        </a:defRPr>
      </a:lvl1pPr>
      <a:lvl2pPr marL="357505" indent="-357505" algn="just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>
            <a:lumMod val="60000"/>
            <a:lumOff val="40000"/>
          </a:schemeClr>
        </a:buClr>
        <a:buFont typeface="幼圆" pitchFamily="49" charset="-122"/>
        <a:buChar char=" "/>
        <a:defRPr sz="18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6"/>
          <p:cNvSpPr/>
          <p:nvPr userDrawn="1"/>
        </p:nvSpPr>
        <p:spPr>
          <a:xfrm>
            <a:off x="0" y="228600"/>
            <a:ext cx="9144000" cy="838200"/>
          </a:xfrm>
          <a:prstGeom prst="rect">
            <a:avLst/>
          </a:prstGeom>
          <a:gradFill rotWithShape="1">
            <a:gsLst>
              <a:gs pos="0">
                <a:srgbClr val="350000"/>
              </a:gs>
              <a:gs pos="100000">
                <a:schemeClr val="tx2"/>
              </a:gs>
            </a:gsLst>
            <a:lin ang="0" scaled="1"/>
            <a:tileRect/>
          </a:gradFill>
          <a:ln w="9525">
            <a:noFill/>
            <a:miter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27" name="Rectangle 152"/>
          <p:cNvSpPr/>
          <p:nvPr userDrawn="1"/>
        </p:nvSpPr>
        <p:spPr>
          <a:xfrm>
            <a:off x="6613525" y="5918200"/>
            <a:ext cx="506413" cy="4699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28" name="Rectangle 153"/>
          <p:cNvSpPr/>
          <p:nvPr userDrawn="1"/>
        </p:nvSpPr>
        <p:spPr>
          <a:xfrm>
            <a:off x="7629525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29" name="Rectangle 154"/>
          <p:cNvSpPr/>
          <p:nvPr userDrawn="1"/>
        </p:nvSpPr>
        <p:spPr>
          <a:xfrm>
            <a:off x="7113588" y="5440363"/>
            <a:ext cx="508000" cy="473075"/>
          </a:xfrm>
          <a:prstGeom prst="rect">
            <a:avLst/>
          </a:prstGeom>
          <a:solidFill>
            <a:srgbClr val="DDDDDD">
              <a:alpha val="9999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30" name="Rectangle 155"/>
          <p:cNvSpPr/>
          <p:nvPr userDrawn="1"/>
        </p:nvSpPr>
        <p:spPr>
          <a:xfrm>
            <a:off x="8626475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31" name="Rectangle 156"/>
          <p:cNvSpPr/>
          <p:nvPr userDrawn="1"/>
        </p:nvSpPr>
        <p:spPr>
          <a:xfrm>
            <a:off x="4575175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32" name="Rectangle 157"/>
          <p:cNvSpPr/>
          <p:nvPr userDrawn="1"/>
        </p:nvSpPr>
        <p:spPr>
          <a:xfrm>
            <a:off x="5600700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33" name="Rectangle 158"/>
          <p:cNvSpPr/>
          <p:nvPr userDrawn="1"/>
        </p:nvSpPr>
        <p:spPr>
          <a:xfrm>
            <a:off x="5083175" y="5440363"/>
            <a:ext cx="508000" cy="473075"/>
          </a:xfrm>
          <a:prstGeom prst="rect">
            <a:avLst/>
          </a:prstGeom>
          <a:solidFill>
            <a:srgbClr val="DDDDDD">
              <a:alpha val="9999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34" name="Rectangle 159"/>
          <p:cNvSpPr/>
          <p:nvPr userDrawn="1"/>
        </p:nvSpPr>
        <p:spPr>
          <a:xfrm>
            <a:off x="6097588" y="5440363"/>
            <a:ext cx="509587" cy="473075"/>
          </a:xfrm>
          <a:prstGeom prst="rect">
            <a:avLst/>
          </a:prstGeom>
          <a:solidFill>
            <a:srgbClr val="DDDDDD">
              <a:alpha val="9999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35" name="Rectangle 160"/>
          <p:cNvSpPr/>
          <p:nvPr userDrawn="1"/>
        </p:nvSpPr>
        <p:spPr>
          <a:xfrm>
            <a:off x="4068763" y="5440363"/>
            <a:ext cx="509587" cy="473075"/>
          </a:xfrm>
          <a:prstGeom prst="rect">
            <a:avLst/>
          </a:prstGeom>
          <a:solidFill>
            <a:schemeClr val="accent2">
              <a:alpha val="9999"/>
            </a:scheme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36" name="Rectangle 161"/>
          <p:cNvSpPr/>
          <p:nvPr userDrawn="1"/>
        </p:nvSpPr>
        <p:spPr>
          <a:xfrm>
            <a:off x="6605588" y="4972050"/>
            <a:ext cx="506412" cy="473075"/>
          </a:xfrm>
          <a:prstGeom prst="rect">
            <a:avLst/>
          </a:prstGeom>
          <a:solidFill>
            <a:srgbClr val="EAEAEA">
              <a:alpha val="4999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37" name="Rectangle 162"/>
          <p:cNvSpPr/>
          <p:nvPr userDrawn="1"/>
        </p:nvSpPr>
        <p:spPr>
          <a:xfrm>
            <a:off x="7623175" y="4972050"/>
            <a:ext cx="506413" cy="473075"/>
          </a:xfrm>
          <a:prstGeom prst="rect">
            <a:avLst/>
          </a:prstGeom>
          <a:solidFill>
            <a:schemeClr val="accent2">
              <a:alpha val="4999"/>
            </a:scheme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38" name="Rectangle 163"/>
          <p:cNvSpPr/>
          <p:nvPr userDrawn="1"/>
        </p:nvSpPr>
        <p:spPr>
          <a:xfrm>
            <a:off x="8628063" y="4972050"/>
            <a:ext cx="508000" cy="473075"/>
          </a:xfrm>
          <a:prstGeom prst="rect">
            <a:avLst/>
          </a:prstGeom>
          <a:solidFill>
            <a:srgbClr val="EAEAEA">
              <a:alpha val="4999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39" name="Rectangle 164"/>
          <p:cNvSpPr/>
          <p:nvPr userDrawn="1"/>
        </p:nvSpPr>
        <p:spPr>
          <a:xfrm>
            <a:off x="5600700" y="4972050"/>
            <a:ext cx="506413" cy="473075"/>
          </a:xfrm>
          <a:prstGeom prst="rect">
            <a:avLst/>
          </a:prstGeom>
          <a:solidFill>
            <a:schemeClr val="folHlink">
              <a:alpha val="4999"/>
            </a:scheme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40" name="Rectangle 167"/>
          <p:cNvSpPr/>
          <p:nvPr userDrawn="1"/>
        </p:nvSpPr>
        <p:spPr>
          <a:xfrm>
            <a:off x="6105525" y="6386513"/>
            <a:ext cx="508000" cy="471487"/>
          </a:xfrm>
          <a:prstGeom prst="rect">
            <a:avLst/>
          </a:prstGeom>
          <a:solidFill>
            <a:schemeClr val="folHlink">
              <a:alpha val="20000"/>
            </a:scheme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41" name="Rectangle 168"/>
          <p:cNvSpPr/>
          <p:nvPr userDrawn="1"/>
        </p:nvSpPr>
        <p:spPr>
          <a:xfrm>
            <a:off x="4068763" y="6386513"/>
            <a:ext cx="509587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42" name="Rectangle 169"/>
          <p:cNvSpPr/>
          <p:nvPr userDrawn="1"/>
        </p:nvSpPr>
        <p:spPr>
          <a:xfrm>
            <a:off x="8113713" y="5440363"/>
            <a:ext cx="506412" cy="473075"/>
          </a:xfrm>
          <a:prstGeom prst="rect">
            <a:avLst/>
          </a:prstGeom>
          <a:solidFill>
            <a:schemeClr val="folHlink">
              <a:alpha val="9999"/>
            </a:scheme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43" name="Rectangle 170"/>
          <p:cNvSpPr/>
          <p:nvPr userDrawn="1"/>
        </p:nvSpPr>
        <p:spPr>
          <a:xfrm>
            <a:off x="4575175" y="4965700"/>
            <a:ext cx="506413" cy="469900"/>
          </a:xfrm>
          <a:prstGeom prst="rect">
            <a:avLst/>
          </a:prstGeom>
          <a:solidFill>
            <a:srgbClr val="DDDDDD">
              <a:alpha val="4999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44" name="Rectangle 171"/>
          <p:cNvSpPr/>
          <p:nvPr userDrawn="1"/>
        </p:nvSpPr>
        <p:spPr>
          <a:xfrm>
            <a:off x="7113588" y="6384925"/>
            <a:ext cx="508000" cy="471488"/>
          </a:xfrm>
          <a:prstGeom prst="rect">
            <a:avLst/>
          </a:prstGeom>
          <a:solidFill>
            <a:srgbClr val="DDDDDD">
              <a:alpha val="20000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1045" name="Rectangle 173"/>
          <p:cNvSpPr/>
          <p:nvPr userDrawn="1"/>
        </p:nvSpPr>
        <p:spPr>
          <a:xfrm>
            <a:off x="3556000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46" name="Rectangle 174"/>
          <p:cNvSpPr/>
          <p:nvPr userDrawn="1"/>
        </p:nvSpPr>
        <p:spPr>
          <a:xfrm>
            <a:off x="3038475" y="5440363"/>
            <a:ext cx="506413" cy="473075"/>
          </a:xfrm>
          <a:prstGeom prst="rect">
            <a:avLst/>
          </a:prstGeom>
          <a:solidFill>
            <a:srgbClr val="DDDDDD">
              <a:alpha val="9999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47" name="Rectangle 176"/>
          <p:cNvSpPr/>
          <p:nvPr userDrawn="1"/>
        </p:nvSpPr>
        <p:spPr>
          <a:xfrm>
            <a:off x="3556000" y="4972050"/>
            <a:ext cx="506413" cy="473075"/>
          </a:xfrm>
          <a:prstGeom prst="rect">
            <a:avLst/>
          </a:prstGeom>
          <a:solidFill>
            <a:schemeClr val="folHlink">
              <a:alpha val="4999"/>
            </a:scheme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48" name="Rectangle 181"/>
          <p:cNvSpPr/>
          <p:nvPr userDrawn="1"/>
        </p:nvSpPr>
        <p:spPr>
          <a:xfrm>
            <a:off x="1524000" y="5918200"/>
            <a:ext cx="506413" cy="4699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49" name="Rectangle 182"/>
          <p:cNvSpPr/>
          <p:nvPr userDrawn="1"/>
        </p:nvSpPr>
        <p:spPr>
          <a:xfrm>
            <a:off x="2540000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50" name="Rectangle 183"/>
          <p:cNvSpPr/>
          <p:nvPr userDrawn="1"/>
        </p:nvSpPr>
        <p:spPr>
          <a:xfrm>
            <a:off x="2024063" y="5440363"/>
            <a:ext cx="506412" cy="473075"/>
          </a:xfrm>
          <a:prstGeom prst="rect">
            <a:avLst/>
          </a:prstGeom>
          <a:solidFill>
            <a:srgbClr val="DDDDDD">
              <a:alpha val="9999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51" name="Rectangle 184"/>
          <p:cNvSpPr/>
          <p:nvPr userDrawn="1"/>
        </p:nvSpPr>
        <p:spPr>
          <a:xfrm>
            <a:off x="511175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52" name="Rectangle 185"/>
          <p:cNvSpPr/>
          <p:nvPr userDrawn="1"/>
        </p:nvSpPr>
        <p:spPr>
          <a:xfrm>
            <a:off x="4763" y="5440363"/>
            <a:ext cx="506412" cy="473075"/>
          </a:xfrm>
          <a:prstGeom prst="rect">
            <a:avLst/>
          </a:prstGeom>
          <a:solidFill>
            <a:srgbClr val="DDDDDD">
              <a:alpha val="9999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53" name="Rectangle 186"/>
          <p:cNvSpPr/>
          <p:nvPr userDrawn="1"/>
        </p:nvSpPr>
        <p:spPr>
          <a:xfrm>
            <a:off x="1008063" y="5440363"/>
            <a:ext cx="508000" cy="473075"/>
          </a:xfrm>
          <a:prstGeom prst="rect">
            <a:avLst/>
          </a:prstGeom>
          <a:solidFill>
            <a:srgbClr val="DDDDDD">
              <a:alpha val="9999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54" name="Rectangle 187"/>
          <p:cNvSpPr/>
          <p:nvPr userDrawn="1"/>
        </p:nvSpPr>
        <p:spPr>
          <a:xfrm>
            <a:off x="1514475" y="4972050"/>
            <a:ext cx="508000" cy="473075"/>
          </a:xfrm>
          <a:prstGeom prst="rect">
            <a:avLst/>
          </a:prstGeom>
          <a:solidFill>
            <a:srgbClr val="EAEAEA">
              <a:alpha val="4999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55" name="Rectangle 188"/>
          <p:cNvSpPr/>
          <p:nvPr userDrawn="1"/>
        </p:nvSpPr>
        <p:spPr>
          <a:xfrm>
            <a:off x="2532063" y="4972050"/>
            <a:ext cx="508000" cy="473075"/>
          </a:xfrm>
          <a:prstGeom prst="rect">
            <a:avLst/>
          </a:prstGeom>
          <a:solidFill>
            <a:srgbClr val="EAEAEA">
              <a:alpha val="4999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56" name="Rectangle 189"/>
          <p:cNvSpPr/>
          <p:nvPr userDrawn="1"/>
        </p:nvSpPr>
        <p:spPr>
          <a:xfrm>
            <a:off x="511175" y="4972050"/>
            <a:ext cx="506413" cy="473075"/>
          </a:xfrm>
          <a:prstGeom prst="rect">
            <a:avLst/>
          </a:prstGeom>
          <a:solidFill>
            <a:schemeClr val="folHlink">
              <a:alpha val="4999"/>
            </a:scheme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57" name="Rectangle 190"/>
          <p:cNvSpPr/>
          <p:nvPr userDrawn="1"/>
        </p:nvSpPr>
        <p:spPr>
          <a:xfrm>
            <a:off x="12700" y="6386513"/>
            <a:ext cx="508000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58" name="Rectangle 191"/>
          <p:cNvSpPr/>
          <p:nvPr userDrawn="1"/>
        </p:nvSpPr>
        <p:spPr>
          <a:xfrm>
            <a:off x="1016000" y="6386513"/>
            <a:ext cx="508000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 cap="flat" cmpd="sng">
            <a:solidFill>
              <a:srgbClr val="DDDDDD">
                <a:alpha val="56000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 eaLnBrk="1" hangingPunct="1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1059" name="Rectangle 194"/>
          <p:cNvSpPr/>
          <p:nvPr userDrawn="1"/>
        </p:nvSpPr>
        <p:spPr>
          <a:xfrm>
            <a:off x="0" y="4908550"/>
            <a:ext cx="9144000" cy="1477963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9525">
            <a:noFill/>
            <a:miter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Arial" charset="0"/>
              <a:ea typeface="微软雅黑" pitchFamily="34" charset="-122"/>
            </a:endParaRPr>
          </a:p>
        </p:txBody>
      </p:sp>
      <p:sp>
        <p:nvSpPr>
          <p:cNvPr id="1060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1061" name="Rectangle 2"/>
          <p:cNvSpPr>
            <a:spLocks noGrp="1"/>
          </p:cNvSpPr>
          <p:nvPr>
            <p:ph type="title"/>
          </p:nvPr>
        </p:nvSpPr>
        <p:spPr>
          <a:xfrm>
            <a:off x="1524000" y="228600"/>
            <a:ext cx="7086600" cy="838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73" name="Text Box 219"/>
          <p:cNvSpPr txBox="1"/>
          <p:nvPr userDrawn="1"/>
        </p:nvSpPr>
        <p:spPr>
          <a:xfrm>
            <a:off x="8115300" y="6477000"/>
            <a:ext cx="5334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/>
          <a:p>
            <a:pPr lvl="0" algn="r" eaLnBrk="1" hangingPunct="1">
              <a:spcBef>
                <a:spcPct val="50000"/>
              </a:spcBef>
            </a:pPr>
            <a:fld id="{9A0DB2DC-4C9A-4742-B13C-FB6460FD3503}" type="slidenum">
              <a:rPr lang="zh-CN" altLang="en-US" sz="1400" dirty="0">
                <a:solidFill>
                  <a:schemeClr val="tx2"/>
                </a:solidFill>
                <a:latin typeface="Lucida Console" pitchFamily="1" charset="0"/>
                <a:ea typeface="宋体" charset="-122"/>
              </a:rPr>
            </a:fld>
            <a:endParaRPr lang="en-US" altLang="x-none" sz="1400" dirty="0">
              <a:solidFill>
                <a:schemeClr val="tx2"/>
              </a:solidFill>
              <a:latin typeface="Lucida Console" pitchFamily="1" charset="0"/>
              <a:ea typeface="宋体" charset="-122"/>
            </a:endParaRPr>
          </a:p>
        </p:txBody>
      </p:sp>
      <p:sp>
        <p:nvSpPr>
          <p:cNvPr id="1074" name="Line 221"/>
          <p:cNvSpPr/>
          <p:nvPr userDrawn="1"/>
        </p:nvSpPr>
        <p:spPr>
          <a:xfrm>
            <a:off x="457200" y="6400800"/>
            <a:ext cx="8305800" cy="0"/>
          </a:xfrm>
          <a:prstGeom prst="line">
            <a:avLst/>
          </a:prstGeom>
          <a:ln w="1905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75565"/>
            <a:ext cx="1487805" cy="1395730"/>
          </a:xfrm>
          <a:prstGeom prst="rect">
            <a:avLst/>
          </a:prstGeom>
        </p:spPr>
      </p:pic>
      <p:pic>
        <p:nvPicPr>
          <p:cNvPr id="3" name="图片 2" descr="u=2264445894,2847525242&amp;fm=21&amp;gp=0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8242935" y="205740"/>
            <a:ext cx="888365" cy="861060"/>
          </a:xfrm>
          <a:prstGeom prst="ellipse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None/>
        <a:defRPr sz="2800" u="none" kern="120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lvl="0" indent="-342900" algn="just" defTabSz="914400" eaLnBrk="0" fontAlgn="base" latinLnBrk="0" hangingPunct="0">
        <a:spcBef>
          <a:spcPct val="20000"/>
        </a:spcBef>
        <a:spcAft>
          <a:spcPct val="0"/>
        </a:spcAft>
        <a:buChar char="•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just" defTabSz="914400" eaLnBrk="0" fontAlgn="base" latinLnBrk="0" hangingPunct="0">
        <a:spcBef>
          <a:spcPct val="20000"/>
        </a:spcBef>
        <a:spcAft>
          <a:spcPct val="0"/>
        </a:spcAft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just" defTabSz="914400" eaLnBrk="0" fontAlgn="base" latinLnBrk="0" hangingPunct="0">
        <a:spcBef>
          <a:spcPct val="20000"/>
        </a:spcBef>
        <a:spcAft>
          <a:spcPct val="0"/>
        </a:spcAft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just" defTabSz="914400" eaLnBrk="0" fontAlgn="base" latinLnBrk="0" hangingPunct="0">
        <a:spcBef>
          <a:spcPct val="20000"/>
        </a:spcBef>
        <a:spcAft>
          <a:spcPct val="0"/>
        </a:spcAft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just" defTabSz="914400" eaLnBrk="0" fontAlgn="base" latinLnBrk="0" hangingPunct="0">
        <a:spcBef>
          <a:spcPct val="20000"/>
        </a:spcBef>
        <a:spcAft>
          <a:spcPct val="0"/>
        </a:spcAft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just" defTabSz="914400" eaLnBrk="0" fontAlgn="base" latinLnBrk="0" hangingPunct="0">
        <a:spcBef>
          <a:spcPct val="20000"/>
        </a:spcBef>
        <a:spcAft>
          <a:spcPct val="0"/>
        </a:spcAft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just" defTabSz="914400" eaLnBrk="0" fontAlgn="base" latinLnBrk="0" hangingPunct="0">
        <a:spcBef>
          <a:spcPct val="20000"/>
        </a:spcBef>
        <a:spcAft>
          <a:spcPct val="0"/>
        </a:spcAft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just" defTabSz="914400" eaLnBrk="0" fontAlgn="base" latinLnBrk="0" hangingPunct="0">
        <a:spcBef>
          <a:spcPct val="20000"/>
        </a:spcBef>
        <a:spcAft>
          <a:spcPct val="0"/>
        </a:spcAft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just" defTabSz="914400" eaLnBrk="0" fontAlgn="base" latinLnBrk="0" hangingPunct="0">
        <a:spcBef>
          <a:spcPct val="20000"/>
        </a:spcBef>
        <a:spcAft>
          <a:spcPct val="0"/>
        </a:spcAft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charset="0"/>
        <a:buNone/>
        <a:defRPr sz="1800" b="1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charset="0"/>
        <a:buNone/>
        <a:defRPr sz="1800" b="1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charset="0"/>
        <a:buNone/>
        <a:defRPr sz="1800" b="1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charset="0"/>
        <a:buNone/>
        <a:defRPr sz="1800" b="1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charset="0"/>
        <a:buNone/>
        <a:defRPr sz="1800" b="1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charset="0"/>
        <a:buNone/>
        <a:defRPr sz="1800" b="1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charset="0"/>
        <a:buNone/>
        <a:defRPr sz="1800" b="1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charset="0"/>
        <a:buNone/>
        <a:defRPr sz="1800" b="1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charset="0"/>
        <a:buNone/>
        <a:defRPr sz="1800" b="1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443730" y="5354320"/>
            <a:ext cx="4488815" cy="46736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b="1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时间：</a:t>
            </a:r>
            <a:r>
              <a:rPr lang="en-US" altLang="zh-CN" b="1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4</a:t>
            </a:r>
            <a:r>
              <a:rPr b="1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月</a:t>
            </a:r>
            <a:r>
              <a:rPr lang="en-US" altLang="zh-CN" b="1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7</a:t>
            </a:r>
            <a:r>
              <a:rPr b="1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日 （周四） 15:20—16:20 </a:t>
            </a:r>
            <a:endParaRPr lang="zh-CN" altLang="en-US" b="1" dirty="0">
              <a:solidFill>
                <a:srgbClr val="0070C0"/>
              </a:solidFill>
              <a:latin typeface="+mj-ea"/>
              <a:ea typeface="+mj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b="1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地点：农学图书馆417室</a:t>
            </a:r>
            <a:endParaRPr b="1">
              <a:solidFill>
                <a:srgbClr val="0070C0"/>
              </a:solidFill>
              <a:latin typeface="+mj-ea"/>
              <a:ea typeface="+mj-ea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b="1">
                <a:solidFill>
                  <a:srgbClr val="0070C0"/>
                </a:solidFill>
                <a:latin typeface="+mj-ea"/>
                <a:ea typeface="+mj-ea"/>
                <a:sym typeface="+mn-ea"/>
              </a:rPr>
              <a:t>主讲：谭智敏</a:t>
            </a:r>
            <a:endParaRPr lang="zh-CN" altLang="en-US" b="1">
              <a:solidFill>
                <a:srgbClr val="0070C0"/>
              </a:solidFill>
              <a:latin typeface="+mj-ea"/>
              <a:ea typeface="+mj-ea"/>
              <a:sym typeface="+mn-ea"/>
            </a:endParaRPr>
          </a:p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5510" y="2780665"/>
            <a:ext cx="4426585" cy="1638935"/>
          </a:xfrm>
        </p:spPr>
        <p:txBody>
          <a:bodyPr/>
          <a:lstStyle/>
          <a:p>
            <a:r>
              <a:rPr lang="en-US" altLang="zh-CN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charset="0"/>
                <a:ea typeface="华文行楷" charset="0"/>
                <a:sym typeface="黑体" pitchFamily="2" charset="-122"/>
              </a:rPr>
              <a:t> </a:t>
            </a:r>
            <a:r>
              <a:rPr lang="zh-CN" altLang="en-US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黑体" pitchFamily="2" charset="-122"/>
              </a:rPr>
              <a:t>学位论文的查询、获取</a:t>
            </a:r>
            <a:br>
              <a:rPr lang="zh-CN" altLang="en-US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黑体" pitchFamily="2" charset="-122"/>
              </a:rPr>
            </a:br>
            <a:r>
              <a:rPr lang="zh-CN" altLang="en-US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黑体" pitchFamily="2" charset="-122"/>
              </a:rPr>
              <a:t>本校学位论文的提交</a:t>
            </a:r>
            <a:endParaRPr lang="zh-CN" altLang="en-US" dirty="0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黑体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1.2 常用学位论文资源介绍（国内）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57225" y="1022350"/>
            <a:ext cx="8104505" cy="5307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eaLnBrk="1" hangingPunct="1">
              <a:buClr>
                <a:srgbClr val="00B0F0"/>
              </a:buClr>
              <a:buFont typeface="Wingdings" charset="0"/>
              <a:buChar char="u"/>
            </a:pPr>
            <a:r>
              <a:rPr lang="zh-CN" altLang="en-US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sym typeface="宋体" charset="0"/>
              </a:rPr>
              <a:t>吉林大学农学学位论文库（</a:t>
            </a:r>
            <a:r>
              <a:rPr lang="en-US" altLang="zh-CN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sym typeface="宋体" charset="0"/>
              </a:rPr>
              <a:t>2015</a:t>
            </a:r>
            <a:r>
              <a:rPr lang="zh-CN" altLang="en-US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sym typeface="宋体" charset="0"/>
              </a:rPr>
              <a:t>年</a:t>
            </a:r>
            <a:r>
              <a:rPr lang="en-US" altLang="zh-CN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sym typeface="宋体" charset="0"/>
              </a:rPr>
              <a:t>6</a:t>
            </a:r>
            <a:r>
              <a:rPr lang="zh-CN" altLang="en-US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sym typeface="宋体" charset="0"/>
              </a:rPr>
              <a:t>月之前）http://202.198.74.15/dissertationmanagement/Default.aspx?tabID=164</a:t>
            </a:r>
            <a:endParaRPr lang="zh-CN" altLang="en-US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sym typeface="宋体" charset="0"/>
            </a:endParaRPr>
          </a:p>
          <a:p>
            <a:pPr marL="285750" indent="-285750" eaLnBrk="1" hangingPunct="1">
              <a:buClr>
                <a:srgbClr val="00B0F0"/>
              </a:buClr>
              <a:buFont typeface="Wingdings" charset="0"/>
              <a:buChar char="u"/>
            </a:pPr>
            <a:r>
              <a:rPr lang="zh-CN" altLang="en-US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sym typeface="宋体" charset="0"/>
              </a:rPr>
              <a:t>吉林大学学位论文库</a:t>
            </a:r>
            <a:endParaRPr lang="zh-CN" altLang="en-US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sym typeface="宋体" charset="0"/>
            </a:endParaRPr>
          </a:p>
          <a:p>
            <a:pPr algn="l" eaLnBrk="1" hangingPunct="1">
              <a:buClr>
                <a:srgbClr val="00B0F0"/>
              </a:buClr>
              <a:buFont typeface="Wingdings" charset="0"/>
            </a:pPr>
            <a:r>
              <a:rPr lang="zh-CN" altLang="en-US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      http://202.198.25.8:8001/xwlw/index.jsp</a:t>
            </a:r>
            <a:endParaRPr lang="zh-CN" altLang="en-US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00B0F0"/>
              </a:buClr>
              <a:buFont typeface="Wingdings" charset="0"/>
              <a:buChar char="u"/>
            </a:pPr>
            <a:r>
              <a:rPr lang="zh-CN" altLang="en-US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中国知网学位论文全文库</a:t>
            </a:r>
            <a:endParaRPr lang="zh-CN" altLang="en-US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algn="l" eaLnBrk="1" hangingPunct="1">
              <a:buClr>
                <a:srgbClr val="00B0F0"/>
              </a:buClr>
              <a:buFont typeface="Wingdings" charset="0"/>
            </a:pPr>
            <a:r>
              <a:rPr lang="zh-CN" altLang="en-US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     http://epub.cnki.net/kns/brief/result.aspx?dbprefix=CDMD</a:t>
            </a:r>
            <a:endParaRPr lang="zh-CN" altLang="en-US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00B0F0"/>
              </a:buClr>
              <a:buFont typeface="Wingdings" charset="0"/>
              <a:buChar char="u"/>
            </a:pPr>
            <a:r>
              <a:rPr lang="zh-CN" altLang="en-US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万方学位论文http://librarian.wanfangdata.com.cn/default.aspx?dbid=WF_XW</a:t>
            </a:r>
            <a:endParaRPr lang="zh-CN" altLang="en-US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00B0F0"/>
              </a:buClr>
              <a:buFont typeface="Wingdings" charset="0"/>
              <a:buChar char="u"/>
            </a:pPr>
            <a:r>
              <a:rPr lang="zh-CN" altLang="en-US" sz="18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 图书馆发现系统 http://lib.jlu.edu.cn/portal/index.aspx 中英文</a:t>
            </a:r>
            <a:endParaRPr lang="zh-CN" altLang="en-US" sz="18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00B0F0"/>
              </a:buClr>
              <a:buFont typeface="Wingdings" charset="0"/>
              <a:buChar char="u"/>
            </a:pPr>
            <a:r>
              <a:rPr lang="zh-CN" altLang="en-US" sz="18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读秀学位论文库http://jour.duxiu.com/advsearchthesis.jsp</a:t>
            </a:r>
            <a:endParaRPr lang="zh-CN" altLang="en-US" sz="18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00B0F0"/>
              </a:buClr>
              <a:buFont typeface="Wingdings" charset="0"/>
              <a:buChar char="u"/>
            </a:pPr>
            <a:r>
              <a:rPr lang="zh-CN" altLang="en-US" sz="18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中国国家图书馆博士论文http://mylib.nlc.gov.cn/web/guest/boshilunwen</a:t>
            </a:r>
            <a:endParaRPr lang="zh-CN" altLang="en-US" sz="18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00B0F0"/>
              </a:buClr>
              <a:buFont typeface="Wingdings" charset="0"/>
              <a:buChar char="u"/>
            </a:pPr>
            <a:r>
              <a:rPr lang="zh-CN" altLang="en-US" sz="18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香港大学学位论文 http://hub.hku.hk/handle/10722/1057/</a:t>
            </a:r>
            <a:endParaRPr lang="zh-CN" altLang="en-US" sz="18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00B0F0"/>
              </a:buClr>
              <a:buFont typeface="Wingdings" charset="0"/>
              <a:buChar char="u"/>
            </a:pPr>
            <a:r>
              <a:rPr lang="zh-CN" altLang="en-US" sz="18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台湾博硕士论文知识加值系统http://etds.ncl.edu.tw/cgibin/gs32/gsweb.cgi/login?o=dwebmge</a:t>
            </a:r>
            <a:endParaRPr lang="zh-CN" altLang="en-US" sz="18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00B0F0"/>
              </a:buClr>
              <a:buFont typeface="Wingdings" charset="0"/>
              <a:buChar char="u"/>
            </a:pPr>
            <a:r>
              <a:rPr lang="zh-CN" altLang="en-US" sz="18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CADAL 学位论文库 http://www.cadal.cn/index.htm</a:t>
            </a:r>
            <a:endParaRPr lang="zh-CN" altLang="en-US" sz="18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00B0F0"/>
              </a:buClr>
              <a:buFont typeface="Wingdings" charset="0"/>
              <a:buChar char="u"/>
            </a:pPr>
            <a:r>
              <a:rPr lang="zh-CN" altLang="en-US" sz="18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CALIS高校学位论文库 http://etd.calis.edu.cn/etdportal/pages/index/index.html?artifact=null  全文阅读，文献传递，有中文也有英文</a:t>
            </a:r>
            <a:endParaRPr lang="zh-CN" altLang="en-US" sz="18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00B0F0"/>
              </a:buClr>
              <a:buFont typeface="Wingdings" charset="0"/>
              <a:buChar char="u"/>
            </a:pPr>
            <a:r>
              <a:rPr lang="zh-CN" altLang="en-US" sz="18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谷粉搜搜                         http://gfsoso.99lb.net/</a:t>
            </a:r>
            <a:endParaRPr lang="zh-CN" altLang="en-US" sz="18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00B0F0"/>
              </a:buClr>
              <a:buFont typeface="Wingdings" charset="0"/>
              <a:buChar char="u"/>
            </a:pPr>
            <a:r>
              <a:rPr lang="zh-CN" altLang="en-US" sz="18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百谷歌度                          http://search.shanghai-channel.com/</a:t>
            </a:r>
            <a:endParaRPr lang="zh-CN" altLang="en-US" sz="18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1.2 常用学位论文资源介绍（国外）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37540" y="1066800"/>
            <a:ext cx="7973060" cy="4728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eaLnBrk="1" hangingPunct="1">
              <a:buClr>
                <a:srgbClr val="FF3300"/>
              </a:buClr>
              <a:buFont typeface="Wingdings" charset="0"/>
              <a:buChar char="Ø"/>
            </a:pPr>
            <a:r>
              <a:rPr lang="en-US" altLang="zh-CN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sym typeface="宋体" charset="0"/>
              </a:rPr>
              <a:t>ProQuest</a:t>
            </a:r>
            <a:r>
              <a:rPr lang="zh-CN" altLang="en-US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sym typeface="宋体" charset="0"/>
              </a:rPr>
              <a:t>学位论文全文库 </a:t>
            </a:r>
            <a:r>
              <a:rPr lang="en-US" altLang="zh-CN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sym typeface="宋体" charset="0"/>
              </a:rPr>
              <a:t>http://pqdt.lib.sjtu.edu.cn/</a:t>
            </a:r>
            <a:endParaRPr lang="en-US" altLang="zh-CN" sz="16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sym typeface="宋体" charset="0"/>
            </a:endParaRPr>
          </a:p>
          <a:p>
            <a:pPr marL="285750" indent="-285750" algn="l" eaLnBrk="1" hangingPunct="1">
              <a:buClr>
                <a:srgbClr val="FF3300"/>
              </a:buClr>
              <a:buFont typeface="Wingdings" charset="0"/>
              <a:buChar char="Ø"/>
            </a:pPr>
            <a:r>
              <a:rPr lang="en-US" altLang="zh-CN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ProQuest 系列数据库       ABI/INFORM CompleteABI/INFORM Complete‎         http://search.proquest.com/abicomplete/advanced/business/fromDatabasesLayer?accountid=11718</a:t>
            </a:r>
            <a:endParaRPr lang="en-US" altLang="zh-CN" sz="16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FF3300"/>
              </a:buClr>
              <a:buFont typeface="Wingdings" charset="0"/>
              <a:buChar char="Ø"/>
            </a:pPr>
            <a:r>
              <a:rPr lang="zh-CN" altLang="en-US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HKMO(港澳博硕)优秀学术全文资源库  http://182.18.30.144</a:t>
            </a:r>
            <a:endParaRPr lang="zh-CN" altLang="en-US" sz="16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FF3300"/>
              </a:buClr>
              <a:buFont typeface="Wingdings" charset="0"/>
              <a:buChar char="Ø"/>
            </a:pPr>
            <a:r>
              <a:rPr lang="zh-CN" altLang="en-US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OCLC FirstSearch 基本组库</a:t>
            </a:r>
            <a:r>
              <a:rPr lang="en-US" altLang="zh-CN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---WorldCat</a:t>
            </a:r>
            <a:r>
              <a:rPr lang="zh-CN" altLang="en-US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博硕士论文库CLC FirstSearch 基本组库</a:t>
            </a:r>
            <a:r>
              <a:rPr lang="en-US" altLang="zh-CN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---http://firstsearch.oclc.org/WebZ/FSPrefs?entityjsdetect=:javascript=true:screensize=large:sessionid=fsapp6-59437-im5mr1jr-cid79r:entitypagenum=1:0</a:t>
            </a:r>
            <a:endParaRPr lang="en-US" altLang="zh-CN" sz="16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FF3300"/>
              </a:buClr>
              <a:buFont typeface="Wingdings" charset="0"/>
              <a:buChar char="Ø"/>
            </a:pPr>
            <a:r>
              <a:rPr lang="en-US" altLang="zh-CN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NDLTD http://www.ndltd.org/  由美国国家自然科学基金支持的一个网上学位论文共建共享项目，为用户提供免费的学位论文文摘，还有部分可获取的免费学位论文全文。</a:t>
            </a:r>
            <a:endParaRPr lang="en-US" altLang="zh-CN" sz="16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FF3300"/>
              </a:buClr>
              <a:buFont typeface="Wingdings" charset="0"/>
              <a:buChar char="Ø"/>
            </a:pPr>
            <a:r>
              <a:rPr lang="en-US" altLang="zh-CN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MIT学位论文 http://dspace.mit.edu/handle/1721.1/7582</a:t>
            </a:r>
            <a:endParaRPr lang="en-US" altLang="zh-CN" sz="16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algn="l" eaLnBrk="1" hangingPunct="1">
              <a:buClr>
                <a:srgbClr val="FF3300"/>
              </a:buClr>
              <a:buFont typeface="Wingdings" charset="0"/>
            </a:pPr>
            <a:r>
              <a:rPr lang="en-US" altLang="zh-CN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     由麻省理工大学图书馆维护，有少部分全文。</a:t>
            </a:r>
            <a:endParaRPr lang="en-US" altLang="zh-CN" sz="16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FF3300"/>
              </a:buClr>
              <a:buFont typeface="Wingdings" charset="0"/>
              <a:buChar char="Ø"/>
            </a:pPr>
            <a:r>
              <a:rPr lang="en-US" altLang="zh-CN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DIVA Portal</a:t>
            </a:r>
            <a:endParaRPr lang="en-US" altLang="zh-CN" sz="16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algn="l" eaLnBrk="1" hangingPunct="1">
              <a:buClr>
                <a:srgbClr val="FF3300"/>
              </a:buClr>
              <a:buFont typeface="Wingdings" charset="0"/>
            </a:pPr>
            <a:r>
              <a:rPr lang="en-US" altLang="zh-CN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      http://www.diva-portal.org/index.xsql?lang=en</a:t>
            </a:r>
            <a:endParaRPr lang="en-US" altLang="zh-CN" sz="16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algn="l" eaLnBrk="1" hangingPunct="1">
              <a:buClr>
                <a:srgbClr val="FF3300"/>
              </a:buClr>
              <a:buFont typeface="Wingdings" charset="0"/>
            </a:pPr>
            <a:r>
              <a:rPr lang="en-US" altLang="zh-CN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      收录北欧一些大学的学位论文。</a:t>
            </a:r>
            <a:endParaRPr lang="en-US" altLang="zh-CN" sz="16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marL="285750" indent="-285750" algn="l" eaLnBrk="1" hangingPunct="1">
              <a:buClr>
                <a:srgbClr val="FF3300"/>
              </a:buClr>
              <a:buFont typeface="Wingdings" charset="0"/>
              <a:buChar char="Ø"/>
            </a:pPr>
            <a:r>
              <a:rPr lang="en-US" altLang="zh-CN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ETH E-Collection</a:t>
            </a:r>
            <a:endParaRPr lang="en-US" altLang="zh-CN" sz="16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algn="l" eaLnBrk="1" hangingPunct="1">
              <a:buClr>
                <a:srgbClr val="FF3300"/>
              </a:buClr>
              <a:buFont typeface="Wingdings" charset="0"/>
            </a:pPr>
            <a:r>
              <a:rPr lang="en-US" altLang="zh-CN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      http://e-collection.ethbib.ethz.ch/diss/index_e.html</a:t>
            </a:r>
            <a:endParaRPr lang="en-US" altLang="zh-CN" sz="16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  <a:p>
            <a:pPr algn="l" eaLnBrk="1" hangingPunct="1">
              <a:buClr>
                <a:srgbClr val="FF3300"/>
              </a:buClr>
              <a:buFont typeface="Wingdings" charset="0"/>
            </a:pPr>
            <a:r>
              <a:rPr lang="en-US" altLang="zh-CN" sz="1600" b="1" dirty="0">
                <a:solidFill>
                  <a:srgbClr val="000000"/>
                </a:solidFill>
                <a:latin typeface="华文宋体" pitchFamily="2" charset="-122"/>
                <a:ea typeface="华文宋体" pitchFamily="2" charset="-122"/>
                <a:cs typeface="宋体" charset="0"/>
                <a:sym typeface="宋体" charset="0"/>
              </a:rPr>
              <a:t>      可查到1999年以来的部分瑞士学位论文。</a:t>
            </a:r>
            <a:endParaRPr lang="en-US" altLang="zh-CN" sz="1600" b="1" dirty="0">
              <a:solidFill>
                <a:srgbClr val="000000"/>
              </a:solidFill>
              <a:latin typeface="华文宋体" pitchFamily="2" charset="-122"/>
              <a:ea typeface="华文宋体" pitchFamily="2" charset="-122"/>
              <a:cs typeface="宋体" charset="0"/>
              <a:sym typeface="宋体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吉林大学农学学位论文库（2015年6月之前）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15975"/>
            <a:ext cx="9126220" cy="60693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836295"/>
            <a:ext cx="7400290" cy="5646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985" y="0"/>
            <a:ext cx="7028815" cy="6885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吉林大学学位论文库</a:t>
            </a:r>
            <a:endParaRPr lang="zh-CN" altLang="en-US"/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86130"/>
            <a:ext cx="9144000" cy="6109970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吉林大学学位论文库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524000" y="2078990"/>
            <a:ext cx="5812155" cy="2839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buClr>
                <a:srgbClr val="FF3399"/>
              </a:buClr>
              <a:buFont typeface="Wingdings" pitchFamily="2" charset="2"/>
              <a:buChar char="u"/>
            </a:pPr>
            <a:r>
              <a:rPr lang="en-US" altLang="zh-CN" dirty="0">
                <a:latin typeface="华文宋体" pitchFamily="2" charset="-122"/>
                <a:ea typeface="华文宋体" pitchFamily="2" charset="-122"/>
                <a:sym typeface="宋体" charset="0"/>
              </a:rPr>
              <a:t>  </a:t>
            </a:r>
            <a:r>
              <a:rPr lang="zh-CN" altLang="en-US" b="1" dirty="0">
                <a:latin typeface="华文宋体" pitchFamily="2" charset="-122"/>
                <a:ea typeface="华文宋体" pitchFamily="2" charset="-122"/>
                <a:sym typeface="宋体" charset="0"/>
              </a:rPr>
              <a:t>收录年限：</a:t>
            </a:r>
            <a:r>
              <a:rPr lang="en-US" altLang="zh-CN" b="1" dirty="0">
                <a:latin typeface="华文宋体" pitchFamily="2" charset="-122"/>
                <a:ea typeface="华文宋体" pitchFamily="2" charset="-122"/>
                <a:sym typeface="宋体" charset="0"/>
              </a:rPr>
              <a:t>1998</a:t>
            </a:r>
            <a:r>
              <a:rPr lang="zh-CN" altLang="en-US" b="1" dirty="0">
                <a:latin typeface="华文宋体" pitchFamily="2" charset="-122"/>
                <a:ea typeface="华文宋体" pitchFamily="2" charset="-122"/>
                <a:sym typeface="宋体" charset="0"/>
              </a:rPr>
              <a:t>年</a:t>
            </a:r>
            <a:r>
              <a:rPr lang="en-US" altLang="zh-CN" b="1" dirty="0">
                <a:latin typeface="华文宋体" pitchFamily="2" charset="-122"/>
                <a:ea typeface="华文宋体" pitchFamily="2" charset="-122"/>
                <a:sym typeface="宋体" charset="0"/>
              </a:rPr>
              <a:t>—</a:t>
            </a:r>
            <a:r>
              <a:rPr lang="zh-CN" altLang="en-US" b="1" dirty="0">
                <a:latin typeface="华文宋体" pitchFamily="2" charset="-122"/>
                <a:ea typeface="华文宋体" pitchFamily="2" charset="-122"/>
                <a:sym typeface="宋体" charset="0"/>
              </a:rPr>
              <a:t>至今。</a:t>
            </a:r>
            <a:endParaRPr lang="zh-CN" altLang="en-US" b="1" dirty="0">
              <a:latin typeface="华文宋体" pitchFamily="2" charset="-122"/>
              <a:ea typeface="华文宋体" pitchFamily="2" charset="-122"/>
              <a:sym typeface="宋体" charset="0"/>
            </a:endParaRPr>
          </a:p>
          <a:p>
            <a:pPr eaLnBrk="1" hangingPunct="1">
              <a:buFont typeface="Wingdings" pitchFamily="2" charset="2"/>
            </a:pPr>
            <a:endParaRPr lang="zh-CN" altLang="en-US" b="1" dirty="0">
              <a:latin typeface="华文宋体" pitchFamily="2" charset="-122"/>
              <a:ea typeface="华文宋体" pitchFamily="2" charset="-122"/>
            </a:endParaRPr>
          </a:p>
          <a:p>
            <a:pPr eaLnBrk="1" hangingPunct="1">
              <a:buClr>
                <a:srgbClr val="00B050"/>
              </a:buClr>
              <a:buFont typeface="Wingdings" pitchFamily="2" charset="2"/>
              <a:buChar char="u"/>
            </a:pPr>
            <a:r>
              <a:rPr lang="zh-CN" altLang="en-US" b="1" dirty="0">
                <a:latin typeface="华文宋体" pitchFamily="2" charset="-122"/>
                <a:ea typeface="华文宋体" pitchFamily="2" charset="-122"/>
                <a:sym typeface="宋体" charset="0"/>
              </a:rPr>
              <a:t>  吉林大学校园网内用户无需登录，可直接检索、查看学位论文全文。</a:t>
            </a:r>
            <a:endParaRPr lang="zh-CN" altLang="en-US" b="1" dirty="0">
              <a:latin typeface="华文宋体" pitchFamily="2" charset="-122"/>
              <a:ea typeface="华文宋体" pitchFamily="2" charset="-122"/>
              <a:sym typeface="宋体" charset="0"/>
            </a:endParaRPr>
          </a:p>
          <a:p>
            <a:pPr eaLnBrk="1" hangingPunct="1">
              <a:buFont typeface="Wingdings" pitchFamily="2" charset="2"/>
            </a:pPr>
            <a:endParaRPr lang="zh-CN" altLang="en-US" b="1" dirty="0">
              <a:latin typeface="华文宋体" pitchFamily="2" charset="-122"/>
              <a:ea typeface="华文宋体" pitchFamily="2" charset="-122"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u"/>
            </a:pPr>
            <a:r>
              <a:rPr lang="zh-CN" altLang="en-US" b="1" dirty="0">
                <a:latin typeface="华文宋体" pitchFamily="2" charset="-122"/>
                <a:ea typeface="华文宋体" pitchFamily="2" charset="-122"/>
                <a:sym typeface="宋体" charset="0"/>
              </a:rPr>
              <a:t>  校外读者使用</a:t>
            </a:r>
            <a:r>
              <a:rPr lang="en-US" altLang="zh-CN" b="1" dirty="0">
                <a:latin typeface="华文宋体" pitchFamily="2" charset="-122"/>
                <a:ea typeface="华文宋体" pitchFamily="2" charset="-122"/>
                <a:sym typeface="宋体" charset="0"/>
              </a:rPr>
              <a:t>guest</a:t>
            </a:r>
            <a:r>
              <a:rPr lang="zh-CN" altLang="en-US" b="1" dirty="0">
                <a:latin typeface="华文宋体" pitchFamily="2" charset="-122"/>
                <a:ea typeface="华文宋体" pitchFamily="2" charset="-122"/>
                <a:sym typeface="宋体" charset="0"/>
              </a:rPr>
              <a:t>登录，用户名和密码均为</a:t>
            </a:r>
            <a:r>
              <a:rPr lang="en-US" altLang="zh-CN" b="1" dirty="0">
                <a:latin typeface="华文宋体" pitchFamily="2" charset="-122"/>
                <a:ea typeface="华文宋体" pitchFamily="2" charset="-122"/>
                <a:sym typeface="宋体" charset="0"/>
              </a:rPr>
              <a:t>guest</a:t>
            </a:r>
            <a:r>
              <a:rPr lang="zh-CN" altLang="en-US" b="1" dirty="0">
                <a:latin typeface="华文宋体" pitchFamily="2" charset="-122"/>
                <a:ea typeface="华文宋体" pitchFamily="2" charset="-122"/>
                <a:sym typeface="宋体" charset="0"/>
              </a:rPr>
              <a:t>，可  检索并查看论文的前</a:t>
            </a:r>
            <a:r>
              <a:rPr lang="en-US" altLang="zh-CN" b="1" dirty="0">
                <a:latin typeface="华文宋体" pitchFamily="2" charset="-122"/>
                <a:ea typeface="华文宋体" pitchFamily="2" charset="-122"/>
                <a:sym typeface="宋体" charset="0"/>
              </a:rPr>
              <a:t>16</a:t>
            </a:r>
            <a:r>
              <a:rPr lang="zh-CN" altLang="en-US" b="1" dirty="0">
                <a:latin typeface="华文宋体" pitchFamily="2" charset="-122"/>
                <a:ea typeface="华文宋体" pitchFamily="2" charset="-122"/>
                <a:sym typeface="宋体" charset="0"/>
              </a:rPr>
              <a:t>页。 </a:t>
            </a:r>
            <a:endParaRPr lang="zh-CN" altLang="en-US" b="1" dirty="0">
              <a:latin typeface="华文宋体" pitchFamily="2" charset="-122"/>
              <a:ea typeface="华文宋体" pitchFamily="2" charset="-122"/>
              <a:sym typeface="宋体" charset="0"/>
            </a:endParaRPr>
          </a:p>
          <a:p>
            <a:pPr eaLnBrk="1" hangingPunct="1">
              <a:buFont typeface="Wingdings" pitchFamily="2" charset="2"/>
            </a:pPr>
            <a:endParaRPr lang="zh-CN" altLang="en-US" b="1" dirty="0">
              <a:latin typeface="华文宋体" pitchFamily="2" charset="-122"/>
              <a:ea typeface="华文宋体" pitchFamily="2" charset="-122"/>
              <a:sym typeface="宋体" charset="0"/>
            </a:endParaRPr>
          </a:p>
          <a:p>
            <a:pPr eaLnBrk="1" hangingPunct="1">
              <a:buClr>
                <a:srgbClr val="00B0F0"/>
              </a:buClr>
              <a:buFont typeface="Wingdings" pitchFamily="2" charset="2"/>
              <a:buChar char="u"/>
            </a:pPr>
            <a:r>
              <a:rPr lang="zh-CN" altLang="en-US" b="1" dirty="0">
                <a:latin typeface="华文宋体" pitchFamily="2" charset="-122"/>
                <a:ea typeface="华文宋体" pitchFamily="2" charset="-122"/>
                <a:sym typeface="宋体" charset="0"/>
              </a:rPr>
              <a:t>  收录范围：吉林大学前卫校区</a:t>
            </a:r>
            <a:r>
              <a:rPr lang="en-US" altLang="zh-CN" b="1" dirty="0">
                <a:latin typeface="华文宋体" pitchFamily="2" charset="-122"/>
                <a:ea typeface="华文宋体" pitchFamily="2" charset="-122"/>
                <a:sym typeface="宋体" charset="0"/>
              </a:rPr>
              <a:t>1998</a:t>
            </a:r>
            <a:r>
              <a:rPr lang="zh-CN" altLang="en-US" b="1" dirty="0">
                <a:latin typeface="华文宋体" pitchFamily="2" charset="-122"/>
                <a:ea typeface="华文宋体" pitchFamily="2" charset="-122"/>
                <a:sym typeface="宋体" charset="0"/>
              </a:rPr>
              <a:t>年至今、</a:t>
            </a:r>
            <a:r>
              <a:rPr lang="en-US" altLang="zh-CN" b="1" dirty="0">
                <a:latin typeface="华文宋体" pitchFamily="2" charset="-122"/>
                <a:ea typeface="华文宋体" pitchFamily="2" charset="-122"/>
                <a:sym typeface="宋体" charset="0"/>
              </a:rPr>
              <a:t>2003</a:t>
            </a:r>
            <a:r>
              <a:rPr lang="zh-CN" altLang="en-US" b="1" dirty="0">
                <a:latin typeface="华文宋体" pitchFamily="2" charset="-122"/>
                <a:ea typeface="华文宋体" pitchFamily="2" charset="-122"/>
                <a:sym typeface="宋体" charset="0"/>
              </a:rPr>
              <a:t>年以来全校。</a:t>
            </a:r>
            <a:endParaRPr lang="zh-CN" altLang="en-US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中国知网学位论文全文库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4540"/>
            <a:ext cx="9140825" cy="57556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165" y="2132965"/>
            <a:ext cx="1028700" cy="18192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中国知网学位论文全文库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46760" y="1764030"/>
            <a:ext cx="7346315" cy="3989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u"/>
              <a:defRPr/>
            </a:pP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简 介：是目前国内相关资源最完备、高质量、连续动态更新的中国优秀博硕士学位论文全文数据库，至 </a:t>
            </a:r>
            <a:r>
              <a:rPr kumimoji="1" lang="en-US" altLang="zh-CN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2016</a:t>
            </a: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年</a:t>
            </a:r>
            <a:r>
              <a:rPr kumimoji="1" lang="en-US" altLang="zh-CN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3</a:t>
            </a: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月，累积博硕士学位论文全文文献</a:t>
            </a:r>
            <a:r>
              <a:rPr kumimoji="1" lang="en-US" altLang="zh-CN" b="1" kern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290</a:t>
            </a:r>
            <a:r>
              <a:rPr kumimoji="1" lang="zh-CN" altLang="en-US" b="1" kern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多</a:t>
            </a: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万篇。</a:t>
            </a:r>
            <a:endParaRPr kumimoji="1" lang="zh-CN" altLang="en-US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宋体" pitchFamily="2" charset="-122"/>
              <a:ea typeface="华文宋体" pitchFamily="2" charset="-122"/>
              <a:cs typeface="+mn-ea"/>
            </a:endParaRPr>
          </a:p>
          <a:p>
            <a:pPr marR="0" lvl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defRPr/>
            </a:pPr>
            <a:endParaRPr kumimoji="1" lang="zh-CN" altLang="en-US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宋体" pitchFamily="2" charset="-122"/>
              <a:ea typeface="华文宋体" pitchFamily="2" charset="-122"/>
              <a:cs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Tx/>
              <a:buFont typeface="Wingdings" pitchFamily="2" charset="2"/>
              <a:buChar char="u"/>
              <a:defRPr/>
            </a:pP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 文献来源：全国 </a:t>
            </a:r>
            <a:r>
              <a:rPr kumimoji="1" lang="en-US" altLang="zh-CN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423</a:t>
            </a: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家培养单位的博士学位论文和 </a:t>
            </a:r>
            <a:r>
              <a:rPr kumimoji="1" lang="en-US" altLang="zh-CN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657 </a:t>
            </a: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家硕士培养单位的优秀硕士学位论文。</a:t>
            </a:r>
            <a:endParaRPr kumimoji="1" lang="zh-CN" altLang="en-US" b="1" kern="0" noProof="0" dirty="0" smtClean="0">
              <a:ln>
                <a:noFill/>
              </a:ln>
              <a:uLnTx/>
              <a:uFillTx/>
              <a:latin typeface="华文宋体" pitchFamily="2" charset="-122"/>
              <a:ea typeface="华文宋体" pitchFamily="2" charset="-122"/>
              <a:cs typeface="+mn-ea"/>
              <a:sym typeface="宋体" charset="0"/>
            </a:endParaRPr>
          </a:p>
          <a:p>
            <a:pPr marR="0" lvl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defRPr/>
            </a:pP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 </a:t>
            </a:r>
            <a:endParaRPr kumimoji="1" lang="zh-CN" altLang="en-US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宋体" pitchFamily="2" charset="-122"/>
              <a:ea typeface="华文宋体" pitchFamily="2" charset="-122"/>
              <a:cs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Char char="u"/>
              <a:defRPr/>
            </a:pP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专辑专题：产品分为十大专辑：基础科学、工程科技</a:t>
            </a:r>
            <a:r>
              <a:rPr kumimoji="1" lang="en-US" altLang="zh-CN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Ⅰ</a:t>
            </a: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、工程科技</a:t>
            </a:r>
            <a:r>
              <a:rPr kumimoji="1" lang="en-US" altLang="zh-CN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Ⅱ</a:t>
            </a: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、农业科技、医药卫生科技、哲学与人文科学、社会科学</a:t>
            </a:r>
            <a:r>
              <a:rPr kumimoji="1" lang="en-US" altLang="zh-CN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Ⅰ</a:t>
            </a: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、社会科学</a:t>
            </a:r>
            <a:r>
              <a:rPr kumimoji="1" lang="en-US" altLang="zh-CN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Ⅱ</a:t>
            </a: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、信息科技、经济与管理科学。十大专辑下分为</a:t>
            </a:r>
            <a:r>
              <a:rPr kumimoji="1" lang="en-US" altLang="zh-CN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168</a:t>
            </a: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个专题。</a:t>
            </a:r>
            <a:endParaRPr kumimoji="1" lang="zh-CN" altLang="en-US" b="1" kern="0" noProof="0" dirty="0" smtClean="0">
              <a:ln>
                <a:noFill/>
              </a:ln>
              <a:uLnTx/>
              <a:uFillTx/>
              <a:latin typeface="华文宋体" pitchFamily="2" charset="-122"/>
              <a:ea typeface="华文宋体" pitchFamily="2" charset="-122"/>
              <a:cs typeface="+mn-ea"/>
              <a:sym typeface="宋体" charset="0"/>
            </a:endParaRPr>
          </a:p>
          <a:p>
            <a:pPr marR="0" lvl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defRPr/>
            </a:pP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 </a:t>
            </a:r>
            <a:endParaRPr kumimoji="1" lang="zh-CN" altLang="en-US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宋体" pitchFamily="2" charset="-122"/>
              <a:ea typeface="华文宋体" pitchFamily="2" charset="-122"/>
              <a:cs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 typeface="Wingdings" pitchFamily="2" charset="2"/>
              <a:buChar char="u"/>
              <a:defRPr/>
            </a:pP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收录年限：从</a:t>
            </a:r>
            <a:r>
              <a:rPr kumimoji="1" lang="en-US" altLang="zh-CN" b="1" kern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1984</a:t>
            </a: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年至今的博硕士学位论文。（</a:t>
            </a:r>
            <a:r>
              <a:rPr kumimoji="1" lang="en-US" altLang="zh-CN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2000</a:t>
            </a:r>
            <a:r>
              <a:rPr kumimoji="1" lang="zh-CN" altLang="en-US" b="1" kern="0" noProof="0" dirty="0" smtClean="0">
                <a:ln>
                  <a:noFill/>
                </a:ln>
                <a:uLnTx/>
                <a:uFillTx/>
                <a:latin typeface="华文宋体" pitchFamily="2" charset="-122"/>
                <a:ea typeface="华文宋体" pitchFamily="2" charset="-122"/>
                <a:cs typeface="+mn-ea"/>
                <a:sym typeface="宋体" charset="0"/>
              </a:rPr>
              <a:t>年之后的更多一些）</a:t>
            </a:r>
            <a:endParaRPr lang="zh-CN" altLang="en-US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中国万方学位论文全文库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415" y="843280"/>
            <a:ext cx="9173210" cy="58083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16275" y="3204845"/>
            <a:ext cx="2711450" cy="4476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b="1">
                <a:solidFill>
                  <a:srgbClr val="000000"/>
                </a:solidFill>
                <a:latin typeface="Arial" charset="0"/>
                <a:ea typeface="宋体" charset="0"/>
                <a:cs typeface="+mn-ea"/>
                <a:sym typeface="+mn-ea"/>
              </a:rPr>
              <a:t>部分全文，部分文献传递</a:t>
            </a:r>
            <a:endParaRPr lang="zh-CN" altLang="en-US" sz="1400" dirty="0" smtClean="0">
              <a:latin typeface="Arial" pitchFamily="34" charset="0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图书馆发现系统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4540"/>
            <a:ext cx="9175750" cy="6084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385"/>
            <a:ext cx="9173845" cy="5320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读秀学位论文库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270" y="946150"/>
            <a:ext cx="7114540" cy="57238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课 程 目 标</a:t>
            </a:r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211388" y="1481667"/>
            <a:ext cx="4678363" cy="1034297"/>
            <a:chOff x="113" y="-58"/>
            <a:chExt cx="2947" cy="738"/>
          </a:xfrm>
        </p:grpSpPr>
        <p:sp>
          <p:nvSpPr>
            <p:cNvPr id="19" name="Rectangle 4"/>
            <p:cNvSpPr/>
            <p:nvPr/>
          </p:nvSpPr>
          <p:spPr>
            <a:xfrm rot="18900000">
              <a:off x="132" y="-58"/>
              <a:ext cx="642" cy="738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/>
            </a:ln>
          </p:spPr>
          <p:txBody>
            <a:bodyPr wrap="none" lIns="0" tIns="0" rIns="0" bIns="0" anchor="ctr"/>
            <a:lstStyle/>
            <a:p>
              <a:pPr lvl="0" algn="ctr" eaLnBrk="1" hangingPunct="1"/>
              <a:endParaRPr lang="zh-CN" altLang="en-US" dirty="0">
                <a:latin typeface="Arial" charset="0"/>
                <a:ea typeface="宋体" charset="-122"/>
              </a:endParaRPr>
            </a:p>
          </p:txBody>
        </p:sp>
        <p:sp>
          <p:nvSpPr>
            <p:cNvPr id="20" name="Text Box 5"/>
            <p:cNvSpPr txBox="1"/>
            <p:nvPr/>
          </p:nvSpPr>
          <p:spPr>
            <a:xfrm>
              <a:off x="113" y="295"/>
              <a:ext cx="630" cy="304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0" tIns="0" rIns="0" bIns="0" anchor="ctr">
              <a:spAutoFit/>
            </a:bodyPr>
            <a:lstStyle/>
            <a:p>
              <a:pPr lvl="0" algn="ctr" eaLnBrk="0" hangingPunct="0"/>
              <a:r>
                <a:rPr lang="zh-CN" altLang="en-US" sz="2800" b="1" dirty="0">
                  <a:solidFill>
                    <a:srgbClr val="FFFFFF"/>
                  </a:solidFill>
                  <a:latin typeface="华文细黑" pitchFamily="2" charset="-122"/>
                  <a:ea typeface="华文细黑" pitchFamily="2" charset="-122"/>
                </a:rPr>
                <a:t>了解</a:t>
              </a:r>
              <a:endParaRPr lang="zh-CN" altLang="en-US" sz="2800" b="1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21" name="Rectangle 6"/>
            <p:cNvSpPr/>
            <p:nvPr/>
          </p:nvSpPr>
          <p:spPr>
            <a:xfrm rot="18900000">
              <a:off x="322" y="10"/>
              <a:ext cx="180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/>
            </a:ln>
          </p:spPr>
          <p:txBody>
            <a:bodyPr wrap="none" lIns="0" tIns="0" rIns="0" bIns="0" anchor="ctr"/>
            <a:lstStyle/>
            <a:p>
              <a:pPr lvl="0" algn="ctr" eaLnBrk="1" hangingPunct="1"/>
              <a:endParaRPr lang="zh-CN" altLang="en-US" dirty="0">
                <a:latin typeface="Arial" charset="0"/>
                <a:ea typeface="宋体" charset="-122"/>
              </a:endParaRPr>
            </a:p>
          </p:txBody>
        </p:sp>
        <p:sp>
          <p:nvSpPr>
            <p:cNvPr id="22" name="Text Box 7"/>
            <p:cNvSpPr txBox="1"/>
            <p:nvPr/>
          </p:nvSpPr>
          <p:spPr>
            <a:xfrm>
              <a:off x="382" y="27"/>
              <a:ext cx="58" cy="141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 anchor="ctr">
              <a:spAutoFit/>
            </a:bodyPr>
            <a:lstStyle/>
            <a:p>
              <a:pPr lvl="0" algn="ctr" eaLnBrk="0" hangingPunct="0"/>
              <a:r>
                <a:rPr lang="en-US" altLang="x-none" sz="1300" dirty="0">
                  <a:latin typeface="华文细黑" pitchFamily="2" charset="-122"/>
                  <a:ea typeface="华文细黑" pitchFamily="2" charset="-122"/>
                </a:rPr>
                <a:t>1</a:t>
              </a:r>
              <a:endParaRPr lang="en-US" altLang="x-none" sz="1300" dirty="0"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23" name="Line 8"/>
            <p:cNvSpPr/>
            <p:nvPr/>
          </p:nvSpPr>
          <p:spPr>
            <a:xfrm>
              <a:off x="955" y="442"/>
              <a:ext cx="2105" cy="0"/>
            </a:xfrm>
            <a:prstGeom prst="line">
              <a:avLst/>
            </a:prstGeom>
            <a:ln w="28575" cap="flat" cmpd="sng">
              <a:solidFill>
                <a:srgbClr val="8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Text Box 9"/>
            <p:cNvSpPr txBox="1"/>
            <p:nvPr/>
          </p:nvSpPr>
          <p:spPr>
            <a:xfrm>
              <a:off x="931" y="145"/>
              <a:ext cx="2129" cy="28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</a:pPr>
              <a:r>
                <a:rPr lang="zh-CN" sz="2000" b="1" dirty="0">
                  <a:solidFill>
                    <a:srgbClr val="8C2532"/>
                  </a:solidFill>
                  <a:latin typeface="华文细黑" pitchFamily="2" charset="-122"/>
                  <a:ea typeface="华文细黑" pitchFamily="2" charset="-122"/>
                </a:rPr>
                <a:t>了解检索学位论文的途径</a:t>
              </a:r>
              <a:endParaRPr lang="zh-CN" sz="2000" b="1" dirty="0">
                <a:solidFill>
                  <a:srgbClr val="8C2532"/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211071" y="3242945"/>
            <a:ext cx="4972050" cy="1065213"/>
            <a:chOff x="113" y="10"/>
            <a:chExt cx="3132" cy="671"/>
          </a:xfrm>
        </p:grpSpPr>
        <p:sp>
          <p:nvSpPr>
            <p:cNvPr id="26" name="Rectangle 4"/>
            <p:cNvSpPr/>
            <p:nvPr/>
          </p:nvSpPr>
          <p:spPr>
            <a:xfrm rot="18900000">
              <a:off x="116" y="15"/>
              <a:ext cx="627" cy="666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/>
            </a:ln>
          </p:spPr>
          <p:txBody>
            <a:bodyPr wrap="none" lIns="0" tIns="0" rIns="0" bIns="0" anchor="ctr"/>
            <a:lstStyle/>
            <a:p>
              <a:pPr lvl="0" algn="ctr" eaLnBrk="1" hangingPunct="1"/>
              <a:endParaRPr lang="zh-CN" altLang="en-US" dirty="0">
                <a:latin typeface="Arial" charset="0"/>
                <a:ea typeface="宋体" charset="-122"/>
              </a:endParaRPr>
            </a:p>
          </p:txBody>
        </p:sp>
        <p:sp>
          <p:nvSpPr>
            <p:cNvPr id="27" name="Text Box 5"/>
            <p:cNvSpPr txBox="1"/>
            <p:nvPr/>
          </p:nvSpPr>
          <p:spPr>
            <a:xfrm>
              <a:off x="113" y="313"/>
              <a:ext cx="630" cy="269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0" tIns="0" rIns="0" bIns="0" anchor="ctr">
              <a:spAutoFit/>
            </a:bodyPr>
            <a:lstStyle/>
            <a:p>
              <a:pPr lvl="0" algn="ctr" eaLnBrk="0" hangingPunct="0"/>
              <a:r>
                <a:rPr lang="zh-CN" altLang="en-US" sz="2800" b="1" dirty="0">
                  <a:solidFill>
                    <a:srgbClr val="FFFFFF"/>
                  </a:solidFill>
                  <a:latin typeface="华文细黑" pitchFamily="2" charset="-122"/>
                  <a:ea typeface="华文细黑" pitchFamily="2" charset="-122"/>
                </a:rPr>
                <a:t>掌握</a:t>
              </a:r>
              <a:endParaRPr lang="zh-CN" altLang="en-US" sz="2800" b="1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28" name="Rectangle 6"/>
            <p:cNvSpPr/>
            <p:nvPr/>
          </p:nvSpPr>
          <p:spPr>
            <a:xfrm rot="18900000">
              <a:off x="322" y="10"/>
              <a:ext cx="180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/>
            </a:ln>
          </p:spPr>
          <p:txBody>
            <a:bodyPr wrap="none" lIns="0" tIns="0" rIns="0" bIns="0" anchor="ctr"/>
            <a:lstStyle/>
            <a:p>
              <a:pPr lvl="0" algn="ctr" eaLnBrk="1" hangingPunct="1"/>
              <a:endParaRPr lang="zh-CN" altLang="en-US" dirty="0">
                <a:latin typeface="Arial" charset="0"/>
                <a:ea typeface="宋体" charset="-122"/>
              </a:endParaRPr>
            </a:p>
          </p:txBody>
        </p:sp>
        <p:sp>
          <p:nvSpPr>
            <p:cNvPr id="29" name="Text Box 7"/>
            <p:cNvSpPr txBox="1"/>
            <p:nvPr/>
          </p:nvSpPr>
          <p:spPr>
            <a:xfrm>
              <a:off x="382" y="34"/>
              <a:ext cx="58" cy="126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none" lIns="0" tIns="0" rIns="0" bIns="0" anchor="ctr">
              <a:spAutoFit/>
            </a:bodyPr>
            <a:lstStyle/>
            <a:p>
              <a:pPr lvl="0" algn="ctr" eaLnBrk="0" hangingPunct="0"/>
              <a:r>
                <a:rPr lang="en-US" altLang="x-none" sz="1300" dirty="0">
                  <a:latin typeface="华文细黑" pitchFamily="2" charset="-122"/>
                  <a:ea typeface="华文细黑" pitchFamily="2" charset="-122"/>
                </a:rPr>
                <a:t>2</a:t>
              </a:r>
              <a:endParaRPr lang="en-US" altLang="x-none" sz="1300" dirty="0"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30" name="Line 8"/>
            <p:cNvSpPr/>
            <p:nvPr/>
          </p:nvSpPr>
          <p:spPr>
            <a:xfrm>
              <a:off x="955" y="442"/>
              <a:ext cx="2105" cy="0"/>
            </a:xfrm>
            <a:prstGeom prst="line">
              <a:avLst/>
            </a:prstGeom>
            <a:ln w="28575" cap="flat" cmpd="sng">
              <a:solidFill>
                <a:srgbClr val="8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Text Box 9"/>
            <p:cNvSpPr txBox="1"/>
            <p:nvPr/>
          </p:nvSpPr>
          <p:spPr>
            <a:xfrm>
              <a:off x="874" y="146"/>
              <a:ext cx="2371" cy="25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</a:pPr>
              <a:r>
                <a:rPr sz="2000" b="1" dirty="0">
                  <a:solidFill>
                    <a:srgbClr val="8C2532"/>
                  </a:solidFill>
                  <a:latin typeface="华文细黑" pitchFamily="2" charset="-122"/>
                  <a:ea typeface="华文细黑" pitchFamily="2" charset="-122"/>
                </a:rPr>
                <a:t>掌握学位论文查询与获取的方法</a:t>
              </a:r>
              <a:endParaRPr sz="2000" b="1" dirty="0">
                <a:solidFill>
                  <a:srgbClr val="8C2532"/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212033" y="5064420"/>
            <a:ext cx="5397807" cy="986077"/>
            <a:chOff x="113" y="-51"/>
            <a:chExt cx="3400" cy="621"/>
          </a:xfrm>
        </p:grpSpPr>
        <p:sp>
          <p:nvSpPr>
            <p:cNvPr id="33" name="Rectangle 4"/>
            <p:cNvSpPr/>
            <p:nvPr/>
          </p:nvSpPr>
          <p:spPr>
            <a:xfrm rot="18900000">
              <a:off x="134" y="-51"/>
              <a:ext cx="588" cy="621"/>
            </a:xfrm>
            <a:prstGeom prst="rect">
              <a:avLst/>
            </a:prstGeom>
            <a:solidFill>
              <a:srgbClr val="800000">
                <a:lumMod val="60000"/>
                <a:lumOff val="40000"/>
              </a:srgbClr>
            </a:solidFill>
            <a:ln w="9525">
              <a:noFill/>
              <a:miter/>
            </a:ln>
          </p:spPr>
          <p:txBody>
            <a:bodyPr wrap="none" lIns="0" tIns="0" rIns="0" bIns="0" anchor="ctr"/>
            <a:lstStyle/>
            <a:p>
              <a:pPr lvl="0" algn="ctr" eaLnBrk="1" hangingPunct="1"/>
              <a:endParaRPr lang="zh-CN" altLang="en-US" dirty="0">
                <a:latin typeface="Arial" charset="0"/>
                <a:ea typeface="宋体" charset="-122"/>
              </a:endParaRPr>
            </a:p>
          </p:txBody>
        </p:sp>
        <p:sp>
          <p:nvSpPr>
            <p:cNvPr id="34" name="Text Box 5"/>
            <p:cNvSpPr txBox="1"/>
            <p:nvPr/>
          </p:nvSpPr>
          <p:spPr>
            <a:xfrm>
              <a:off x="113" y="269"/>
              <a:ext cx="630" cy="269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lIns="0" tIns="0" rIns="0" bIns="0" anchor="ctr">
              <a:spAutoFit/>
            </a:bodyPr>
            <a:lstStyle/>
            <a:p>
              <a:pPr lvl="0" algn="ctr" eaLnBrk="0" hangingPunct="0"/>
              <a:r>
                <a:rPr lang="zh-CN" altLang="en-US" sz="2800" b="1" dirty="0">
                  <a:solidFill>
                    <a:srgbClr val="FFFFFF"/>
                  </a:solidFill>
                  <a:latin typeface="华文细黑" pitchFamily="2" charset="-122"/>
                  <a:ea typeface="华文细黑" pitchFamily="2" charset="-122"/>
                </a:rPr>
                <a:t>掌握</a:t>
              </a:r>
              <a:endParaRPr lang="zh-CN" altLang="en-US" sz="2800" b="1" dirty="0">
                <a:solidFill>
                  <a:srgbClr val="FFFFFF"/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35" name="Rectangle 6"/>
            <p:cNvSpPr/>
            <p:nvPr/>
          </p:nvSpPr>
          <p:spPr>
            <a:xfrm rot="18900000">
              <a:off x="322" y="10"/>
              <a:ext cx="180" cy="17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/>
            </a:ln>
          </p:spPr>
          <p:txBody>
            <a:bodyPr wrap="none" lIns="0" tIns="0" rIns="0" bIns="0" anchor="ctr"/>
            <a:lstStyle/>
            <a:p>
              <a:pPr lvl="0" algn="ctr" eaLnBrk="1" hangingPunct="1"/>
              <a:endParaRPr lang="zh-CN" altLang="en-US" dirty="0">
                <a:latin typeface="Arial" charset="0"/>
                <a:ea typeface="宋体" charset="-122"/>
              </a:endParaRPr>
            </a:p>
          </p:txBody>
        </p:sp>
        <p:sp>
          <p:nvSpPr>
            <p:cNvPr id="36" name="Text Box 7"/>
            <p:cNvSpPr txBox="1"/>
            <p:nvPr/>
          </p:nvSpPr>
          <p:spPr>
            <a:xfrm>
              <a:off x="382" y="35"/>
              <a:ext cx="58" cy="12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 anchor="ctr">
              <a:spAutoFit/>
            </a:bodyPr>
            <a:lstStyle/>
            <a:p>
              <a:pPr lvl="0" algn="ctr" eaLnBrk="0" hangingPunct="0"/>
              <a:r>
                <a:rPr lang="en-US" altLang="x-none" sz="1300" dirty="0">
                  <a:latin typeface="华文细黑" pitchFamily="2" charset="-122"/>
                  <a:ea typeface="华文细黑" pitchFamily="2" charset="-122"/>
                </a:rPr>
                <a:t>2</a:t>
              </a:r>
              <a:endParaRPr lang="en-US" altLang="x-none" sz="1300" dirty="0">
                <a:latin typeface="华文细黑" pitchFamily="2" charset="-122"/>
                <a:ea typeface="华文细黑" pitchFamily="2" charset="-122"/>
              </a:endParaRPr>
            </a:p>
          </p:txBody>
        </p:sp>
        <p:sp>
          <p:nvSpPr>
            <p:cNvPr id="37" name="Line 8"/>
            <p:cNvSpPr/>
            <p:nvPr/>
          </p:nvSpPr>
          <p:spPr>
            <a:xfrm>
              <a:off x="955" y="442"/>
              <a:ext cx="2105" cy="0"/>
            </a:xfrm>
            <a:prstGeom prst="line">
              <a:avLst/>
            </a:prstGeom>
            <a:ln w="28575" cap="flat" cmpd="sng">
              <a:solidFill>
                <a:srgbClr val="8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Text Box 9"/>
            <p:cNvSpPr txBox="1"/>
            <p:nvPr/>
          </p:nvSpPr>
          <p:spPr>
            <a:xfrm>
              <a:off x="932" y="146"/>
              <a:ext cx="2581" cy="25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>
              <a:spAutoFit/>
            </a:bodyPr>
            <a:lstStyle/>
            <a:p>
              <a:pPr lvl="0" algn="ctr" eaLnBrk="1" hangingPunct="1">
                <a:spcBef>
                  <a:spcPct val="50000"/>
                </a:spcBef>
              </a:pPr>
              <a:r>
                <a:rPr sz="2000" b="1" dirty="0">
                  <a:solidFill>
                    <a:srgbClr val="8C2532"/>
                  </a:solidFill>
                  <a:latin typeface="华文细黑" pitchFamily="2" charset="-122"/>
                  <a:ea typeface="华文细黑" pitchFamily="2" charset="-122"/>
                </a:rPr>
                <a:t>掌握吉林大学学位论文提交的方法</a:t>
              </a:r>
              <a:endParaRPr sz="2000" b="1" dirty="0">
                <a:solidFill>
                  <a:srgbClr val="8C2532"/>
                </a:solidFill>
                <a:latin typeface="华文细黑" pitchFamily="2" charset="-122"/>
                <a:ea typeface="华文细黑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读秀学位论文库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75" y="1003300"/>
            <a:ext cx="8094980" cy="57429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中国国家图书馆博士论文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790575"/>
            <a:ext cx="9180195" cy="61023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14700" y="3244850"/>
            <a:ext cx="4792980" cy="6457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000000"/>
                </a:solidFill>
                <a:latin typeface="华文宋体" charset="0"/>
                <a:ea typeface="华文宋体" charset="0"/>
                <a:sym typeface="+mn-ea"/>
              </a:rPr>
              <a:t>登录用户可以看到正文前</a:t>
            </a:r>
            <a:r>
              <a:rPr lang="en-US" altLang="zh-CN" sz="2800" b="1">
                <a:solidFill>
                  <a:srgbClr val="000000"/>
                </a:solidFill>
                <a:latin typeface="华文宋体" charset="0"/>
                <a:ea typeface="华文宋体" charset="0"/>
                <a:sym typeface="+mn-ea"/>
              </a:rPr>
              <a:t>24</a:t>
            </a:r>
            <a:r>
              <a:rPr lang="zh-CN" altLang="en-US" sz="2800" b="1">
                <a:solidFill>
                  <a:srgbClr val="000000"/>
                </a:solidFill>
                <a:latin typeface="华文宋体" charset="0"/>
                <a:ea typeface="华文宋体" charset="0"/>
                <a:sym typeface="+mn-ea"/>
              </a:rPr>
              <a:t>页</a:t>
            </a:r>
            <a:endParaRPr lang="zh-CN" altLang="en-US" sz="2800" b="1" dirty="0" smtClean="0">
              <a:solidFill>
                <a:srgbClr val="000000"/>
              </a:solidFill>
              <a:latin typeface="华文宋体" charset="0"/>
              <a:ea typeface="华文宋体" charset="0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香港大学学位论文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0" y="1054100"/>
            <a:ext cx="9138920" cy="58305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440"/>
            <a:ext cx="9145905" cy="5085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台湾博硕士论文知识加值系统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020" y="773430"/>
            <a:ext cx="9157970" cy="57575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10560" y="3511550"/>
            <a:ext cx="442150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latin typeface="仿宋" pitchFamily="49" charset="-122"/>
                <a:ea typeface="仿宋" pitchFamily="49" charset="-122"/>
                <a:sym typeface="宋体" charset="0"/>
              </a:rPr>
              <a:t>收录台湾地区博硕士授权论文近</a:t>
            </a:r>
            <a:r>
              <a:rPr lang="en-US" altLang="zh-CN" b="1" dirty="0">
                <a:solidFill>
                  <a:srgbClr val="FF0000"/>
                </a:solidFill>
                <a:latin typeface="仿宋" pitchFamily="49" charset="-122"/>
                <a:ea typeface="仿宋" pitchFamily="49" charset="-122"/>
                <a:sym typeface="宋体" charset="0"/>
              </a:rPr>
              <a:t>30</a:t>
            </a:r>
            <a:r>
              <a:rPr lang="zh-CN" altLang="en-US" b="1" dirty="0">
                <a:latin typeface="仿宋" pitchFamily="49" charset="-122"/>
                <a:ea typeface="仿宋" pitchFamily="49" charset="-122"/>
                <a:sym typeface="宋体" charset="0"/>
              </a:rPr>
              <a:t>万篇，书目与摘要近</a:t>
            </a:r>
            <a:r>
              <a:rPr lang="en-US" altLang="zh-CN" b="1" dirty="0">
                <a:solidFill>
                  <a:srgbClr val="FF0000"/>
                </a:solidFill>
                <a:latin typeface="仿宋" pitchFamily="49" charset="-122"/>
                <a:ea typeface="仿宋" pitchFamily="49" charset="-122"/>
                <a:sym typeface="宋体" charset="0"/>
              </a:rPr>
              <a:t>10</a:t>
            </a:r>
            <a:r>
              <a:rPr lang="zh-CN" altLang="en-US" b="1" dirty="0">
                <a:latin typeface="仿宋" pitchFamily="49" charset="-122"/>
                <a:ea typeface="仿宋" pitchFamily="49" charset="-122"/>
                <a:sym typeface="宋体" charset="0"/>
              </a:rPr>
              <a:t>万篇。</a:t>
            </a:r>
            <a:endParaRPr lang="zh-CN" alt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CADAL 学位论文库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1038860"/>
            <a:ext cx="9171305" cy="58502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CALIS高校学位论文库（95年至今）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5085" y="818515"/>
            <a:ext cx="9190355" cy="58058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5" y="844550"/>
            <a:ext cx="9133840" cy="6910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百谷歌度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820" y="1115060"/>
            <a:ext cx="7276465" cy="572897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谷粉搜搜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7225" y="1538605"/>
            <a:ext cx="7856855" cy="406654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ProQuest 学位论文全文库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830" y="793115"/>
            <a:ext cx="9244330" cy="60744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5" y="1412875"/>
            <a:ext cx="8275955" cy="48380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6945" y="1898015"/>
            <a:ext cx="390969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rgbClr val="FF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数据周更新。记录可回溯到</a:t>
            </a:r>
            <a:r>
              <a:rPr lang="en-US" altLang="zh-CN" b="1" dirty="0">
                <a:solidFill>
                  <a:srgbClr val="FF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1743</a:t>
            </a:r>
            <a:r>
              <a:rPr lang="zh-CN" altLang="en-US" b="1" dirty="0">
                <a:solidFill>
                  <a:srgbClr val="FF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年。</a:t>
            </a:r>
            <a:endParaRPr lang="zh-CN" altLang="en-US" b="1" dirty="0">
              <a:solidFill>
                <a:srgbClr val="FF0000"/>
              </a:solidFill>
              <a:latin typeface="新宋体" pitchFamily="49" charset="-122"/>
              <a:ea typeface="新宋体" pitchFamily="49" charset="-122"/>
              <a:sym typeface="宋体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2000"/>
              <a:t>ProQuest检索平台--ABI/INFORM Complete‎  (1971 - 至今)</a:t>
            </a:r>
            <a:endParaRPr lang="zh-CN" altLang="en-US" sz="200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803275"/>
            <a:ext cx="9166860" cy="6781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目  录</a:t>
            </a:r>
            <a:endParaRPr lang="zh-CN" altLang="en-US"/>
          </a:p>
        </p:txBody>
      </p:sp>
      <p:pic>
        <p:nvPicPr>
          <p:cNvPr id="6150" name="Picture 9" descr="bullet_triangle_glass_red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573" y="3133408"/>
            <a:ext cx="457200" cy="4572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6151" name="Picture 10" descr="bullet_triangle_glass_red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303" y="2324100"/>
            <a:ext cx="457200" cy="45720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6152" name="Picture 11" descr="bullet_triangle_glass_red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208" y="4018915"/>
            <a:ext cx="457200" cy="4572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3" name="文本框 2"/>
          <p:cNvSpPr txBox="1"/>
          <p:nvPr/>
        </p:nvSpPr>
        <p:spPr>
          <a:xfrm>
            <a:off x="1153160" y="1979295"/>
            <a:ext cx="5579110" cy="27241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fontAlgn="auto">
              <a:lnSpc>
                <a:spcPct val="180000"/>
              </a:lnSpc>
            </a:pPr>
            <a:r>
              <a:rPr lang="zh-CN" altLang="en-US" sz="3200" dirty="0" smtClean="0">
                <a:solidFill>
                  <a:srgbClr val="000000"/>
                </a:solidFill>
                <a:latin typeface="Arial" pitchFamily="34" charset="0"/>
                <a:ea typeface="微软雅黑" pitchFamily="34" charset="-122"/>
              </a:rPr>
              <a:t>一 常用学位论文资源介绍</a:t>
            </a:r>
            <a:endParaRPr lang="zh-CN" altLang="en-US" sz="3200" dirty="0" smtClean="0">
              <a:solidFill>
                <a:srgbClr val="000000"/>
              </a:solidFill>
              <a:latin typeface="Arial" pitchFamily="34" charset="0"/>
              <a:ea typeface="微软雅黑" pitchFamily="34" charset="-122"/>
            </a:endParaRPr>
          </a:p>
          <a:p>
            <a:pPr fontAlgn="auto">
              <a:lnSpc>
                <a:spcPct val="180000"/>
              </a:lnSpc>
            </a:pPr>
            <a:r>
              <a:rPr lang="zh-CN" altLang="en-US" sz="3200" dirty="0" smtClean="0">
                <a:solidFill>
                  <a:srgbClr val="000000"/>
                </a:solidFill>
                <a:latin typeface="Arial" pitchFamily="34" charset="0"/>
                <a:ea typeface="微软雅黑" pitchFamily="34" charset="-122"/>
              </a:rPr>
              <a:t>二 举例介绍查询与获取的方法</a:t>
            </a:r>
            <a:endParaRPr lang="zh-CN" altLang="en-US" sz="3200" dirty="0" smtClean="0">
              <a:solidFill>
                <a:srgbClr val="000000"/>
              </a:solidFill>
              <a:latin typeface="Arial" pitchFamily="34" charset="0"/>
              <a:ea typeface="微软雅黑" pitchFamily="34" charset="-122"/>
            </a:endParaRPr>
          </a:p>
          <a:p>
            <a:pPr fontAlgn="auto">
              <a:lnSpc>
                <a:spcPct val="180000"/>
              </a:lnSpc>
            </a:pPr>
            <a:r>
              <a:rPr lang="zh-CN" altLang="en-US" sz="3200" dirty="0" smtClean="0">
                <a:solidFill>
                  <a:srgbClr val="000000"/>
                </a:solidFill>
                <a:latin typeface="Arial" pitchFamily="34" charset="0"/>
                <a:ea typeface="微软雅黑" pitchFamily="34" charset="-122"/>
              </a:rPr>
              <a:t>三 本校学位论文提交</a:t>
            </a:r>
            <a:endParaRPr lang="zh-CN" altLang="en-US" sz="3200" dirty="0" smtClean="0">
              <a:solidFill>
                <a:srgbClr val="000000"/>
              </a:solidFill>
              <a:latin typeface="Arial" pitchFamily="34" charset="0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检索运算符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557020" y="824230"/>
            <a:ext cx="6469380" cy="5763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endParaRPr lang="zh-CN" altLang="en-US" b="1" dirty="0">
              <a:sym typeface="宋体" charset="0"/>
            </a:endParaRPr>
          </a:p>
          <a:p>
            <a:pPr lvl="0" algn="l">
              <a:lnSpc>
                <a:spcPts val="2500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and</a:t>
            </a:r>
            <a: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表示逻辑 与</a:t>
            </a:r>
            <a:b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</a:br>
            <a:b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</a:br>
            <a: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or </a:t>
            </a:r>
            <a: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表示逻辑 或</a:t>
            </a:r>
            <a:b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</a:br>
            <a:b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</a:br>
            <a: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not</a:t>
            </a:r>
            <a: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表示逻辑 非 </a:t>
            </a:r>
            <a:b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</a:br>
            <a:endParaRPr lang="zh-CN" altLang="en-US" sz="1600" b="1" dirty="0">
              <a:solidFill>
                <a:srgbClr val="000000"/>
              </a:solidFill>
              <a:latin typeface="新宋体" pitchFamily="49" charset="-122"/>
              <a:ea typeface="新宋体" pitchFamily="49" charset="-122"/>
              <a:sym typeface="宋体" charset="0"/>
            </a:endParaRPr>
          </a:p>
          <a:p>
            <a:pPr lvl="0" algn="l">
              <a:lnSpc>
                <a:spcPts val="2500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*</a:t>
            </a:r>
            <a: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无限截词，截断部位不限</a:t>
            </a:r>
            <a:endParaRPr lang="zh-CN" altLang="en-US" sz="1600" b="1" dirty="0">
              <a:solidFill>
                <a:srgbClr val="000000"/>
              </a:solidFill>
              <a:latin typeface="新宋体" pitchFamily="49" charset="-122"/>
              <a:ea typeface="新宋体" pitchFamily="49" charset="-122"/>
              <a:sym typeface="宋体" charset="0"/>
            </a:endParaRPr>
          </a:p>
          <a:p>
            <a:pPr lvl="0" algn="l">
              <a:lnSpc>
                <a:spcPts val="2500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?</a:t>
            </a:r>
            <a: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截 </a:t>
            </a:r>
            <a:r>
              <a:rPr lang="en-US" altLang="zh-CN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1 </a:t>
            </a:r>
            <a: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个字符，有限中间或右截断 </a:t>
            </a:r>
            <a:b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</a:br>
            <a:b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</a:br>
            <a:r>
              <a:rPr lang="en-US" altLang="zh-CN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near/n </a:t>
            </a:r>
            <a: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两词相邻，最多相隔 </a:t>
            </a:r>
            <a:r>
              <a:rPr lang="en-US" altLang="zh-CN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n </a:t>
            </a:r>
            <a: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个词，词序不限</a:t>
            </a:r>
            <a:b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</a:br>
            <a:endParaRPr lang="zh-CN" altLang="en-US" sz="1600" b="1" dirty="0">
              <a:solidFill>
                <a:srgbClr val="000000"/>
              </a:solidFill>
              <a:latin typeface="新宋体" pitchFamily="49" charset="-122"/>
              <a:ea typeface="新宋体" pitchFamily="49" charset="-122"/>
              <a:sym typeface="宋体" charset="0"/>
            </a:endParaRPr>
          </a:p>
          <a:p>
            <a:pPr lvl="0" algn="l">
              <a:lnSpc>
                <a:spcPts val="2500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pre/n </a:t>
            </a:r>
            <a: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两词相邻，最多相隔 </a:t>
            </a:r>
            <a:r>
              <a:rPr lang="en-US" altLang="zh-CN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n </a:t>
            </a:r>
            <a: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个词，词序不变 </a:t>
            </a:r>
            <a:b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</a:br>
            <a:endParaRPr lang="zh-CN" altLang="en-US" sz="1600" b="1" dirty="0">
              <a:solidFill>
                <a:srgbClr val="000000"/>
              </a:solidFill>
              <a:latin typeface="新宋体" pitchFamily="49" charset="-122"/>
              <a:ea typeface="新宋体" pitchFamily="49" charset="-122"/>
              <a:sym typeface="宋体" charset="0"/>
            </a:endParaRPr>
          </a:p>
          <a:p>
            <a:pPr lvl="0" algn="l">
              <a:lnSpc>
                <a:spcPts val="25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“ ” 词组 </a:t>
            </a:r>
            <a:r>
              <a:rPr lang="en-US" altLang="zh-CN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/ </a:t>
            </a:r>
            <a: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短语检索，例如 </a:t>
            </a:r>
            <a:r>
              <a:rPr lang="en-US" altLang="zh-CN" sz="1600" b="1" err="1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ti("pollution</a:t>
            </a:r>
            <a:r>
              <a:rPr lang="en-US" altLang="zh-CN" sz="1600" b="1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 control") </a:t>
            </a:r>
            <a:br>
              <a:rPr lang="en-US" altLang="zh-CN" sz="1600" b="1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</a:br>
            <a:endParaRPr lang="en-US" altLang="zh-CN" sz="1600" b="1">
              <a:solidFill>
                <a:srgbClr val="000000"/>
              </a:solidFill>
              <a:latin typeface="新宋体" pitchFamily="49" charset="-122"/>
              <a:ea typeface="新宋体" pitchFamily="49" charset="-122"/>
              <a:sym typeface="宋体" charset="0"/>
            </a:endParaRPr>
          </a:p>
          <a:p>
            <a:pPr lvl="0" algn="l">
              <a:lnSpc>
                <a:spcPts val="25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检索优先级由高到低 ： </a:t>
            </a:r>
            <a:r>
              <a:rPr lang="en-US" altLang="zh-CN" sz="1600" b="1" err="1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( )→not→and→or</a:t>
            </a:r>
            <a:endParaRPr lang="en-US" altLang="zh-CN" sz="1600" b="1">
              <a:solidFill>
                <a:srgbClr val="000000"/>
              </a:solidFill>
              <a:latin typeface="新宋体" pitchFamily="49" charset="-122"/>
              <a:ea typeface="新宋体" pitchFamily="49" charset="-122"/>
              <a:sym typeface="宋体" charset="0"/>
            </a:endParaRPr>
          </a:p>
          <a:p>
            <a:pPr lvl="0" algn="l">
              <a:lnSpc>
                <a:spcPts val="2500"/>
              </a:lnSpc>
            </a:pPr>
            <a:endParaRPr lang="en-US" altLang="zh-CN" sz="1600" b="1">
              <a:solidFill>
                <a:srgbClr val="000000"/>
              </a:solidFill>
              <a:latin typeface="新宋体" pitchFamily="49" charset="-122"/>
              <a:ea typeface="新宋体" pitchFamily="49" charset="-122"/>
              <a:sym typeface="宋体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HKMO(港澳博硕)优秀学术全文资源库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4780" y="758190"/>
            <a:ext cx="9314180" cy="6904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85" y="764540"/>
            <a:ext cx="6838315" cy="63239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764540"/>
            <a:ext cx="8552180" cy="6095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 sz="2000"/>
              <a:t>OCLC FirstSearch 基本组库---WorldCat博硕士论文库</a:t>
            </a:r>
            <a:endParaRPr lang="zh-CN" altLang="en-US" sz="20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63625"/>
            <a:ext cx="9149080" cy="56851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80" y="-20320"/>
            <a:ext cx="9188450" cy="6806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NDLTD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0" y="828675"/>
            <a:ext cx="9162415" cy="58369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84120" y="1340485"/>
            <a:ext cx="5892800" cy="518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algn="l" eaLnBrk="1" hangingPunct="1">
              <a:buClr>
                <a:srgbClr val="FF3300"/>
              </a:buClr>
              <a:buFont typeface="Wingdings" charset="0"/>
              <a:buNone/>
            </a:pPr>
            <a:r>
              <a:rPr lang="en-US" altLang="zh-CN" sz="1400" b="1" dirty="0">
                <a:latin typeface="华文宋体" pitchFamily="2" charset="-122"/>
                <a:ea typeface="华文宋体" pitchFamily="2" charset="-122"/>
                <a:cs typeface="+mn-ea"/>
                <a:sym typeface="+mn-ea"/>
              </a:rPr>
              <a:t>由美国国家自然科学基金支持的一个网上学位论文共建共享项目，</a:t>
            </a:r>
            <a:endParaRPr lang="en-US" altLang="zh-CN" sz="1400" b="1" dirty="0">
              <a:latin typeface="华文宋体" pitchFamily="2" charset="-122"/>
              <a:ea typeface="华文宋体" pitchFamily="2" charset="-122"/>
              <a:cs typeface="+mn-ea"/>
              <a:sym typeface="+mn-ea"/>
            </a:endParaRPr>
          </a:p>
          <a:p>
            <a:pPr indent="0" algn="l" eaLnBrk="1" hangingPunct="1">
              <a:buClr>
                <a:srgbClr val="FF3300"/>
              </a:buClr>
              <a:buFont typeface="Wingdings" charset="0"/>
              <a:buNone/>
            </a:pPr>
            <a:r>
              <a:rPr lang="en-US" altLang="zh-CN" sz="1400" b="1" dirty="0">
                <a:latin typeface="华文宋体" pitchFamily="2" charset="-122"/>
                <a:ea typeface="华文宋体" pitchFamily="2" charset="-122"/>
                <a:cs typeface="+mn-ea"/>
                <a:sym typeface="+mn-ea"/>
              </a:rPr>
              <a:t>为用户提供免费的学位论文文摘，还有部分可获取的免费学位论文全文。</a:t>
            </a:r>
            <a:endParaRPr lang="zh-CN" altLang="en-US" sz="1400" b="1" dirty="0" smtClean="0">
              <a:latin typeface="Arial" pitchFamily="34" charset="0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MIT学位论文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36295"/>
            <a:ext cx="9133205" cy="60458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10080" y="2675890"/>
            <a:ext cx="7228205" cy="6457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800" b="1" dirty="0" smtClean="0">
                <a:latin typeface="Arial" pitchFamily="34" charset="0"/>
                <a:ea typeface="微软雅黑" pitchFamily="34" charset="-122"/>
              </a:rPr>
              <a:t>由麻省理工大学图书馆维护，有少部分全文</a:t>
            </a:r>
            <a:endParaRPr lang="zh-CN" altLang="en-US" sz="2800" b="1" dirty="0" smtClean="0">
              <a:latin typeface="Arial" pitchFamily="34" charset="0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DIVA Portal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415" y="819785"/>
            <a:ext cx="9197975" cy="59963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48205" y="2168525"/>
            <a:ext cx="6189980" cy="725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3200" b="1" dirty="0" smtClean="0">
                <a:latin typeface="Arial" pitchFamily="34" charset="0"/>
                <a:ea typeface="微软雅黑" pitchFamily="34" charset="-122"/>
              </a:rPr>
              <a:t>收录北欧一些大学的学位论文</a:t>
            </a:r>
            <a:endParaRPr lang="zh-CN" altLang="en-US" sz="3200" b="1" dirty="0" smtClean="0">
              <a:latin typeface="Arial" pitchFamily="34" charset="0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ETH E-Collection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" y="770890"/>
            <a:ext cx="9121775" cy="6057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55925" y="1097280"/>
            <a:ext cx="5932170" cy="566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400" dirty="0" smtClean="0">
                <a:latin typeface="Arial" pitchFamily="34" charset="0"/>
                <a:ea typeface="微软雅黑" pitchFamily="34" charset="-122"/>
              </a:rPr>
              <a:t>可查到1999年以来的部分瑞士学位论文</a:t>
            </a:r>
            <a:endParaRPr lang="zh-CN" altLang="en-US" sz="2400" dirty="0" smtClean="0">
              <a:latin typeface="Arial" pitchFamily="34" charset="0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二 举例介绍查询与获取的方法</a:t>
            </a:r>
            <a:endParaRPr lang="zh-CN" altLang="en-US"/>
          </a:p>
        </p:txBody>
      </p:sp>
      <p:grpSp>
        <p:nvGrpSpPr>
          <p:cNvPr id="126979" name="组合 126978"/>
          <p:cNvGrpSpPr/>
          <p:nvPr/>
        </p:nvGrpSpPr>
        <p:grpSpPr>
          <a:xfrm>
            <a:off x="1824355" y="2463165"/>
            <a:ext cx="5562600" cy="974409"/>
            <a:chOff x="0" y="0"/>
            <a:chExt cx="3504" cy="823"/>
          </a:xfrm>
        </p:grpSpPr>
        <p:sp>
          <p:nvSpPr>
            <p:cNvPr id="126980" name="圆角矩形 126979"/>
            <p:cNvSpPr/>
            <p:nvPr/>
          </p:nvSpPr>
          <p:spPr>
            <a:xfrm>
              <a:off x="0" y="0"/>
              <a:ext cx="3504" cy="823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>
                    <a:gamma/>
                    <a:tint val="51373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p>
              <a:endParaRPr lang="zh-CN" altLang="en-US"/>
            </a:p>
          </p:txBody>
        </p:sp>
        <p:sp>
          <p:nvSpPr>
            <p:cNvPr id="126981" name="圆角矩形 126980"/>
            <p:cNvSpPr/>
            <p:nvPr/>
          </p:nvSpPr>
          <p:spPr>
            <a:xfrm>
              <a:off x="77" y="76"/>
              <a:ext cx="675" cy="673"/>
            </a:xfrm>
            <a:prstGeom prst="roundRect">
              <a:avLst>
                <a:gd name="adj" fmla="val 11921"/>
              </a:avLst>
            </a:prstGeom>
            <a:solidFill>
              <a:srgbClr val="00B050"/>
            </a:solidFill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6982" name="未知"/>
            <p:cNvSpPr/>
            <p:nvPr/>
          </p:nvSpPr>
          <p:spPr>
            <a:xfrm>
              <a:off x="119" y="119"/>
              <a:ext cx="337" cy="337"/>
            </a:xfrm>
            <a:custGeom>
              <a:avLst/>
              <a:gdLst/>
              <a:ahLst/>
              <a:cxnLst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B05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6983" name="文本框 126982"/>
            <p:cNvSpPr txBox="1"/>
            <p:nvPr/>
          </p:nvSpPr>
          <p:spPr>
            <a:xfrm>
              <a:off x="96" y="222"/>
              <a:ext cx="609" cy="43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p>
              <a:pPr lvl="0" algn="ctr" eaLnBrk="0" latinLnBrk="0" hangingPunct="0"/>
              <a:r>
                <a:rPr lang="en-US" altLang="x-none" sz="2800" dirty="0">
                  <a:solidFill>
                    <a:srgbClr val="FFFF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" charset="0"/>
                  <a:ea typeface="宋体" charset="-122"/>
                </a:rPr>
                <a:t>EG2 </a:t>
              </a:r>
              <a:endParaRPr lang="en-US" altLang="x-none" sz="2800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charset="0"/>
                <a:ea typeface="宋体" charset="-122"/>
              </a:endParaRPr>
            </a:p>
          </p:txBody>
        </p:sp>
        <p:sp>
          <p:nvSpPr>
            <p:cNvPr id="126984" name="文本框 126983"/>
            <p:cNvSpPr txBox="1"/>
            <p:nvPr/>
          </p:nvSpPr>
          <p:spPr>
            <a:xfrm>
              <a:off x="844" y="127"/>
              <a:ext cx="2576" cy="59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p>
              <a:pPr lvl="0" eaLnBrk="1" hangingPunct="1"/>
              <a:r>
                <a:rPr lang="zh-CN" altLang="en-US" sz="2000" dirty="0">
                  <a:solidFill>
                    <a:srgbClr val="000000"/>
                  </a:solidFill>
                  <a:latin typeface="宋体" pitchFamily="2" charset="-122"/>
                  <a:ea typeface="宋体" pitchFamily="2" charset="-122"/>
                  <a:sym typeface="宋体" charset="0"/>
                </a:rPr>
                <a:t>查找作物遗传育种专业</a:t>
              </a:r>
              <a:r>
                <a:rPr lang="en-US" altLang="zh-CN" sz="2000" dirty="0">
                  <a:solidFill>
                    <a:srgbClr val="000000"/>
                  </a:solidFill>
                  <a:latin typeface="宋体" pitchFamily="2" charset="-122"/>
                  <a:ea typeface="宋体" pitchFamily="2" charset="-122"/>
                  <a:sym typeface="宋体" charset="0"/>
                </a:rPr>
                <a:t>2015</a:t>
              </a:r>
              <a:r>
                <a:rPr lang="zh-CN" altLang="en-US" sz="2000" dirty="0">
                  <a:solidFill>
                    <a:srgbClr val="000000"/>
                  </a:solidFill>
                  <a:latin typeface="宋体" pitchFamily="2" charset="-122"/>
                  <a:ea typeface="宋体" pitchFamily="2" charset="-122"/>
                  <a:sym typeface="宋体" charset="0"/>
                </a:rPr>
                <a:t>至今发表的硕博士论文？</a:t>
              </a:r>
              <a:r>
                <a:rPr lang="en-US" altLang="zh-CN" sz="2000" dirty="0">
                  <a:solidFill>
                    <a:srgbClr val="0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宋体" pitchFamily="2" charset="-122"/>
                  <a:ea typeface="宋体" pitchFamily="2" charset="-122"/>
                  <a:sym typeface="宋体" charset="0"/>
                </a:rPr>
                <a:t>(</a:t>
              </a:r>
              <a:r>
                <a:rPr lang="zh-CN" altLang="en-US" sz="2000" dirty="0">
                  <a:solidFill>
                    <a:srgbClr val="0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宋体" pitchFamily="2" charset="-122"/>
                  <a:ea typeface="宋体" pitchFamily="2" charset="-122"/>
                  <a:sym typeface="宋体" charset="0"/>
                </a:rPr>
                <a:t>专业</a:t>
              </a:r>
              <a:r>
                <a:rPr lang="en-US" altLang="zh-CN" sz="2000" dirty="0">
                  <a:solidFill>
                    <a:srgbClr val="0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宋体" pitchFamily="2" charset="-122"/>
                  <a:ea typeface="宋体" pitchFamily="2" charset="-122"/>
                  <a:sym typeface="宋体" charset="0"/>
                </a:rPr>
                <a:t>)</a:t>
              </a:r>
              <a:r>
                <a:rPr lang="zh-CN" altLang="en-US" sz="2000" dirty="0">
                  <a:solidFill>
                    <a:srgbClr val="000000"/>
                  </a:solidFill>
                  <a:latin typeface="宋体" pitchFamily="2" charset="-122"/>
                  <a:ea typeface="宋体" pitchFamily="2" charset="-122"/>
                  <a:sym typeface="宋体" charset="0"/>
                </a:rPr>
                <a:t>（万方）</a:t>
              </a:r>
              <a:endParaRPr lang="zh-CN" altLang="en-US" sz="2000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  <a:sym typeface="宋体" charset="0"/>
              </a:endParaRPr>
            </a:p>
          </p:txBody>
        </p:sp>
      </p:grpSp>
      <p:grpSp>
        <p:nvGrpSpPr>
          <p:cNvPr id="126985" name="组合 126984"/>
          <p:cNvGrpSpPr/>
          <p:nvPr/>
        </p:nvGrpSpPr>
        <p:grpSpPr>
          <a:xfrm>
            <a:off x="1824355" y="3904153"/>
            <a:ext cx="5562600" cy="1006061"/>
            <a:chOff x="0" y="-2"/>
            <a:chExt cx="3504" cy="850"/>
          </a:xfrm>
        </p:grpSpPr>
        <p:sp>
          <p:nvSpPr>
            <p:cNvPr id="126986" name="圆角矩形 126985"/>
            <p:cNvSpPr/>
            <p:nvPr/>
          </p:nvSpPr>
          <p:spPr>
            <a:xfrm>
              <a:off x="0" y="0"/>
              <a:ext cx="3504" cy="823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>
                    <a:gamma/>
                    <a:tint val="51373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p>
              <a:endParaRPr lang="zh-CN" altLang="en-US"/>
            </a:p>
          </p:txBody>
        </p:sp>
        <p:sp>
          <p:nvSpPr>
            <p:cNvPr id="126987" name="圆角矩形 126986"/>
            <p:cNvSpPr/>
            <p:nvPr/>
          </p:nvSpPr>
          <p:spPr>
            <a:xfrm>
              <a:off x="77" y="76"/>
              <a:ext cx="675" cy="673"/>
            </a:xfrm>
            <a:prstGeom prst="roundRect">
              <a:avLst>
                <a:gd name="adj" fmla="val 11921"/>
              </a:avLst>
            </a:prstGeom>
            <a:solidFill>
              <a:srgbClr val="FF6699"/>
            </a:solidFill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6988" name="未知"/>
            <p:cNvSpPr/>
            <p:nvPr/>
          </p:nvSpPr>
          <p:spPr>
            <a:xfrm>
              <a:off x="119" y="119"/>
              <a:ext cx="337" cy="337"/>
            </a:xfrm>
            <a:custGeom>
              <a:avLst/>
              <a:gdLst/>
              <a:ahLst/>
              <a:cxnLst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FF6699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6989" name="文本框 126988"/>
            <p:cNvSpPr txBox="1"/>
            <p:nvPr/>
          </p:nvSpPr>
          <p:spPr>
            <a:xfrm>
              <a:off x="137" y="223"/>
              <a:ext cx="610" cy="43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p>
              <a:pPr lvl="0" algn="ctr" eaLnBrk="0" latinLnBrk="0" hangingPunct="0"/>
              <a:r>
                <a:rPr lang="en-US" altLang="x-none" sz="2800" dirty="0">
                  <a:solidFill>
                    <a:srgbClr val="FFFF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" charset="0"/>
                  <a:ea typeface="宋体" charset="-122"/>
                </a:rPr>
                <a:t>EG3 </a:t>
              </a:r>
              <a:endParaRPr lang="en-US" altLang="x-none" sz="2800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charset="0"/>
                <a:ea typeface="宋体" charset="-122"/>
              </a:endParaRPr>
            </a:p>
          </p:txBody>
        </p:sp>
        <p:sp>
          <p:nvSpPr>
            <p:cNvPr id="126990" name="文本框 126989"/>
            <p:cNvSpPr txBox="1"/>
            <p:nvPr/>
          </p:nvSpPr>
          <p:spPr>
            <a:xfrm>
              <a:off x="844" y="-2"/>
              <a:ext cx="2576" cy="850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p>
              <a:pPr lvl="0" eaLnBrk="0" latinLnBrk="0" hangingPunct="0"/>
              <a:r>
                <a:rPr lang="zh-CN" altLang="en-US" sz="2000" dirty="0">
                  <a:solidFill>
                    <a:srgbClr val="000000"/>
                  </a:solidFill>
                  <a:latin typeface="宋体" pitchFamily="2" charset="-122"/>
                  <a:ea typeface="宋体" pitchFamily="2" charset="-122"/>
                  <a:sym typeface="宋体" charset="0"/>
                </a:rPr>
                <a:t>通过主题途径查找</a:t>
              </a:r>
              <a:r>
                <a:rPr lang="en-US" altLang="zh-CN" sz="2000" dirty="0">
                  <a:solidFill>
                    <a:srgbClr val="000000"/>
                  </a:solidFill>
                  <a:latin typeface="宋体" pitchFamily="2" charset="-122"/>
                  <a:ea typeface="宋体" pitchFamily="2" charset="-122"/>
                  <a:sym typeface="宋体" charset="0"/>
                </a:rPr>
                <a:t>2010</a:t>
              </a:r>
              <a:r>
                <a:rPr lang="zh-CN" altLang="en-US" sz="2000" dirty="0">
                  <a:solidFill>
                    <a:srgbClr val="000000"/>
                  </a:solidFill>
                  <a:latin typeface="宋体" pitchFamily="2" charset="-122"/>
                  <a:ea typeface="宋体" pitchFamily="2" charset="-122"/>
                  <a:sym typeface="宋体" charset="0"/>
                </a:rPr>
                <a:t>年以来有关物流金融方面国内外的博硕士论文？（</a:t>
              </a:r>
              <a:r>
                <a:rPr lang="zh-CN" altLang="en-US" sz="2000" dirty="0">
                  <a:solidFill>
                    <a:srgbClr val="0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宋体" pitchFamily="2" charset="-122"/>
                  <a:ea typeface="宋体" pitchFamily="2" charset="-122"/>
                  <a:sym typeface="宋体" charset="0"/>
                </a:rPr>
                <a:t>主题</a:t>
              </a:r>
              <a:r>
                <a:rPr lang="zh-CN" altLang="en-US" sz="2000" dirty="0">
                  <a:solidFill>
                    <a:srgbClr val="000000"/>
                  </a:solidFill>
                  <a:latin typeface="宋体" pitchFamily="2" charset="-122"/>
                  <a:ea typeface="宋体" pitchFamily="2" charset="-122"/>
                  <a:sym typeface="宋体" charset="0"/>
                </a:rPr>
                <a:t> </a:t>
              </a:r>
              <a:r>
                <a:rPr lang="en-US" altLang="zh-CN" sz="2000" dirty="0">
                  <a:solidFill>
                    <a:srgbClr val="000000"/>
                  </a:solidFill>
                  <a:latin typeface="宋体" pitchFamily="2" charset="-122"/>
                  <a:ea typeface="宋体" pitchFamily="2" charset="-122"/>
                  <a:sym typeface="宋体" charset="0"/>
                </a:rPr>
                <a:t>logistics finance</a:t>
              </a:r>
              <a:r>
                <a:rPr lang="zh-CN" altLang="en-US" sz="2000" dirty="0">
                  <a:solidFill>
                    <a:srgbClr val="000000"/>
                  </a:solidFill>
                  <a:latin typeface="宋体" pitchFamily="2" charset="-122"/>
                  <a:ea typeface="宋体" pitchFamily="2" charset="-122"/>
                  <a:sym typeface="宋体" charset="0"/>
                </a:rPr>
                <a:t>）</a:t>
              </a:r>
              <a:endParaRPr lang="zh-CN" altLang="en-US" sz="2000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  <a:sym typeface="宋体" charset="0"/>
              </a:endParaRPr>
            </a:p>
          </p:txBody>
        </p:sp>
      </p:grpSp>
      <p:grpSp>
        <p:nvGrpSpPr>
          <p:cNvPr id="126991" name="组合 126990"/>
          <p:cNvGrpSpPr/>
          <p:nvPr/>
        </p:nvGrpSpPr>
        <p:grpSpPr>
          <a:xfrm>
            <a:off x="1824355" y="5367020"/>
            <a:ext cx="5562600" cy="974103"/>
            <a:chOff x="0" y="0"/>
            <a:chExt cx="3504" cy="823"/>
          </a:xfrm>
        </p:grpSpPr>
        <p:sp>
          <p:nvSpPr>
            <p:cNvPr id="126992" name="圆角矩形 126991"/>
            <p:cNvSpPr/>
            <p:nvPr/>
          </p:nvSpPr>
          <p:spPr>
            <a:xfrm>
              <a:off x="0" y="0"/>
              <a:ext cx="3504" cy="823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>
                    <a:gamma/>
                    <a:tint val="51373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p>
              <a:endParaRPr lang="zh-CN" altLang="en-US"/>
            </a:p>
          </p:txBody>
        </p:sp>
        <p:sp>
          <p:nvSpPr>
            <p:cNvPr id="126993" name="圆角矩形 126992"/>
            <p:cNvSpPr/>
            <p:nvPr/>
          </p:nvSpPr>
          <p:spPr>
            <a:xfrm>
              <a:off x="77" y="76"/>
              <a:ext cx="675" cy="673"/>
            </a:xfrm>
            <a:prstGeom prst="roundRect">
              <a:avLst>
                <a:gd name="adj" fmla="val 11921"/>
              </a:avLst>
            </a:prstGeom>
            <a:solidFill>
              <a:srgbClr val="00B0F0"/>
            </a:solidFill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6994" name="未知"/>
            <p:cNvSpPr/>
            <p:nvPr/>
          </p:nvSpPr>
          <p:spPr>
            <a:xfrm>
              <a:off x="119" y="119"/>
              <a:ext cx="337" cy="337"/>
            </a:xfrm>
            <a:custGeom>
              <a:avLst/>
              <a:gdLst/>
              <a:ahLst/>
              <a:cxnLst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26995" name="文本框 126994"/>
            <p:cNvSpPr txBox="1"/>
            <p:nvPr/>
          </p:nvSpPr>
          <p:spPr>
            <a:xfrm>
              <a:off x="80" y="187"/>
              <a:ext cx="642" cy="43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p>
              <a:pPr lvl="0" algn="ctr" eaLnBrk="0" latinLnBrk="0" hangingPunct="0"/>
              <a:r>
                <a:rPr lang="en-US" altLang="x-none" sz="2800" dirty="0">
                  <a:solidFill>
                    <a:srgbClr val="FFFF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" charset="0"/>
                  <a:ea typeface="宋体" charset="-122"/>
                </a:rPr>
                <a:t>EG4 </a:t>
              </a:r>
              <a:endParaRPr lang="en-US" altLang="x-none" sz="2800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charset="0"/>
                <a:ea typeface="宋体" charset="-122"/>
              </a:endParaRPr>
            </a:p>
          </p:txBody>
        </p:sp>
        <p:sp>
          <p:nvSpPr>
            <p:cNvPr id="126996" name="文本框 126995"/>
            <p:cNvSpPr txBox="1"/>
            <p:nvPr/>
          </p:nvSpPr>
          <p:spPr>
            <a:xfrm>
              <a:off x="844" y="36"/>
              <a:ext cx="2576" cy="747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p>
              <a:pPr lvl="0" eaLnBrk="0" latinLnBrk="0" hangingPunct="0"/>
              <a:r>
                <a:rPr lang="zh-CN" altLang="en-US" dirty="0">
                  <a:solidFill>
                    <a:srgbClr val="000000"/>
                  </a:solidFill>
                  <a:latin typeface="宋体" pitchFamily="2" charset="-122"/>
                  <a:ea typeface="宋体" pitchFamily="2" charset="-122"/>
                  <a:sym typeface="宋体" charset="0"/>
                </a:rPr>
                <a:t>螺旋形压电复合材料的制备和性能研究</a:t>
              </a:r>
              <a:r>
                <a:rPr lang="en-US" altLang="zh-CN" dirty="0">
                  <a:solidFill>
                    <a:srgbClr val="000000"/>
                  </a:solidFill>
                  <a:latin typeface="宋体" pitchFamily="2" charset="-122"/>
                  <a:ea typeface="宋体" pitchFamily="2" charset="-122"/>
                  <a:sym typeface="宋体" charset="0"/>
                </a:rPr>
                <a:t>.</a:t>
              </a:r>
              <a:r>
                <a:rPr lang="zh-CN" altLang="en-US" dirty="0">
                  <a:solidFill>
                    <a:srgbClr val="000000"/>
                  </a:solidFill>
                  <a:latin typeface="宋体" pitchFamily="2" charset="-122"/>
                  <a:ea typeface="宋体" pitchFamily="2" charset="-122"/>
                  <a:sym typeface="宋体" charset="0"/>
                </a:rPr>
                <a:t>天津大学 张亚倩（</a:t>
              </a:r>
              <a:r>
                <a:rPr lang="zh-CN" altLang="en-US" dirty="0">
                  <a:solidFill>
                    <a:srgbClr val="0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宋体" pitchFamily="2" charset="-122"/>
                  <a:ea typeface="宋体" pitchFamily="2" charset="-122"/>
                  <a:sym typeface="宋体" charset="0"/>
                </a:rPr>
                <a:t>题名</a:t>
              </a:r>
              <a:r>
                <a:rPr lang="zh-CN" altLang="en-US" dirty="0">
                  <a:solidFill>
                    <a:srgbClr val="000000"/>
                  </a:solidFill>
                  <a:latin typeface="宋体" pitchFamily="2" charset="-122"/>
                  <a:ea typeface="宋体" pitchFamily="2" charset="-122"/>
                  <a:sym typeface="宋体" charset="0"/>
                </a:rPr>
                <a:t>）</a:t>
              </a:r>
              <a:endParaRPr lang="zh-CN" altLang="en-US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  <a:sym typeface="宋体" charset="0"/>
              </a:endParaRPr>
            </a:p>
            <a:p>
              <a:pPr lvl="0" eaLnBrk="0" latinLnBrk="0" hangingPunct="0"/>
              <a:r>
                <a:rPr lang="zh-CN" altLang="en-US" sz="1600" dirty="0">
                  <a:solidFill>
                    <a:srgbClr val="000000"/>
                  </a:solidFill>
                  <a:latin typeface="宋体" pitchFamily="2" charset="-122"/>
                  <a:ea typeface="宋体" pitchFamily="2" charset="-122"/>
                  <a:sym typeface="宋体" charset="0"/>
                </a:rPr>
                <a:t>（知网万方均找不到原文的情况怎么办）</a:t>
              </a:r>
              <a:endParaRPr lang="zh-CN" altLang="en-US" sz="1600" dirty="0">
                <a:solidFill>
                  <a:srgbClr val="000000"/>
                </a:solidFill>
                <a:latin typeface="宋体" pitchFamily="2" charset="-122"/>
                <a:ea typeface="宋体" pitchFamily="2" charset="-122"/>
                <a:sym typeface="宋体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07540" y="1057910"/>
            <a:ext cx="5562600" cy="974409"/>
            <a:chOff x="0" y="0"/>
            <a:chExt cx="3504" cy="823"/>
          </a:xfrm>
        </p:grpSpPr>
        <p:sp>
          <p:nvSpPr>
            <p:cNvPr id="5" name="圆角矩形 4"/>
            <p:cNvSpPr/>
            <p:nvPr/>
          </p:nvSpPr>
          <p:spPr>
            <a:xfrm>
              <a:off x="0" y="0"/>
              <a:ext cx="3504" cy="823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>
                    <a:gamma/>
                    <a:tint val="51373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/>
            <a:p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77" y="76"/>
              <a:ext cx="675" cy="673"/>
            </a:xfrm>
            <a:prstGeom prst="roundRect">
              <a:avLst>
                <a:gd name="adj" fmla="val 11921"/>
              </a:avLst>
            </a:prstGeom>
            <a:solidFill>
              <a:srgbClr val="FF0000"/>
            </a:solidFill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7" name="未知"/>
            <p:cNvSpPr/>
            <p:nvPr/>
          </p:nvSpPr>
          <p:spPr>
            <a:xfrm>
              <a:off x="91" y="136"/>
              <a:ext cx="337" cy="337"/>
            </a:xfrm>
            <a:custGeom>
              <a:avLst/>
              <a:gdLst/>
              <a:ahLst/>
              <a:cxnLst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6" y="222"/>
              <a:ext cx="689" cy="438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anchor="t">
              <a:spAutoFit/>
            </a:bodyPr>
            <a:p>
              <a:pPr lvl="0" algn="ctr" eaLnBrk="0" latinLnBrk="0" hangingPunct="0"/>
              <a:r>
                <a:rPr lang="en-US" altLang="x-none" sz="2800" dirty="0">
                  <a:solidFill>
                    <a:srgbClr val="FFFF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" charset="0"/>
                  <a:ea typeface="宋体" charset="-122"/>
                </a:rPr>
                <a:t>EG1</a:t>
              </a:r>
              <a:endParaRPr lang="en-US" altLang="x-none" sz="2800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charset="0"/>
                <a:ea typeface="宋体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44" y="127"/>
              <a:ext cx="2576" cy="592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>
              <a:spAutoFit/>
            </a:bodyPr>
            <a:p>
              <a:pPr lvl="0" eaLnBrk="1" hangingPunct="1"/>
              <a:r>
                <a:rPr lang="zh-CN" altLang="en-US" sz="2000" dirty="0">
                  <a:solidFill>
                    <a:srgbClr val="000000"/>
                  </a:solidFill>
                  <a:latin typeface="宋体" pitchFamily="2" charset="-122"/>
                  <a:ea typeface="宋体" pitchFamily="2" charset="-122"/>
                  <a:sym typeface="宋体" charset="0"/>
                </a:rPr>
                <a:t>杨振明老师指导的学位论文</a:t>
              </a:r>
              <a:r>
                <a:rPr lang="zh-CN" altLang="en-US" sz="2000" dirty="0">
                  <a:solidFill>
                    <a:srgbClr val="0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宋体" pitchFamily="2" charset="-122"/>
                  <a:ea typeface="宋体" pitchFamily="2" charset="-122"/>
                  <a:sym typeface="宋体" charset="0"/>
                </a:rPr>
                <a:t>（指导教师）</a:t>
              </a:r>
              <a:endParaRPr lang="zh-CN" altLang="en-US" sz="2000" dirty="0"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itchFamily="2" charset="-122"/>
                <a:ea typeface="宋体" pitchFamily="2" charset="-122"/>
                <a:sym typeface="宋体" charset="0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EG1 杨振明老师指导的学位论文（指导教师）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" y="779780"/>
            <a:ext cx="9143365" cy="6733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810" y="1881505"/>
            <a:ext cx="1171575" cy="20002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79115" y="1570990"/>
            <a:ext cx="1267460" cy="3848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杨振明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EG1 杨振明老师指导的学位论文（指导教师）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" y="779780"/>
            <a:ext cx="9158605" cy="61169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15" y="548640"/>
            <a:ext cx="7752080" cy="63239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195" y="-99695"/>
            <a:ext cx="9204960" cy="6814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常用学位论文资源介绍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547495" y="2348865"/>
            <a:ext cx="6610985" cy="1615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eaLnBrk="1" hangingPunct="1">
              <a:buNone/>
            </a:pPr>
            <a:r>
              <a:rPr lang="zh-CN" altLang="en-US" sz="3200" dirty="0">
                <a:solidFill>
                  <a:srgbClr val="000000"/>
                </a:solidFill>
                <a:latin typeface="方正韵动中黑简体" pitchFamily="2" charset="-122"/>
                <a:ea typeface="方正韵动中黑简体" pitchFamily="2" charset="-122"/>
                <a:cs typeface="+mn-ea"/>
                <a:sym typeface="+mn-ea"/>
              </a:rPr>
              <a:t>1.1 学位论文概述</a:t>
            </a:r>
            <a:endParaRPr lang="zh-CN" altLang="en-US" sz="3200" dirty="0">
              <a:solidFill>
                <a:srgbClr val="000000"/>
              </a:solidFill>
              <a:latin typeface="方正韵动中黑简体" pitchFamily="2" charset="-122"/>
              <a:ea typeface="方正韵动中黑简体" pitchFamily="2" charset="-122"/>
              <a:cs typeface="+mn-ea"/>
              <a:sym typeface="+mn-ea"/>
            </a:endParaRPr>
          </a:p>
          <a:p>
            <a:pPr lvl="0" eaLnBrk="1" hangingPunct="1">
              <a:buNone/>
            </a:pPr>
            <a:endParaRPr lang="zh-CN" altLang="en-US" sz="3600" dirty="0">
              <a:latin typeface="+mj-ea"/>
              <a:ea typeface="+mj-ea"/>
              <a:sym typeface="+mn-ea"/>
            </a:endParaRPr>
          </a:p>
          <a:p>
            <a:pPr lvl="0" algn="l" eaLnBrk="1" hangingPunct="1">
              <a:buNone/>
            </a:pPr>
            <a:r>
              <a:rPr lang="zh-CN" altLang="en-US" sz="3200" dirty="0">
                <a:solidFill>
                  <a:srgbClr val="000000"/>
                </a:solidFill>
                <a:latin typeface="方正韵动中黑简体" pitchFamily="2" charset="-122"/>
                <a:ea typeface="方正韵动中黑简体" pitchFamily="2" charset="-122"/>
                <a:cs typeface="+mn-ea"/>
                <a:sym typeface="+mn-ea"/>
              </a:rPr>
              <a:t>1.2 常用学位论文资源介绍</a:t>
            </a:r>
            <a:endParaRPr lang="zh-CN" altLang="en-US" sz="3200" dirty="0">
              <a:solidFill>
                <a:srgbClr val="000000"/>
              </a:solidFill>
              <a:latin typeface="方正韵动中黑简体" pitchFamily="2" charset="-122"/>
              <a:ea typeface="方正韵动中黑简体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推荐导师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225" y="804545"/>
            <a:ext cx="9196070" cy="5756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305"/>
            <a:ext cx="9219565" cy="68560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203575" y="802640"/>
            <a:ext cx="2444115" cy="3848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中国农业大学</a:t>
            </a:r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6060" y="-64770"/>
            <a:ext cx="9399905" cy="68414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685" y="4149090"/>
            <a:ext cx="6933565" cy="23241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975" y="-27305"/>
            <a:ext cx="9424035" cy="6871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 sz="1600"/>
              <a:t>EG2查找作物遗传育种专业2015至今发表的硕博士论文？(专业)（万方）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850900"/>
            <a:ext cx="9164320" cy="5938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-73025"/>
            <a:ext cx="9173210" cy="691261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4427855" y="4364990"/>
            <a:ext cx="648335" cy="3600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30" y="4653280"/>
            <a:ext cx="9199880" cy="22479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755" y="-89535"/>
            <a:ext cx="9210675" cy="6887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1800"/>
              <a:t>EG3 通过主题途径查找2010年以来有关物流金融方面国内外的博硕士论文？（主题）</a:t>
            </a:r>
            <a:endParaRPr lang="zh-CN" altLang="en-US" sz="1800"/>
          </a:p>
        </p:txBody>
      </p:sp>
      <p:sp>
        <p:nvSpPr>
          <p:cNvPr id="3" name="文本框 2"/>
          <p:cNvSpPr txBox="1"/>
          <p:nvPr/>
        </p:nvSpPr>
        <p:spPr>
          <a:xfrm>
            <a:off x="642620" y="2135505"/>
            <a:ext cx="7625080" cy="28092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0000"/>
              <a:buFont typeface="Wingdings" charset="0"/>
              <a:buChar char="Ø"/>
              <a:defRPr/>
            </a:pPr>
            <a:r>
              <a:rPr kumimoji="1" lang="zh-CN" altLang="en-US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国内的：</a:t>
            </a:r>
            <a:r>
              <a:rPr kumimoji="1" lang="en-US" altLang="zh-CN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CNKI </a:t>
            </a:r>
            <a:r>
              <a:rPr kumimoji="1" lang="zh-CN" altLang="en-US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、万方等</a:t>
            </a:r>
            <a:endParaRPr kumimoji="1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宋体" pitchFamily="49" charset="-122"/>
              <a:cs typeface="+mn-ea"/>
              <a:sym typeface="宋体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B9B63"/>
              </a:buClr>
              <a:buSzPct val="70000"/>
              <a:buFont typeface="Wingdings" pitchFamily="2" charset="2"/>
              <a:buNone/>
              <a:defRPr/>
            </a:pPr>
            <a:endParaRPr kumimoji="1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宋体" pitchFamily="49" charset="-122"/>
              <a:cs typeface="+mn-ea"/>
              <a:sym typeface="宋体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B9B63"/>
              </a:buClr>
              <a:buSzPct val="70000"/>
              <a:buFont typeface="Wingdings" pitchFamily="2" charset="2"/>
              <a:buNone/>
              <a:defRPr/>
            </a:pPr>
            <a:r>
              <a:rPr kumimoji="1" lang="zh-CN" altLang="en-US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     数据库：中国知网博硕士 论文全文库</a:t>
            </a:r>
            <a:endParaRPr kumimoji="1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宋体" pitchFamily="49" charset="-122"/>
              <a:cs typeface="+mn-ea"/>
              <a:sym typeface="宋体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B9B63"/>
              </a:buClr>
              <a:buSzPct val="70000"/>
              <a:buFont typeface="Wingdings" pitchFamily="2" charset="2"/>
              <a:buNone/>
              <a:defRPr/>
            </a:pPr>
            <a:r>
              <a:rPr kumimoji="1" lang="zh-CN" altLang="en-US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     检索条件： 年 </a:t>
            </a:r>
            <a:r>
              <a:rPr kumimoji="1" lang="en-US" altLang="zh-CN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between (2010,</a:t>
            </a:r>
            <a:r>
              <a:rPr kumimoji="1" lang="zh-CN" altLang="en-US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至今</a:t>
            </a:r>
            <a:r>
              <a:rPr kumimoji="1" lang="en-US" altLang="zh-CN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) </a:t>
            </a:r>
            <a:r>
              <a:rPr kumimoji="1" lang="zh-CN" altLang="en-US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并且 主题</a:t>
            </a:r>
            <a:r>
              <a:rPr kumimoji="1" lang="en-US" altLang="zh-CN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=</a:t>
            </a:r>
            <a:r>
              <a:rPr kumimoji="1" lang="zh-CN" altLang="en-US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物流金融 </a:t>
            </a:r>
            <a:r>
              <a:rPr kumimoji="1" lang="en-US" altLang="zh-CN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(</a:t>
            </a:r>
            <a:r>
              <a:rPr kumimoji="1" lang="zh-CN" altLang="en-US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精确匹配</a:t>
            </a:r>
            <a:r>
              <a:rPr kumimoji="1" lang="en-US" altLang="zh-CN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)</a:t>
            </a:r>
            <a:endParaRPr kumimoji="1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宋体" pitchFamily="49" charset="-122"/>
              <a:cs typeface="+mn-ea"/>
              <a:sym typeface="宋体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B9B63"/>
              </a:buClr>
              <a:buSzPct val="70000"/>
              <a:buFont typeface="Wingdings" pitchFamily="2" charset="2"/>
              <a:buNone/>
              <a:defRPr/>
            </a:pPr>
            <a:endParaRPr kumimoji="1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宋体" pitchFamily="49" charset="-122"/>
              <a:cs typeface="+mn-ea"/>
              <a:sym typeface="宋体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0000"/>
              <a:buFont typeface="Wingdings" charset="0"/>
              <a:buChar char="Ø"/>
              <a:defRPr/>
            </a:pPr>
            <a:r>
              <a:rPr kumimoji="1" lang="zh-CN" altLang="en-US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国外的：</a:t>
            </a:r>
            <a:r>
              <a:rPr kumimoji="1" lang="en-US" altLang="zh-CN" b="1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ProQuest</a:t>
            </a:r>
            <a:r>
              <a:rPr kumimoji="1" lang="zh-CN" altLang="en-US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博硕士论文数据库等 </a:t>
            </a:r>
            <a:endParaRPr kumimoji="1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宋体" pitchFamily="49" charset="-122"/>
              <a:cs typeface="+mn-ea"/>
              <a:sym typeface="宋体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B9B63"/>
              </a:buClr>
              <a:buSzPct val="70000"/>
              <a:buFont typeface="Wingdings" pitchFamily="2" charset="2"/>
              <a:buNone/>
              <a:defRPr/>
            </a:pPr>
            <a:endParaRPr kumimoji="1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宋体" pitchFamily="49" charset="-122"/>
              <a:cs typeface="+mn-ea"/>
              <a:sym typeface="宋体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B9B63"/>
              </a:buClr>
              <a:buSzPct val="70000"/>
              <a:buFont typeface="Wingdings" pitchFamily="2" charset="2"/>
              <a:buNone/>
              <a:defRPr/>
            </a:pPr>
            <a:r>
              <a:rPr kumimoji="1" lang="zh-CN" altLang="en-US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     数据库</a:t>
            </a:r>
            <a:r>
              <a:rPr kumimoji="1" lang="en-US" altLang="zh-CN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:</a:t>
            </a:r>
            <a:r>
              <a:rPr kumimoji="1" lang="en-US" altLang="zh-CN" b="1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proQuest</a:t>
            </a:r>
            <a:r>
              <a:rPr kumimoji="1" lang="zh-CN" altLang="en-US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学位论文检索平台</a:t>
            </a:r>
            <a:endParaRPr kumimoji="1" lang="zh-CN" altLang="en-US" b="1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 charset="0"/>
              <a:ea typeface="新宋体" pitchFamily="49" charset="-122"/>
              <a:cs typeface="+mn-ea"/>
              <a:sym typeface="宋体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B9B63"/>
              </a:buClr>
              <a:buSzPct val="70000"/>
              <a:buFont typeface="Wingdings" pitchFamily="2" charset="2"/>
              <a:buNone/>
              <a:defRPr/>
            </a:pPr>
            <a:endParaRPr kumimoji="1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宋体" pitchFamily="49" charset="-122"/>
              <a:cs typeface="+mn-ea"/>
              <a:sym typeface="宋体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7B9B63"/>
              </a:buClr>
              <a:buSzPct val="70000"/>
              <a:buFont typeface="Wingdings" pitchFamily="2" charset="2"/>
              <a:buNone/>
              <a:defRPr/>
            </a:pPr>
            <a:r>
              <a:rPr kumimoji="1" lang="zh-CN" altLang="en-US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    检索条件：</a:t>
            </a:r>
            <a:r>
              <a:rPr kumimoji="1" lang="en-US" altLang="zh-CN" b="1" noProof="0" dirty="0" err="1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ti</a:t>
            </a:r>
            <a:r>
              <a:rPr kumimoji="1" lang="en-US" altLang="zh-CN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:(</a:t>
            </a:r>
            <a:r>
              <a:rPr kumimoji="1" lang="zh-CN" altLang="en-US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？</a:t>
            </a:r>
            <a:r>
              <a:rPr kumimoji="1" lang="en-US" altLang="zh-CN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) or abs:(</a:t>
            </a:r>
            <a:r>
              <a:rPr kumimoji="1" lang="zh-CN" altLang="en-US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？</a:t>
            </a:r>
            <a:r>
              <a:rPr kumimoji="1" lang="en-US" altLang="zh-CN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charset="0"/>
                <a:ea typeface="新宋体" pitchFamily="49" charset="-122"/>
                <a:cs typeface="+mn-ea"/>
                <a:sym typeface="宋体" charset="0"/>
              </a:rPr>
              <a:t>) and year:(2010-2016) </a:t>
            </a:r>
            <a:endParaRPr kumimoji="1" lang="en-US" altLang="zh-CN" b="1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Arial" charset="0"/>
              <a:ea typeface="新宋体" pitchFamily="49" charset="-122"/>
              <a:cs typeface="+mn-ea"/>
              <a:sym typeface="宋体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 sz="2000" dirty="0">
                <a:latin typeface="方正韵动中黑简体" pitchFamily="2" charset="-122"/>
                <a:ea typeface="方正韵动中黑简体" pitchFamily="2" charset="-122"/>
                <a:sym typeface="+mn-ea"/>
              </a:rPr>
              <a:t>EG3 </a:t>
            </a:r>
            <a:r>
              <a:rPr lang="zh-CN" altLang="en-US" sz="2000" dirty="0">
                <a:latin typeface="宋体" pitchFamily="2" charset="-122"/>
                <a:ea typeface="宋体" pitchFamily="2" charset="-122"/>
                <a:sym typeface="+mn-ea"/>
              </a:rPr>
              <a:t>通过主题途径查找</a:t>
            </a:r>
            <a:r>
              <a:rPr lang="en-US" altLang="zh-CN" sz="2000" dirty="0">
                <a:latin typeface="宋体" pitchFamily="2" charset="-122"/>
                <a:ea typeface="宋体" pitchFamily="2" charset="-122"/>
                <a:sym typeface="+mn-ea"/>
              </a:rPr>
              <a:t>2010</a:t>
            </a:r>
            <a:r>
              <a:rPr lang="zh-CN" altLang="en-US" sz="2000" dirty="0">
                <a:latin typeface="宋体" pitchFamily="2" charset="-122"/>
                <a:ea typeface="宋体" pitchFamily="2" charset="-122"/>
                <a:sym typeface="+mn-ea"/>
              </a:rPr>
              <a:t>年以来有关物流金融方面国内外的博硕士论文？（</a:t>
            </a:r>
            <a:r>
              <a:rPr lang="zh-CN" altLang="en-US" sz="2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itchFamily="2" charset="-122"/>
                <a:ea typeface="宋体" pitchFamily="2" charset="-122"/>
                <a:sym typeface="+mn-ea"/>
              </a:rPr>
              <a:t>主题</a:t>
            </a:r>
            <a:r>
              <a:rPr lang="zh-CN" altLang="en-US" sz="2000" dirty="0">
                <a:latin typeface="宋体" pitchFamily="2" charset="-122"/>
                <a:ea typeface="宋体" pitchFamily="2" charset="-122"/>
                <a:sym typeface="+mn-ea"/>
              </a:rPr>
              <a:t>）</a:t>
            </a:r>
            <a:endParaRPr lang="zh-CN" altLang="en-US" sz="2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836295"/>
            <a:ext cx="9139555" cy="57658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23665" y="1916430"/>
            <a:ext cx="188595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物流金融</a:t>
            </a:r>
            <a:endParaRPr lang="zh-CN" altLang="en-US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40" y="822960"/>
            <a:ext cx="9156065" cy="58953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5" y="-38100"/>
            <a:ext cx="9121775" cy="6904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1800" dirty="0">
                <a:latin typeface="方正韵动中黑简体" pitchFamily="2" charset="-122"/>
                <a:ea typeface="方正韵动中黑简体" pitchFamily="2" charset="-122"/>
                <a:cs typeface="+mn-ea"/>
                <a:sym typeface="宋体" charset="0"/>
              </a:rPr>
              <a:t>EG3 </a:t>
            </a:r>
            <a:r>
              <a:rPr lang="zh-CN" altLang="en-US" sz="1800" dirty="0">
                <a:latin typeface="宋体" pitchFamily="2" charset="-122"/>
                <a:ea typeface="宋体" pitchFamily="2" charset="-122"/>
                <a:cs typeface="+mn-ea"/>
                <a:sym typeface="宋体" charset="0"/>
              </a:rPr>
              <a:t>通过主题途径查找</a:t>
            </a:r>
            <a:r>
              <a:rPr lang="en-US" altLang="zh-CN" sz="1800" dirty="0">
                <a:latin typeface="宋体" pitchFamily="2" charset="-122"/>
                <a:ea typeface="宋体" pitchFamily="2" charset="-122"/>
                <a:cs typeface="+mn-ea"/>
                <a:sym typeface="宋体" charset="0"/>
              </a:rPr>
              <a:t>2010</a:t>
            </a:r>
            <a:r>
              <a:rPr lang="zh-CN" altLang="en-US" sz="1800" dirty="0">
                <a:latin typeface="宋体" pitchFamily="2" charset="-122"/>
                <a:ea typeface="宋体" pitchFamily="2" charset="-122"/>
                <a:cs typeface="+mn-ea"/>
                <a:sym typeface="宋体" charset="0"/>
              </a:rPr>
              <a:t>年以来有关物流金融方面国内外的博硕士论文？（</a:t>
            </a:r>
            <a:r>
              <a:rPr lang="zh-CN" altLang="en-US" sz="1800" dirty="0">
                <a:solidFill>
                  <a:srgbClr val="EB674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itchFamily="2" charset="-122"/>
                <a:ea typeface="宋体" pitchFamily="2" charset="-122"/>
                <a:cs typeface="+mn-ea"/>
                <a:sym typeface="宋体" charset="0"/>
              </a:rPr>
              <a:t>主题</a:t>
            </a:r>
            <a:r>
              <a:rPr lang="zh-CN" altLang="en-US" sz="1800" dirty="0">
                <a:latin typeface="宋体" pitchFamily="2" charset="-122"/>
                <a:ea typeface="宋体" pitchFamily="2" charset="-122"/>
                <a:cs typeface="+mn-ea"/>
                <a:sym typeface="宋体" charset="0"/>
              </a:rPr>
              <a:t>）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836295"/>
            <a:ext cx="9160510" cy="6019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815" y="805180"/>
            <a:ext cx="9232265" cy="68059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45" y="1602105"/>
            <a:ext cx="9206230" cy="5962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1800" dirty="0">
                <a:latin typeface="方正韵动中黑简体" pitchFamily="2" charset="-122"/>
                <a:ea typeface="方正韵动中黑简体" pitchFamily="2" charset="-122"/>
                <a:cs typeface="+mn-ea"/>
                <a:sym typeface="宋体" charset="0"/>
              </a:rPr>
              <a:t>EG3 </a:t>
            </a:r>
            <a:r>
              <a:rPr lang="zh-CN" altLang="en-US" sz="1800" dirty="0">
                <a:latin typeface="宋体" pitchFamily="2" charset="-122"/>
                <a:ea typeface="宋体" pitchFamily="2" charset="-122"/>
                <a:cs typeface="+mn-ea"/>
                <a:sym typeface="宋体" charset="0"/>
              </a:rPr>
              <a:t>通过主题途径查找</a:t>
            </a:r>
            <a:r>
              <a:rPr lang="en-US" altLang="zh-CN" sz="1800" dirty="0">
                <a:latin typeface="宋体" pitchFamily="2" charset="-122"/>
                <a:ea typeface="宋体" pitchFamily="2" charset="-122"/>
                <a:cs typeface="+mn-ea"/>
                <a:sym typeface="宋体" charset="0"/>
              </a:rPr>
              <a:t>2010</a:t>
            </a:r>
            <a:r>
              <a:rPr lang="zh-CN" altLang="en-US" sz="1800" dirty="0">
                <a:latin typeface="宋体" pitchFamily="2" charset="-122"/>
                <a:ea typeface="宋体" pitchFamily="2" charset="-122"/>
                <a:cs typeface="+mn-ea"/>
                <a:sym typeface="宋体" charset="0"/>
              </a:rPr>
              <a:t>年以来有关物流金融方面国内外的博硕士论文？（</a:t>
            </a:r>
            <a:r>
              <a:rPr lang="zh-CN" altLang="en-US" sz="1800" dirty="0">
                <a:solidFill>
                  <a:srgbClr val="EB674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itchFamily="2" charset="-122"/>
                <a:ea typeface="宋体" pitchFamily="2" charset="-122"/>
                <a:cs typeface="+mn-ea"/>
                <a:sym typeface="宋体" charset="0"/>
              </a:rPr>
              <a:t>主题</a:t>
            </a:r>
            <a:r>
              <a:rPr lang="zh-CN" altLang="en-US" sz="1800" dirty="0">
                <a:latin typeface="宋体" pitchFamily="2" charset="-122"/>
                <a:ea typeface="宋体" pitchFamily="2" charset="-122"/>
                <a:cs typeface="+mn-ea"/>
                <a:sym typeface="宋体" charset="0"/>
              </a:rPr>
              <a:t>）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25500"/>
            <a:ext cx="9133205" cy="60363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52215" y="2475230"/>
            <a:ext cx="247015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logistics finance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702050" y="2702560"/>
            <a:ext cx="2540000" cy="365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logistics finance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292350" y="4218940"/>
            <a:ext cx="74993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2010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3268980" y="4239895"/>
            <a:ext cx="80835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2016</a:t>
            </a:r>
            <a:endParaRPr lang="en-US" altLang="zh-CN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" y="18415"/>
            <a:ext cx="9161780" cy="683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3970"/>
            <a:ext cx="9206230" cy="6864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30184" y="241169"/>
            <a:ext cx="6680959" cy="594722"/>
          </a:xfrm>
        </p:spPr>
        <p:txBody>
          <a:bodyPr>
            <a:normAutofit fontScale="90000"/>
          </a:bodyPr>
          <a:p>
            <a:r>
              <a:rPr lang="zh-CN" altLang="en-US" sz="2000"/>
              <a:t>EG4 螺旋形压电复合材料的制备和性能研究.天津大学 张亚倩（题名）（知网万方均找不到原文的情况）</a:t>
            </a:r>
            <a:endParaRPr lang="zh-CN" altLang="en-US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780" y="1170305"/>
            <a:ext cx="9113520" cy="5533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45" y="808990"/>
            <a:ext cx="9170670" cy="60496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35" y="2642870"/>
            <a:ext cx="7694930" cy="1571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955" y="1100455"/>
            <a:ext cx="9189085" cy="5771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1800" dirty="0">
                <a:latin typeface="方正韵动中黑简体" pitchFamily="2" charset="-122"/>
                <a:ea typeface="方正韵动中黑简体" pitchFamily="2" charset="-122"/>
                <a:cs typeface="+mn-ea"/>
                <a:sym typeface="宋体" charset="0"/>
              </a:rPr>
              <a:t>EG4 </a:t>
            </a:r>
            <a:r>
              <a:rPr lang="zh-CN" altLang="en-US" sz="1800" dirty="0">
                <a:latin typeface="宋体" pitchFamily="2" charset="-122"/>
                <a:ea typeface="宋体" pitchFamily="2" charset="-122"/>
                <a:cs typeface="+mn-ea"/>
                <a:sym typeface="宋体" charset="0"/>
              </a:rPr>
              <a:t>螺旋形压电复合材料的制备和性能研究</a:t>
            </a:r>
            <a:r>
              <a:rPr lang="en-US" altLang="zh-CN" sz="1800" dirty="0">
                <a:latin typeface="宋体" pitchFamily="2" charset="-122"/>
                <a:ea typeface="宋体" pitchFamily="2" charset="-122"/>
                <a:cs typeface="+mn-ea"/>
                <a:sym typeface="宋体" charset="0"/>
              </a:rPr>
              <a:t>.</a:t>
            </a:r>
            <a:r>
              <a:rPr lang="zh-CN" altLang="en-US" sz="1800" dirty="0">
                <a:latin typeface="宋体" pitchFamily="2" charset="-122"/>
                <a:ea typeface="宋体" pitchFamily="2" charset="-122"/>
                <a:cs typeface="+mn-ea"/>
                <a:sym typeface="宋体" charset="0"/>
              </a:rPr>
              <a:t>天津大学 张亚倩（</a:t>
            </a:r>
            <a:r>
              <a:rPr lang="zh-CN" altLang="en-US" sz="1800" dirty="0">
                <a:solidFill>
                  <a:srgbClr val="EB674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itchFamily="2" charset="-122"/>
                <a:ea typeface="宋体" pitchFamily="2" charset="-122"/>
                <a:cs typeface="+mn-ea"/>
                <a:sym typeface="宋体" charset="0"/>
              </a:rPr>
              <a:t>题名</a:t>
            </a:r>
            <a:r>
              <a:rPr lang="zh-CN" altLang="en-US" sz="1800" dirty="0">
                <a:latin typeface="宋体" pitchFamily="2" charset="-122"/>
                <a:ea typeface="宋体" pitchFamily="2" charset="-122"/>
                <a:cs typeface="+mn-ea"/>
                <a:sym typeface="宋体" charset="0"/>
              </a:rPr>
              <a:t>）（知网万方均找不到原文）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836295"/>
            <a:ext cx="9163050" cy="60191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" y="-19685"/>
            <a:ext cx="9335770" cy="6859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87145" y="2078990"/>
            <a:ext cx="7033895" cy="3139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eaLnBrk="1" hangingPunct="1">
              <a:buNone/>
            </a:pPr>
            <a:r>
              <a:rPr lang="zh-CN" altLang="en-US" sz="3200" b="1" dirty="0">
                <a:solidFill>
                  <a:srgbClr val="000000"/>
                </a:solidFill>
                <a:latin typeface="方正韵动中黑简体" pitchFamily="2" charset="-122"/>
                <a:ea typeface="方正韵动中黑简体" pitchFamily="2" charset="-122"/>
                <a:sym typeface="宋体" charset="0"/>
              </a:rPr>
              <a:t>三 本校学位论文提交方法与注意事项</a:t>
            </a:r>
            <a:endParaRPr lang="zh-CN" altLang="en-US" sz="3200" b="1" dirty="0">
              <a:solidFill>
                <a:srgbClr val="000000"/>
              </a:solidFill>
              <a:latin typeface="方正韵动中黑简体" pitchFamily="2" charset="-122"/>
              <a:ea typeface="方正韵动中黑简体" pitchFamily="2" charset="-122"/>
              <a:sym typeface="宋体" charset="0"/>
            </a:endParaRPr>
          </a:p>
          <a:p>
            <a:pPr lvl="0" eaLnBrk="1" hangingPunct="1"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方正韵动中黑简体" pitchFamily="2" charset="-122"/>
                <a:ea typeface="方正韵动中黑简体" pitchFamily="2" charset="-122"/>
                <a:sym typeface="宋体" charset="0"/>
              </a:rPr>
              <a:t>    </a:t>
            </a:r>
            <a:endParaRPr lang="en-US" altLang="zh-CN" sz="2400" b="1" dirty="0">
              <a:solidFill>
                <a:srgbClr val="000000"/>
              </a:solidFill>
              <a:latin typeface="方正韵动中黑简体" pitchFamily="2" charset="-122"/>
              <a:ea typeface="方正韵动中黑简体" pitchFamily="2" charset="-122"/>
              <a:sym typeface="宋体" charset="0"/>
            </a:endParaRPr>
          </a:p>
          <a:p>
            <a:pPr lvl="0" eaLnBrk="1" hangingPunct="1">
              <a:buNone/>
            </a:pPr>
            <a:endParaRPr lang="en-US" altLang="zh-CN" sz="2400" b="1" dirty="0">
              <a:solidFill>
                <a:srgbClr val="000000"/>
              </a:solidFill>
              <a:latin typeface="方正韵动中黑简体" pitchFamily="2" charset="-122"/>
              <a:ea typeface="方正韵动中黑简体" pitchFamily="2" charset="-122"/>
              <a:sym typeface="宋体" charset="0"/>
            </a:endParaRPr>
          </a:p>
          <a:p>
            <a:pPr lvl="0" eaLnBrk="1" hangingPunct="1"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方正韵动中黑简体" pitchFamily="2" charset="-122"/>
                <a:ea typeface="方正韵动中黑简体" pitchFamily="2" charset="-122"/>
                <a:sym typeface="宋体" charset="0"/>
              </a:rPr>
              <a:t>          3.</a:t>
            </a:r>
            <a:r>
              <a:rPr lang="zh-CN" sz="2400" b="1" dirty="0">
                <a:solidFill>
                  <a:srgbClr val="000000"/>
                </a:solidFill>
                <a:latin typeface="方正韵动中黑简体" pitchFamily="2" charset="-122"/>
                <a:ea typeface="方正韵动中黑简体" pitchFamily="2" charset="-122"/>
                <a:sym typeface="宋体" charset="0"/>
              </a:rPr>
              <a:t>1 提交网址</a:t>
            </a:r>
            <a:endParaRPr lang="zh-CN" sz="2400" b="1" dirty="0">
              <a:solidFill>
                <a:srgbClr val="000000"/>
              </a:solidFill>
              <a:latin typeface="方正韵动中黑简体" pitchFamily="2" charset="-122"/>
              <a:ea typeface="方正韵动中黑简体" pitchFamily="2" charset="-122"/>
              <a:sym typeface="宋体" charset="0"/>
            </a:endParaRPr>
          </a:p>
          <a:p>
            <a:pPr lvl="0" eaLnBrk="1" hangingPunct="1">
              <a:buNone/>
            </a:pPr>
            <a:endParaRPr lang="zh-CN" sz="2400" b="1" dirty="0">
              <a:solidFill>
                <a:srgbClr val="000000"/>
              </a:solidFill>
              <a:latin typeface="方正韵动中黑简体" pitchFamily="2" charset="-122"/>
              <a:ea typeface="方正韵动中黑简体" pitchFamily="2" charset="-122"/>
              <a:sym typeface="宋体" charset="0"/>
            </a:endParaRPr>
          </a:p>
          <a:p>
            <a:pPr lvl="0" eaLnBrk="1" hangingPunct="1"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方正韵动中黑简体" pitchFamily="2" charset="-122"/>
                <a:ea typeface="方正韵动中黑简体" pitchFamily="2" charset="-122"/>
                <a:sym typeface="宋体" charset="0"/>
              </a:rPr>
              <a:t>          3.</a:t>
            </a:r>
            <a:r>
              <a:rPr lang="zh-CN" sz="2400" b="1" dirty="0">
                <a:solidFill>
                  <a:srgbClr val="000000"/>
                </a:solidFill>
                <a:latin typeface="方正韵动中黑简体" pitchFamily="2" charset="-122"/>
                <a:ea typeface="方正韵动中黑简体" pitchFamily="2" charset="-122"/>
                <a:sym typeface="宋体" charset="0"/>
              </a:rPr>
              <a:t>2 提交流程</a:t>
            </a:r>
            <a:endParaRPr lang="zh-CN" sz="2400" b="1" dirty="0">
              <a:solidFill>
                <a:srgbClr val="000000"/>
              </a:solidFill>
              <a:latin typeface="方正韵动中黑简体" pitchFamily="2" charset="-122"/>
              <a:ea typeface="方正韵动中黑简体" pitchFamily="2" charset="-122"/>
              <a:sym typeface="宋体" charset="0"/>
            </a:endParaRPr>
          </a:p>
          <a:p>
            <a:pPr lvl="0" eaLnBrk="1" hangingPunct="1">
              <a:buNone/>
            </a:pPr>
            <a:endParaRPr lang="zh-CN" sz="2400" b="1" dirty="0">
              <a:solidFill>
                <a:srgbClr val="000000"/>
              </a:solidFill>
              <a:latin typeface="方正韵动中黑简体" pitchFamily="2" charset="-122"/>
              <a:ea typeface="方正韵动中黑简体" pitchFamily="2" charset="-122"/>
              <a:sym typeface="宋体" charset="0"/>
            </a:endParaRPr>
          </a:p>
          <a:p>
            <a:pPr lvl="0" eaLnBrk="1" hangingPunct="1">
              <a:buNone/>
            </a:pPr>
            <a:r>
              <a:rPr lang="zh-CN" sz="2400" b="1" dirty="0">
                <a:solidFill>
                  <a:srgbClr val="000000"/>
                </a:solidFill>
                <a:latin typeface="方正韵动中黑简体" pitchFamily="2" charset="-122"/>
                <a:ea typeface="方正韵动中黑简体" pitchFamily="2" charset="-122"/>
                <a:sym typeface="宋体" charset="0"/>
              </a:rPr>
              <a:t>          3</a:t>
            </a:r>
            <a:r>
              <a:rPr lang="en-US" altLang="zh-CN" sz="2400" b="1" dirty="0">
                <a:solidFill>
                  <a:srgbClr val="000000"/>
                </a:solidFill>
                <a:latin typeface="方正韵动中黑简体" pitchFamily="2" charset="-122"/>
                <a:ea typeface="方正韵动中黑简体" pitchFamily="2" charset="-122"/>
                <a:sym typeface="宋体" charset="0"/>
              </a:rPr>
              <a:t>.3 </a:t>
            </a:r>
            <a:r>
              <a:rPr lang="zh-CN" sz="2400" b="1" dirty="0">
                <a:solidFill>
                  <a:srgbClr val="000000"/>
                </a:solidFill>
                <a:latin typeface="方正韵动中黑简体" pitchFamily="2" charset="-122"/>
                <a:ea typeface="方正韵动中黑简体" pitchFamily="2" charset="-122"/>
                <a:sym typeface="宋体" charset="0"/>
              </a:rPr>
              <a:t>注意事项</a:t>
            </a:r>
            <a:endParaRPr lang="zh-CN" sz="2400" b="1" dirty="0">
              <a:solidFill>
                <a:srgbClr val="000000"/>
              </a:solidFill>
              <a:latin typeface="方正韵动中黑简体" pitchFamily="2" charset="-122"/>
              <a:ea typeface="方正韵动中黑简体" pitchFamily="2" charset="-122"/>
              <a:sym typeface="宋体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1.1学位论文概述（定义）（1/4）</a:t>
            </a:r>
            <a:endParaRPr lang="zh-CN" altLang="en-US"/>
          </a:p>
        </p:txBody>
      </p:sp>
      <p:sp>
        <p:nvSpPr>
          <p:cNvPr id="102403" name="圆角矩形 102402"/>
          <p:cNvSpPr/>
          <p:nvPr/>
        </p:nvSpPr>
        <p:spPr>
          <a:xfrm>
            <a:off x="5562600" y="3352800"/>
            <a:ext cx="2286000" cy="2667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vl="0" algn="ctr" eaLnBrk="0" latinLnBrk="0" hangingPunct="0"/>
            <a:endParaRPr lang="zh-CN" altLang="en-US" dirty="0">
              <a:latin typeface="Verdana" pitchFamily="2" charset="0"/>
              <a:ea typeface="宋体" charset="-122"/>
            </a:endParaRPr>
          </a:p>
        </p:txBody>
      </p:sp>
      <p:sp>
        <p:nvSpPr>
          <p:cNvPr id="102404" name="圆角矩形 102403"/>
          <p:cNvSpPr/>
          <p:nvPr/>
        </p:nvSpPr>
        <p:spPr>
          <a:xfrm>
            <a:off x="1091565" y="3352800"/>
            <a:ext cx="2299970" cy="2667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vl="0" algn="ctr" eaLnBrk="0" latinLnBrk="0" hangingPunct="0"/>
            <a:endParaRPr lang="zh-CN" altLang="en-US" dirty="0">
              <a:latin typeface="Verdana" pitchFamily="2" charset="0"/>
              <a:ea typeface="宋体" charset="-122"/>
            </a:endParaRPr>
          </a:p>
        </p:txBody>
      </p:sp>
      <p:sp>
        <p:nvSpPr>
          <p:cNvPr id="102405" name="文本框 102404"/>
          <p:cNvSpPr txBox="1"/>
          <p:nvPr/>
        </p:nvSpPr>
        <p:spPr>
          <a:xfrm>
            <a:off x="1025525" y="3429000"/>
            <a:ext cx="2504440" cy="210312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p>
            <a:pPr lvl="0" algn="ctr" eaLnBrk="0" latinLnBrk="0" hangingPunct="0"/>
            <a:r>
              <a:rPr lang="zh-CN" altLang="en-US" sz="2000" b="1" dirty="0">
                <a:solidFill>
                  <a:srgbClr val="000000"/>
                </a:solidFill>
                <a:latin typeface="Arial" charset="0"/>
                <a:ea typeface="宋体" charset="-122"/>
              </a:rPr>
              <a:t>定义</a:t>
            </a:r>
            <a:endParaRPr lang="zh-CN" altLang="en-US" sz="2000" b="1" dirty="0">
              <a:solidFill>
                <a:srgbClr val="000000"/>
              </a:solidFill>
              <a:latin typeface="Arial" charset="0"/>
              <a:ea typeface="宋体" charset="-122"/>
            </a:endParaRPr>
          </a:p>
          <a:p>
            <a:pPr lvl="0" eaLnBrk="0" latinLnBrk="0" hangingPunct="0"/>
            <a:endParaRPr kumimoji="1" lang="zh-CN" altLang="en-US" sz="1600" noProof="0" dirty="0">
              <a:ln>
                <a:noFill/>
              </a:ln>
              <a:uLnTx/>
              <a:uFillTx/>
              <a:latin typeface="华文宋体" pitchFamily="2" charset="-122"/>
              <a:ea typeface="华文宋体" pitchFamily="2" charset="-122"/>
              <a:cs typeface="+mn-ea"/>
              <a:sym typeface="宋体" charset="0"/>
            </a:endParaRPr>
          </a:p>
          <a:p>
            <a:pPr lvl="0" eaLnBrk="0" latinLnBrk="0" hangingPunct="0"/>
            <a:r>
              <a:rPr kumimoji="1" lang="zh-CN" altLang="en-US" sz="1600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宋体" charset="0"/>
                <a:ea typeface="宋体" charset="0"/>
                <a:cs typeface="+mn-ea"/>
                <a:sym typeface="宋体" charset="0"/>
              </a:rPr>
              <a:t>学位论文是高等学校、科研机构的毕业生为获得各级学位</a:t>
            </a:r>
            <a:r>
              <a:rPr kumimoji="1" lang="en-US" altLang="zh-CN" sz="1600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宋体" charset="0"/>
                <a:ea typeface="宋体" charset="0"/>
                <a:cs typeface="+mn-ea"/>
                <a:sym typeface="宋体" charset="0"/>
              </a:rPr>
              <a:t>, </a:t>
            </a:r>
            <a:r>
              <a:rPr kumimoji="1" lang="zh-CN" altLang="en-US" sz="1600" b="1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宋体" charset="0"/>
                <a:ea typeface="宋体" charset="0"/>
                <a:cs typeface="+mn-ea"/>
                <a:sym typeface="宋体" charset="0"/>
              </a:rPr>
              <a:t>在导师的指导下参阅大量文献，经过反复实验及调研而撰写的研究论文。</a:t>
            </a:r>
            <a:endParaRPr kumimoji="1" lang="zh-CN" altLang="en-US" sz="1600" b="1" noProof="0" dirty="0">
              <a:ln>
                <a:noFill/>
              </a:ln>
              <a:solidFill>
                <a:srgbClr val="000000"/>
              </a:solidFill>
              <a:uLnTx/>
              <a:uFillTx/>
              <a:latin typeface="宋体" charset="0"/>
              <a:ea typeface="宋体" charset="0"/>
              <a:cs typeface="+mn-ea"/>
              <a:sym typeface="宋体" charset="0"/>
            </a:endParaRPr>
          </a:p>
        </p:txBody>
      </p:sp>
      <p:sp>
        <p:nvSpPr>
          <p:cNvPr id="102406" name="未知"/>
          <p:cNvSpPr/>
          <p:nvPr/>
        </p:nvSpPr>
        <p:spPr>
          <a:xfrm>
            <a:off x="3222625" y="3255963"/>
            <a:ext cx="903288" cy="1241425"/>
          </a:xfrm>
          <a:custGeom>
            <a:avLst/>
            <a:gdLst/>
            <a:ahLst/>
            <a:cxnLst/>
            <a:rect l="0" t="0" r="0" b="0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D3A911">
                  <a:alpha val="100000"/>
                </a:srgbClr>
              </a:gs>
              <a:gs pos="100000">
                <a:srgbClr val="D3A911">
                  <a:gamma/>
                  <a:tint val="63529"/>
                  <a:invGamma/>
                  <a:alpha val="100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02407" name="矩形 102406"/>
          <p:cNvSpPr>
            <a:spLocks noChangeAspect="1" noTextEdit="1"/>
          </p:cNvSpPr>
          <p:nvPr/>
        </p:nvSpPr>
        <p:spPr>
          <a:xfrm flipH="1">
            <a:off x="4868863" y="3252788"/>
            <a:ext cx="909637" cy="12446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endParaRPr lang="zh-CN" altLang="en-US"/>
          </a:p>
        </p:txBody>
      </p:sp>
      <p:sp>
        <p:nvSpPr>
          <p:cNvPr id="102408" name="未知"/>
          <p:cNvSpPr/>
          <p:nvPr/>
        </p:nvSpPr>
        <p:spPr>
          <a:xfrm flipH="1">
            <a:off x="4875213" y="3255963"/>
            <a:ext cx="903287" cy="1241425"/>
          </a:xfrm>
          <a:custGeom>
            <a:avLst/>
            <a:gdLst/>
            <a:ahLst/>
            <a:cxnLst/>
            <a:rect l="0" t="0" r="0" b="0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7B9B63">
                  <a:alpha val="100000"/>
                </a:srgbClr>
              </a:gs>
              <a:gs pos="100000">
                <a:srgbClr val="7B9B63">
                  <a:gamma/>
                  <a:tint val="31765"/>
                  <a:invGamma/>
                  <a:alpha val="100000"/>
                </a:srgbClr>
              </a:gs>
            </a:gsLst>
            <a:lin ang="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102409" name="组合 102408"/>
          <p:cNvGrpSpPr/>
          <p:nvPr/>
        </p:nvGrpSpPr>
        <p:grpSpPr>
          <a:xfrm>
            <a:off x="3048000" y="1628775"/>
            <a:ext cx="2998788" cy="1601788"/>
            <a:chOff x="0" y="0"/>
            <a:chExt cx="1889" cy="1009"/>
          </a:xfrm>
        </p:grpSpPr>
        <p:grpSp>
          <p:nvGrpSpPr>
            <p:cNvPr id="102410" name="组合 102409"/>
            <p:cNvGrpSpPr/>
            <p:nvPr/>
          </p:nvGrpSpPr>
          <p:grpSpPr>
            <a:xfrm>
              <a:off x="0" y="90"/>
              <a:ext cx="1889" cy="919"/>
              <a:chOff x="0" y="0"/>
              <a:chExt cx="1926" cy="937"/>
            </a:xfrm>
          </p:grpSpPr>
          <p:sp>
            <p:nvSpPr>
              <p:cNvPr id="102411" name="椭圆 102410"/>
              <p:cNvSpPr/>
              <p:nvPr/>
            </p:nvSpPr>
            <p:spPr>
              <a:xfrm>
                <a:off x="21" y="30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7B9B63"/>
                  </a:gs>
                  <a:gs pos="100000">
                    <a:srgbClr val="7B9B63">
                      <a:gamma/>
                      <a:shade val="48627"/>
                      <a:invGamma/>
                    </a:srgbClr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2412" name="椭圆 102411"/>
              <p:cNvSpPr/>
              <p:nvPr/>
            </p:nvSpPr>
            <p:spPr>
              <a:xfrm>
                <a:off x="0" y="0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rgbClr val="7B9B63">
                      <a:gamma/>
                      <a:tint val="44314"/>
                      <a:invGamma/>
                    </a:srgbClr>
                  </a:gs>
                  <a:gs pos="100000">
                    <a:srgbClr val="7B9B63"/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102413" name="椭圆 102412"/>
            <p:cNvSpPr/>
            <p:nvPr/>
          </p:nvSpPr>
          <p:spPr>
            <a:xfrm>
              <a:off x="89" y="0"/>
              <a:ext cx="1691" cy="845"/>
            </a:xfrm>
            <a:prstGeom prst="ellipse">
              <a:avLst/>
            </a:prstGeom>
            <a:gradFill rotWithShape="1">
              <a:gsLst>
                <a:gs pos="0">
                  <a:srgbClr val="EB6743">
                    <a:gamma/>
                    <a:shade val="46275"/>
                    <a:invGamma/>
                  </a:srgbClr>
                </a:gs>
                <a:gs pos="100000">
                  <a:srgbClr val="EB6743"/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2414" name="椭圆 102413"/>
            <p:cNvSpPr/>
            <p:nvPr/>
          </p:nvSpPr>
          <p:spPr>
            <a:xfrm>
              <a:off x="111" y="5"/>
              <a:ext cx="1650" cy="824"/>
            </a:xfrm>
            <a:prstGeom prst="ellipse">
              <a:avLst/>
            </a:prstGeom>
            <a:gradFill rotWithShape="1">
              <a:gsLst>
                <a:gs pos="0">
                  <a:srgbClr val="EB6743">
                    <a:alpha val="0"/>
                  </a:srgbClr>
                </a:gs>
                <a:gs pos="100000">
                  <a:srgbClr val="EB6743">
                    <a:gamma/>
                    <a:tint val="34902"/>
                    <a:invGamma/>
                  </a:srgb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2415" name="椭圆 102414"/>
            <p:cNvSpPr/>
            <p:nvPr/>
          </p:nvSpPr>
          <p:spPr>
            <a:xfrm>
              <a:off x="128" y="13"/>
              <a:ext cx="1570" cy="770"/>
            </a:xfrm>
            <a:prstGeom prst="ellipse">
              <a:avLst/>
            </a:prstGeom>
            <a:gradFill rotWithShape="1">
              <a:gsLst>
                <a:gs pos="0">
                  <a:srgbClr val="EB6743">
                    <a:gamma/>
                    <a:shade val="79216"/>
                    <a:invGamma/>
                  </a:srgbClr>
                </a:gs>
                <a:gs pos="100000">
                  <a:srgbClr val="EB6743">
                    <a:alpha val="48000"/>
                  </a:srgb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02416" name="椭圆 102415"/>
            <p:cNvSpPr/>
            <p:nvPr/>
          </p:nvSpPr>
          <p:spPr>
            <a:xfrm>
              <a:off x="211" y="30"/>
              <a:ext cx="1382" cy="624"/>
            </a:xfrm>
            <a:prstGeom prst="ellipse">
              <a:avLst/>
            </a:prstGeom>
            <a:gradFill rotWithShape="1">
              <a:gsLst>
                <a:gs pos="0">
                  <a:srgbClr val="EB6743">
                    <a:gamma/>
                    <a:tint val="0"/>
                    <a:invGamma/>
                  </a:srgbClr>
                </a:gs>
                <a:gs pos="100000">
                  <a:srgbClr val="EB6743">
                    <a:alpha val="37999"/>
                  </a:srgbClr>
                </a:gs>
              </a:gsLst>
              <a:lin ang="27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102417" name="文本框 102416"/>
          <p:cNvSpPr txBox="1"/>
          <p:nvPr/>
        </p:nvSpPr>
        <p:spPr>
          <a:xfrm>
            <a:off x="3799523" y="1904365"/>
            <a:ext cx="140208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anchor="t">
            <a:spAutoFit/>
          </a:bodyPr>
          <a:p>
            <a:pPr lvl="0" algn="ctr" eaLnBrk="0" latinLnBrk="0" hangingPunct="0"/>
            <a:r>
              <a:rPr lang="zh-CN" altLang="en-US" sz="2400" b="1" dirty="0">
                <a:solidFill>
                  <a:srgbClr val="000000"/>
                </a:solidFill>
                <a:latin typeface="Arial" charset="0"/>
                <a:ea typeface="宋体" charset="-122"/>
              </a:rPr>
              <a:t>学位论文</a:t>
            </a:r>
            <a:endParaRPr lang="zh-CN" altLang="en-US" sz="1400" dirty="0">
              <a:solidFill>
                <a:srgbClr val="000000"/>
              </a:solidFill>
              <a:latin typeface="Arial" charset="0"/>
              <a:ea typeface="宋体" charset="-122"/>
            </a:endParaRPr>
          </a:p>
        </p:txBody>
      </p:sp>
      <p:sp>
        <p:nvSpPr>
          <p:cNvPr id="102418" name="文本框 102417"/>
          <p:cNvSpPr txBox="1"/>
          <p:nvPr/>
        </p:nvSpPr>
        <p:spPr>
          <a:xfrm>
            <a:off x="5791200" y="3581400"/>
            <a:ext cx="2038350" cy="16764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latinLnBrk="0"/>
            <a:r>
              <a:rPr lang="zh-CN" altLang="en-US" sz="3200" b="1" dirty="0">
                <a:solidFill>
                  <a:srgbClr val="000000"/>
                </a:solidFill>
                <a:latin typeface="Arial" charset="0"/>
                <a:ea typeface="宋体" charset="-122"/>
              </a:rPr>
              <a:t>学位级别</a:t>
            </a:r>
            <a:endParaRPr lang="zh-CN" altLang="en-US" sz="3200" b="1" dirty="0">
              <a:solidFill>
                <a:srgbClr val="000000"/>
              </a:solidFill>
              <a:latin typeface="Arial" charset="0"/>
              <a:ea typeface="宋体" charset="-122"/>
            </a:endParaRPr>
          </a:p>
          <a:p>
            <a:pPr lvl="0" latinLnBrk="0"/>
            <a:r>
              <a:rPr lang="en-US" altLang="x-none" dirty="0">
                <a:solidFill>
                  <a:srgbClr val="000000"/>
                </a:solidFill>
                <a:latin typeface="Arial" charset="0"/>
                <a:ea typeface="宋体" charset="-122"/>
              </a:rPr>
              <a:t>   </a:t>
            </a:r>
            <a:endParaRPr lang="en-US" altLang="x-none" dirty="0">
              <a:solidFill>
                <a:srgbClr val="000000"/>
              </a:solidFill>
              <a:latin typeface="Arial" charset="0"/>
              <a:ea typeface="宋体" charset="-122"/>
            </a:endParaRPr>
          </a:p>
          <a:p>
            <a:pPr lvl="0" latinLnBrk="0"/>
            <a:r>
              <a:rPr lang="en-US" altLang="x-none" dirty="0">
                <a:solidFill>
                  <a:srgbClr val="000000"/>
                </a:solidFill>
                <a:latin typeface="Arial" charset="0"/>
                <a:ea typeface="宋体" charset="-122"/>
              </a:rPr>
              <a:t>   </a:t>
            </a:r>
            <a:r>
              <a:rPr lang="zh-CN" altLang="en-US" b="1" dirty="0">
                <a:solidFill>
                  <a:srgbClr val="000000"/>
                </a:solidFill>
                <a:latin typeface="Arial" charset="0"/>
                <a:ea typeface="宋体" charset="-122"/>
              </a:rPr>
              <a:t>学士论文</a:t>
            </a:r>
            <a:endParaRPr lang="zh-CN" altLang="en-US" b="1" dirty="0">
              <a:solidFill>
                <a:srgbClr val="000000"/>
              </a:solidFill>
              <a:latin typeface="Arial" charset="0"/>
              <a:ea typeface="宋体" charset="-122"/>
            </a:endParaRPr>
          </a:p>
          <a:p>
            <a:pPr lvl="0" latinLnBrk="0"/>
            <a:r>
              <a:rPr lang="zh-CN" altLang="en-US" b="1" dirty="0">
                <a:solidFill>
                  <a:srgbClr val="000000"/>
                </a:solidFill>
                <a:latin typeface="Arial" charset="0"/>
                <a:ea typeface="宋体" charset="-122"/>
              </a:rPr>
              <a:t>   硕士论文</a:t>
            </a:r>
            <a:endParaRPr lang="zh-CN" altLang="en-US" b="1" dirty="0">
              <a:solidFill>
                <a:srgbClr val="000000"/>
              </a:solidFill>
              <a:latin typeface="Arial" charset="0"/>
              <a:ea typeface="宋体" charset="-122"/>
            </a:endParaRPr>
          </a:p>
          <a:p>
            <a:pPr lvl="0" latinLnBrk="0"/>
            <a:r>
              <a:rPr lang="zh-CN" altLang="en-US" b="1" dirty="0">
                <a:solidFill>
                  <a:srgbClr val="000000"/>
                </a:solidFill>
                <a:latin typeface="Arial" charset="0"/>
                <a:ea typeface="宋体" charset="-122"/>
              </a:rPr>
              <a:t>   博士论文</a:t>
            </a:r>
            <a:endParaRPr lang="zh-CN" altLang="en-US" b="1" dirty="0">
              <a:solidFill>
                <a:srgbClr val="000000"/>
              </a:solidFill>
              <a:latin typeface="Arial" charset="0"/>
              <a:ea typeface="宋体" charset="-122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2000"/>
              <a:t>3.1 提交网址    http://202.198.25.8/PaperLogin.action</a:t>
            </a:r>
            <a:endParaRPr lang="zh-CN" altLang="en-US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79780"/>
            <a:ext cx="9167495" cy="60566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540"/>
            <a:ext cx="9146540" cy="60471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95" y="795655"/>
            <a:ext cx="9204960" cy="6055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3.</a:t>
            </a:r>
            <a:r>
              <a:rPr lang="zh-CN" altLang="en-US"/>
              <a:t>2 提交流程</a:t>
            </a:r>
            <a:endParaRPr lang="zh-CN" altLang="en-US"/>
          </a:p>
        </p:txBody>
      </p:sp>
      <p:sp>
        <p:nvSpPr>
          <p:cNvPr id="76802" name="平行四边形 76801"/>
          <p:cNvSpPr/>
          <p:nvPr/>
        </p:nvSpPr>
        <p:spPr>
          <a:xfrm flipH="1" flipV="1">
            <a:off x="536575" y="4679950"/>
            <a:ext cx="5586413" cy="381000"/>
          </a:xfrm>
          <a:prstGeom prst="parallelogram">
            <a:avLst>
              <a:gd name="adj" fmla="val 206228"/>
            </a:avLst>
          </a:prstGeom>
          <a:solidFill>
            <a:srgbClr val="DFDFDF"/>
          </a:solidFill>
          <a:ln w="9525">
            <a:noFill/>
            <a:miter/>
          </a:ln>
        </p:spPr>
        <p:txBody>
          <a:bodyPr/>
          <a:p>
            <a:endParaRPr lang="zh-CN" altLang="en-US"/>
          </a:p>
        </p:txBody>
      </p:sp>
      <p:sp>
        <p:nvSpPr>
          <p:cNvPr id="76803" name="平行四边形 76802"/>
          <p:cNvSpPr/>
          <p:nvPr/>
        </p:nvSpPr>
        <p:spPr>
          <a:xfrm flipH="1" flipV="1">
            <a:off x="5197475" y="1736725"/>
            <a:ext cx="3530600" cy="381000"/>
          </a:xfrm>
          <a:prstGeom prst="parallelogram">
            <a:avLst>
              <a:gd name="adj" fmla="val 158951"/>
            </a:avLst>
          </a:prstGeom>
          <a:solidFill>
            <a:srgbClr val="DFDFDF">
              <a:alpha val="70000"/>
            </a:srgbClr>
          </a:solidFill>
          <a:ln w="9525">
            <a:noFill/>
            <a:miter/>
          </a:ln>
        </p:spPr>
        <p:txBody>
          <a:bodyPr/>
          <a:p>
            <a:endParaRPr lang="zh-CN" altLang="en-US"/>
          </a:p>
        </p:txBody>
      </p:sp>
      <p:sp>
        <p:nvSpPr>
          <p:cNvPr id="76804" name="平行四边形 76803"/>
          <p:cNvSpPr/>
          <p:nvPr/>
        </p:nvSpPr>
        <p:spPr>
          <a:xfrm flipH="1" flipV="1">
            <a:off x="3954463" y="2717800"/>
            <a:ext cx="3836987" cy="381000"/>
          </a:xfrm>
          <a:prstGeom prst="parallelogram">
            <a:avLst>
              <a:gd name="adj" fmla="val 166219"/>
            </a:avLst>
          </a:prstGeom>
          <a:solidFill>
            <a:srgbClr val="DFDFDF"/>
          </a:solidFill>
          <a:ln w="9525">
            <a:noFill/>
            <a:miter/>
          </a:ln>
        </p:spPr>
        <p:txBody>
          <a:bodyPr/>
          <a:p>
            <a:endParaRPr lang="zh-CN" altLang="en-US"/>
          </a:p>
        </p:txBody>
      </p:sp>
      <p:sp>
        <p:nvSpPr>
          <p:cNvPr id="76805" name="平行四边形 76804"/>
          <p:cNvSpPr/>
          <p:nvPr/>
        </p:nvSpPr>
        <p:spPr>
          <a:xfrm flipH="1" flipV="1">
            <a:off x="2784475" y="3698875"/>
            <a:ext cx="4238625" cy="381000"/>
          </a:xfrm>
          <a:prstGeom prst="parallelogram">
            <a:avLst>
              <a:gd name="adj" fmla="val 178311"/>
            </a:avLst>
          </a:prstGeom>
          <a:solidFill>
            <a:srgbClr val="DFDFDF"/>
          </a:solidFill>
          <a:ln w="9525">
            <a:noFill/>
            <a:miter/>
          </a:ln>
        </p:spPr>
        <p:txBody>
          <a:bodyPr/>
          <a:p>
            <a:endParaRPr lang="zh-CN" altLang="en-US"/>
          </a:p>
        </p:txBody>
      </p:sp>
      <p:sp>
        <p:nvSpPr>
          <p:cNvPr id="76806" name="平行四边形 76805"/>
          <p:cNvSpPr/>
          <p:nvPr/>
        </p:nvSpPr>
        <p:spPr>
          <a:xfrm flipH="1" flipV="1">
            <a:off x="519113" y="4670425"/>
            <a:ext cx="2914650" cy="381000"/>
          </a:xfrm>
          <a:prstGeom prst="parallelogram">
            <a:avLst>
              <a:gd name="adj" fmla="val 229997"/>
            </a:avLst>
          </a:prstGeom>
          <a:solidFill>
            <a:srgbClr val="AEAEAE"/>
          </a:solidFill>
          <a:ln w="9525">
            <a:noFill/>
            <a:miter/>
          </a:ln>
        </p:spPr>
        <p:txBody>
          <a:bodyPr/>
          <a:p>
            <a:endParaRPr lang="zh-CN" altLang="en-US"/>
          </a:p>
        </p:txBody>
      </p:sp>
      <p:sp>
        <p:nvSpPr>
          <p:cNvPr id="76807" name="矩形 76806"/>
          <p:cNvSpPr/>
          <p:nvPr/>
        </p:nvSpPr>
        <p:spPr>
          <a:xfrm>
            <a:off x="519113" y="5051425"/>
            <a:ext cx="2028825" cy="600075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2700000" scaled="1"/>
            <a:tileRect/>
          </a:gradFill>
          <a:ln w="9525">
            <a:noFill/>
            <a:miter/>
          </a:ln>
        </p:spPr>
        <p:txBody>
          <a:bodyPr wrap="none" anchor="ctr"/>
          <a:p>
            <a:pPr lvl="0" algn="ctr">
              <a:buClr>
                <a:srgbClr val="000000"/>
              </a:buClr>
            </a:pPr>
            <a:r>
              <a:rPr lang="zh-CN" altLang="en-US" sz="2000" b="1" i="1">
                <a:solidFill>
                  <a:srgbClr val="FFFFFF"/>
                </a:solidFill>
                <a:latin typeface="Arial" charset="0"/>
                <a:ea typeface="Gulim" pitchFamily="2" charset="-127"/>
              </a:rPr>
              <a:t>注   册</a:t>
            </a:r>
            <a:endParaRPr lang="zh-CN" altLang="en-US" sz="2000" b="1" i="1">
              <a:solidFill>
                <a:srgbClr val="FFFFFF"/>
              </a:solidFill>
              <a:latin typeface="Arial" charset="0"/>
              <a:ea typeface="Gulim" pitchFamily="2" charset="-127"/>
            </a:endParaRPr>
          </a:p>
        </p:txBody>
      </p:sp>
      <p:sp>
        <p:nvSpPr>
          <p:cNvPr id="76808" name="平行四边形 76807"/>
          <p:cNvSpPr/>
          <p:nvPr/>
        </p:nvSpPr>
        <p:spPr>
          <a:xfrm flipH="1" flipV="1">
            <a:off x="1404938" y="3689350"/>
            <a:ext cx="2914650" cy="381000"/>
          </a:xfrm>
          <a:prstGeom prst="parallelogram">
            <a:avLst>
              <a:gd name="adj" fmla="val 229997"/>
            </a:avLst>
          </a:prstGeom>
          <a:solidFill>
            <a:srgbClr val="AEAEAE"/>
          </a:solidFill>
          <a:ln w="9525">
            <a:noFill/>
            <a:miter/>
          </a:ln>
        </p:spPr>
        <p:txBody>
          <a:bodyPr/>
          <a:p>
            <a:endParaRPr lang="zh-CN" altLang="en-US"/>
          </a:p>
        </p:txBody>
      </p:sp>
      <p:sp>
        <p:nvSpPr>
          <p:cNvPr id="76809" name="矩形 76808"/>
          <p:cNvSpPr/>
          <p:nvPr/>
        </p:nvSpPr>
        <p:spPr>
          <a:xfrm>
            <a:off x="1404938" y="4070350"/>
            <a:ext cx="2028825" cy="600075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2700000" scaled="1"/>
            <a:tileRect/>
          </a:gradFill>
          <a:ln w="9525">
            <a:noFill/>
            <a:miter/>
          </a:ln>
        </p:spPr>
        <p:txBody>
          <a:bodyPr wrap="none" anchor="ctr"/>
          <a:p>
            <a:pPr lvl="0" algn="ctr">
              <a:buClr>
                <a:srgbClr val="000000"/>
              </a:buClr>
            </a:pPr>
            <a:r>
              <a:rPr lang="zh-CN" altLang="en-US" sz="2000" b="1" i="1">
                <a:solidFill>
                  <a:srgbClr val="FFFFFF"/>
                </a:solidFill>
                <a:latin typeface="Arial" charset="0"/>
                <a:ea typeface="Gulim" pitchFamily="2" charset="-127"/>
              </a:rPr>
              <a:t>提交论文</a:t>
            </a:r>
            <a:endParaRPr lang="zh-CN" altLang="en-US" sz="2000" b="1" i="1">
              <a:solidFill>
                <a:srgbClr val="FFFFFF"/>
              </a:solidFill>
              <a:latin typeface="Arial" charset="0"/>
              <a:ea typeface="Gulim" pitchFamily="2" charset="-127"/>
            </a:endParaRPr>
          </a:p>
        </p:txBody>
      </p:sp>
      <p:sp>
        <p:nvSpPr>
          <p:cNvPr id="76810" name="平行四边形 76809"/>
          <p:cNvSpPr/>
          <p:nvPr/>
        </p:nvSpPr>
        <p:spPr>
          <a:xfrm flipH="1" flipV="1">
            <a:off x="2290763" y="2708275"/>
            <a:ext cx="2914650" cy="381000"/>
          </a:xfrm>
          <a:prstGeom prst="parallelogram">
            <a:avLst>
              <a:gd name="adj" fmla="val 229997"/>
            </a:avLst>
          </a:prstGeom>
          <a:solidFill>
            <a:srgbClr val="AEAEAE"/>
          </a:solidFill>
          <a:ln w="9525">
            <a:noFill/>
            <a:miter/>
          </a:ln>
        </p:spPr>
        <p:txBody>
          <a:bodyPr/>
          <a:p>
            <a:endParaRPr lang="zh-CN" altLang="en-US"/>
          </a:p>
        </p:txBody>
      </p:sp>
      <p:sp>
        <p:nvSpPr>
          <p:cNvPr id="76811" name="矩形 76810"/>
          <p:cNvSpPr/>
          <p:nvPr/>
        </p:nvSpPr>
        <p:spPr>
          <a:xfrm>
            <a:off x="2290763" y="3089275"/>
            <a:ext cx="2028825" cy="600075"/>
          </a:xfrm>
          <a:prstGeom prst="rect">
            <a:avLst/>
          </a:prstGeom>
          <a:gradFill rotWithShape="1">
            <a:gsLst>
              <a:gs pos="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2700000" scaled="1"/>
            <a:tileRect/>
          </a:gradFill>
          <a:ln w="9525">
            <a:noFill/>
            <a:miter/>
          </a:ln>
        </p:spPr>
        <p:txBody>
          <a:bodyPr wrap="none" anchor="ctr"/>
          <a:p>
            <a:pPr lvl="0" algn="ctr">
              <a:buClr>
                <a:srgbClr val="000000"/>
              </a:buClr>
            </a:pPr>
            <a:r>
              <a:rPr lang="zh-CN" altLang="en-US" sz="2000" b="1" i="1">
                <a:solidFill>
                  <a:srgbClr val="FFFFFF"/>
                </a:solidFill>
                <a:latin typeface="Arial" charset="0"/>
                <a:ea typeface="Gulim" pitchFamily="2" charset="-127"/>
              </a:rPr>
              <a:t>修改论文</a:t>
            </a:r>
            <a:endParaRPr lang="zh-CN" altLang="en-US" sz="2000" b="1" i="1">
              <a:solidFill>
                <a:srgbClr val="FFFFFF"/>
              </a:solidFill>
              <a:latin typeface="Arial" charset="0"/>
              <a:ea typeface="Gulim" pitchFamily="2" charset="-127"/>
            </a:endParaRPr>
          </a:p>
        </p:txBody>
      </p:sp>
      <p:sp>
        <p:nvSpPr>
          <p:cNvPr id="76812" name="平行四边形 76811"/>
          <p:cNvSpPr/>
          <p:nvPr/>
        </p:nvSpPr>
        <p:spPr>
          <a:xfrm flipH="1" flipV="1">
            <a:off x="3168650" y="1736725"/>
            <a:ext cx="2659063" cy="381000"/>
          </a:xfrm>
          <a:prstGeom prst="parallelogram">
            <a:avLst>
              <a:gd name="adj" fmla="val 168763"/>
            </a:avLst>
          </a:prstGeom>
          <a:solidFill>
            <a:srgbClr val="AEAEAE">
              <a:alpha val="70000"/>
            </a:srgbClr>
          </a:solidFill>
          <a:ln w="9525">
            <a:noFill/>
            <a:miter/>
          </a:ln>
        </p:spPr>
        <p:txBody>
          <a:bodyPr/>
          <a:p>
            <a:endParaRPr lang="zh-CN" altLang="en-US"/>
          </a:p>
        </p:txBody>
      </p:sp>
      <p:sp>
        <p:nvSpPr>
          <p:cNvPr id="76813" name="矩形 76812"/>
          <p:cNvSpPr/>
          <p:nvPr/>
        </p:nvSpPr>
        <p:spPr>
          <a:xfrm>
            <a:off x="3168650" y="2117725"/>
            <a:ext cx="2028825" cy="600075"/>
          </a:xfrm>
          <a:prstGeom prst="rect">
            <a:avLst/>
          </a:prstGeom>
          <a:gradFill rotWithShape="1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lin ang="2700000" scaled="1"/>
            <a:tileRect/>
          </a:gradFill>
          <a:ln w="9525">
            <a:noFill/>
            <a:miter/>
          </a:ln>
        </p:spPr>
        <p:txBody>
          <a:bodyPr wrap="none" anchor="ctr"/>
          <a:p>
            <a:pPr lvl="0" algn="ctr" eaLnBrk="0" latinLnBrk="0" hangingPunct="0">
              <a:buClr>
                <a:srgbClr val="000000"/>
              </a:buClr>
              <a:buFont typeface="Wingdings" charset="2"/>
              <a:buNone/>
            </a:pPr>
            <a:r>
              <a:rPr lang="zh-CN" altLang="en-US" sz="2000" b="1" i="1">
                <a:solidFill>
                  <a:srgbClr val="FFFFFF"/>
                </a:solidFill>
                <a:latin typeface="Arial" charset="0"/>
                <a:ea typeface="Gulim" pitchFamily="2" charset="-127"/>
              </a:rPr>
              <a:t>调取论文回执单</a:t>
            </a:r>
            <a:endParaRPr lang="zh-CN" altLang="en-US" sz="2000" b="1" i="1">
              <a:solidFill>
                <a:srgbClr val="FFFFFF"/>
              </a:solidFill>
              <a:latin typeface="Arial" charset="0"/>
              <a:ea typeface="Gulim" pitchFamily="2" charset="-127"/>
            </a:endParaRPr>
          </a:p>
        </p:txBody>
      </p:sp>
      <p:sp>
        <p:nvSpPr>
          <p:cNvPr id="76814" name="直接连接符 76813"/>
          <p:cNvSpPr/>
          <p:nvPr/>
        </p:nvSpPr>
        <p:spPr>
          <a:xfrm>
            <a:off x="1050925" y="4670425"/>
            <a:ext cx="6457950" cy="0"/>
          </a:xfrm>
          <a:prstGeom prst="line">
            <a:avLst/>
          </a:prstGeom>
          <a:ln w="12700" cap="flat" cmpd="sng">
            <a:solidFill>
              <a:srgbClr val="B2B2B2"/>
            </a:solidFill>
            <a:prstDash val="sysDot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76815" name="直接连接符 76814"/>
          <p:cNvSpPr/>
          <p:nvPr/>
        </p:nvSpPr>
        <p:spPr>
          <a:xfrm>
            <a:off x="1958975" y="3689350"/>
            <a:ext cx="6042025" cy="0"/>
          </a:xfrm>
          <a:prstGeom prst="line">
            <a:avLst/>
          </a:prstGeom>
          <a:ln w="12700" cap="flat" cmpd="sng">
            <a:solidFill>
              <a:srgbClr val="B2B2B2"/>
            </a:solidFill>
            <a:prstDash val="sysDot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76816" name="直接连接符 76815"/>
          <p:cNvSpPr/>
          <p:nvPr/>
        </p:nvSpPr>
        <p:spPr>
          <a:xfrm>
            <a:off x="2784475" y="2717800"/>
            <a:ext cx="5649913" cy="0"/>
          </a:xfrm>
          <a:prstGeom prst="line">
            <a:avLst/>
          </a:prstGeom>
          <a:ln w="12700" cap="flat" cmpd="sng">
            <a:solidFill>
              <a:srgbClr val="B2B2B2"/>
            </a:solidFill>
            <a:prstDash val="sysDot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76817" name="直接连接符 76816"/>
          <p:cNvSpPr/>
          <p:nvPr/>
        </p:nvSpPr>
        <p:spPr>
          <a:xfrm>
            <a:off x="330200" y="5651500"/>
            <a:ext cx="6692900" cy="0"/>
          </a:xfrm>
          <a:prstGeom prst="line">
            <a:avLst/>
          </a:prstGeom>
          <a:ln w="12700" cap="flat" cmpd="sng">
            <a:solidFill>
              <a:srgbClr val="B2B2B2"/>
            </a:solidFill>
            <a:prstDash val="sysDot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76818" name="文本框 76817"/>
          <p:cNvSpPr txBox="1"/>
          <p:nvPr/>
        </p:nvSpPr>
        <p:spPr>
          <a:xfrm>
            <a:off x="2600325" y="5244465"/>
            <a:ext cx="3227388" cy="2444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0" latinLnBrk="0" hangingPunct="0">
              <a:lnSpc>
                <a:spcPct val="90000"/>
              </a:lnSpc>
              <a:buClr>
                <a:srgbClr val="000000"/>
              </a:buClr>
            </a:pPr>
            <a:r>
              <a:rPr lang="zh-CN" altLang="en-US" sz="1100" b="1">
                <a:solidFill>
                  <a:srgbClr val="000000"/>
                </a:solidFill>
                <a:latin typeface="Arial" charset="0"/>
                <a:ea typeface="Gulim" pitchFamily="2" charset="-127"/>
              </a:rPr>
              <a:t>根据学号，注册新用户。</a:t>
            </a:r>
            <a:endParaRPr lang="zh-CN" altLang="en-US" sz="1100" b="1">
              <a:solidFill>
                <a:srgbClr val="000000"/>
              </a:solidFill>
              <a:latin typeface="Arial" charset="0"/>
              <a:ea typeface="Gulim" pitchFamily="2" charset="-127"/>
            </a:endParaRPr>
          </a:p>
        </p:txBody>
      </p:sp>
      <p:sp>
        <p:nvSpPr>
          <p:cNvPr id="76819" name="文本框 76818"/>
          <p:cNvSpPr txBox="1"/>
          <p:nvPr/>
        </p:nvSpPr>
        <p:spPr>
          <a:xfrm>
            <a:off x="3502025" y="4184650"/>
            <a:ext cx="3654425" cy="2444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eaLnBrk="0" latinLnBrk="0" hangingPunct="0">
              <a:lnSpc>
                <a:spcPct val="90000"/>
              </a:lnSpc>
              <a:buClr>
                <a:srgbClr val="000000"/>
              </a:buClr>
            </a:pPr>
            <a:r>
              <a:rPr lang="zh-CN" altLang="en-US" sz="1100" b="1">
                <a:solidFill>
                  <a:srgbClr val="000000"/>
                </a:solidFill>
                <a:latin typeface="Arial" charset="0"/>
                <a:ea typeface="Gulim" pitchFamily="2" charset="-127"/>
              </a:rPr>
              <a:t>根据学号、密码登录，提交论文。</a:t>
            </a:r>
            <a:endParaRPr lang="zh-CN" altLang="en-US" sz="1100" b="1">
              <a:solidFill>
                <a:srgbClr val="000000"/>
              </a:solidFill>
              <a:latin typeface="Arial" charset="0"/>
              <a:ea typeface="Gulim" pitchFamily="2" charset="-127"/>
            </a:endParaRPr>
          </a:p>
        </p:txBody>
      </p:sp>
      <p:sp>
        <p:nvSpPr>
          <p:cNvPr id="76820" name="文本框 76819"/>
          <p:cNvSpPr txBox="1"/>
          <p:nvPr/>
        </p:nvSpPr>
        <p:spPr>
          <a:xfrm>
            <a:off x="4367213" y="3140075"/>
            <a:ext cx="3605212" cy="40068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marL="114300" lvl="0" indent="-114300" eaLnBrk="0" latinLnBrk="0" hangingPunct="0">
              <a:lnSpc>
                <a:spcPct val="90000"/>
              </a:lnSpc>
              <a:buClr>
                <a:srgbClr val="000000"/>
              </a:buClr>
              <a:buChar char="•"/>
            </a:pPr>
            <a:endParaRPr lang="en-US" altLang="zh-CN" sz="1100" b="1">
              <a:solidFill>
                <a:srgbClr val="000000"/>
              </a:solidFill>
              <a:latin typeface="Arial" charset="0"/>
              <a:ea typeface="Gulim" pitchFamily="2" charset="-127"/>
            </a:endParaRPr>
          </a:p>
          <a:p>
            <a:pPr lvl="0" eaLnBrk="0" latinLnBrk="0" hangingPunct="0">
              <a:lnSpc>
                <a:spcPct val="90000"/>
              </a:lnSpc>
              <a:buClr>
                <a:srgbClr val="000000"/>
              </a:buClr>
            </a:pPr>
            <a:r>
              <a:rPr lang="zh-CN" altLang="en-US" sz="1100" b="1">
                <a:solidFill>
                  <a:srgbClr val="000000"/>
                </a:solidFill>
                <a:latin typeface="Arial" charset="0"/>
                <a:ea typeface="Gulim" pitchFamily="2" charset="-127"/>
              </a:rPr>
              <a:t>查看状态，修改论文不合格部分。</a:t>
            </a:r>
            <a:endParaRPr lang="zh-CN" altLang="en-US" sz="1100" b="1">
              <a:solidFill>
                <a:srgbClr val="000000"/>
              </a:solidFill>
              <a:latin typeface="Arial" charset="0"/>
              <a:ea typeface="Gulim" pitchFamily="2" charset="-127"/>
            </a:endParaRPr>
          </a:p>
        </p:txBody>
      </p:sp>
      <p:sp>
        <p:nvSpPr>
          <p:cNvPr id="76821" name="文本框 76820"/>
          <p:cNvSpPr txBox="1"/>
          <p:nvPr/>
        </p:nvSpPr>
        <p:spPr>
          <a:xfrm>
            <a:off x="5257800" y="2113280"/>
            <a:ext cx="3460750" cy="40068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p>
            <a:pPr lvl="0" eaLnBrk="0" latinLnBrk="0" hangingPunct="0">
              <a:lnSpc>
                <a:spcPct val="90000"/>
              </a:lnSpc>
              <a:buClr>
                <a:srgbClr val="000000"/>
              </a:buClr>
            </a:pPr>
            <a:endParaRPr lang="en-US" altLang="zh-CN" sz="1100" b="1">
              <a:solidFill>
                <a:srgbClr val="000000"/>
              </a:solidFill>
              <a:latin typeface="Arial" charset="0"/>
              <a:ea typeface="Gulim" pitchFamily="2" charset="-127"/>
            </a:endParaRPr>
          </a:p>
          <a:p>
            <a:pPr lvl="0" eaLnBrk="0" latinLnBrk="0" hangingPunct="0">
              <a:lnSpc>
                <a:spcPct val="90000"/>
              </a:lnSpc>
              <a:buClr>
                <a:srgbClr val="000000"/>
              </a:buClr>
            </a:pPr>
            <a:r>
              <a:rPr lang="zh-CN" altLang="en-US" sz="1100" b="1">
                <a:solidFill>
                  <a:srgbClr val="000000"/>
                </a:solidFill>
                <a:latin typeface="Arial" charset="0"/>
                <a:ea typeface="Gulim" pitchFamily="2" charset="-127"/>
              </a:rPr>
              <a:t>论文审校合格，调取</a:t>
            </a:r>
            <a:r>
              <a:rPr lang="en-US" altLang="zh-CN" sz="1100" b="1">
                <a:solidFill>
                  <a:srgbClr val="000000"/>
                </a:solidFill>
                <a:latin typeface="Arial" charset="0"/>
                <a:ea typeface="Gulim" pitchFamily="2" charset="-127"/>
              </a:rPr>
              <a:t>“</a:t>
            </a:r>
            <a:r>
              <a:rPr lang="zh-CN" altLang="en-US" sz="1100" b="1">
                <a:solidFill>
                  <a:srgbClr val="000000"/>
                </a:solidFill>
                <a:latin typeface="Arial" charset="0"/>
                <a:ea typeface="Gulim" pitchFamily="2" charset="-127"/>
              </a:rPr>
              <a:t>论文回执单</a:t>
            </a:r>
            <a:r>
              <a:rPr lang="en-US" altLang="zh-CN" sz="1100" b="1">
                <a:solidFill>
                  <a:srgbClr val="000000"/>
                </a:solidFill>
                <a:latin typeface="Arial" charset="0"/>
                <a:ea typeface="Gulim" pitchFamily="2" charset="-127"/>
              </a:rPr>
              <a:t>”</a:t>
            </a:r>
            <a:r>
              <a:rPr lang="zh-CN" altLang="en-US" sz="1100" b="1">
                <a:solidFill>
                  <a:srgbClr val="000000"/>
                </a:solidFill>
                <a:latin typeface="Arial" charset="0"/>
                <a:ea typeface="宋体" charset="0"/>
              </a:rPr>
              <a:t>，办理离校手续。</a:t>
            </a:r>
            <a:endParaRPr lang="zh-CN" altLang="en-US" sz="1100" b="1">
              <a:solidFill>
                <a:srgbClr val="000000"/>
              </a:solidFill>
              <a:latin typeface="Arial" charset="0"/>
              <a:ea typeface="宋体" charset="0"/>
            </a:endParaRPr>
          </a:p>
        </p:txBody>
      </p:sp>
      <p:sp>
        <p:nvSpPr>
          <p:cNvPr id="76824" name="任意多边形 76823"/>
          <p:cNvSpPr/>
          <p:nvPr/>
        </p:nvSpPr>
        <p:spPr>
          <a:xfrm rot="16094194">
            <a:off x="482600" y="3943350"/>
            <a:ext cx="1143000" cy="1071563"/>
          </a:xfrm>
          <a:custGeom>
            <a:avLst/>
            <a:gdLst>
              <a:gd name="txL" fmla="*/ 3163 w 21600"/>
              <a:gd name="txT" fmla="*/ 3163 h 21600"/>
              <a:gd name="txR" fmla="*/ 18437 w 21600"/>
              <a:gd name="txB" fmla="*/ 18437 h 21600"/>
            </a:gdLst>
            <a:ahLst/>
            <a:cxnLst>
              <a:cxn ang="270">
                <a:pos x="14499" y="653"/>
              </a:cxn>
              <a:cxn ang="180">
                <a:pos x="4616" y="5553"/>
              </a:cxn>
              <a:cxn ang="270">
                <a:pos x="12656" y="5708"/>
              </a:cxn>
              <a:cxn ang="0">
                <a:pos x="24299" y="10740"/>
              </a:cxn>
              <a:cxn ang="0">
                <a:pos x="18933" y="16154"/>
              </a:cxn>
              <a:cxn ang="0">
                <a:pos x="13518" y="10787"/>
              </a:cxn>
            </a:cxnLst>
            <a:rect l="txL" t="txT" r="txR" b="txB"/>
            <a:pathLst>
              <a:path w="21600" h="21600">
                <a:moveTo>
                  <a:pt x="16218" y="10776"/>
                </a:moveTo>
                <a:arcTo wR="5419" hR="5419" stAng="-15225" swAng="-8365986"/>
                <a:lnTo>
                  <a:pt x="2564" y="3812"/>
                </a:lnTo>
                <a:arcTo wR="10800" hR="10800" stAng="-8381212" swAng="8365986"/>
                <a:lnTo>
                  <a:pt x="24299" y="10740"/>
                </a:lnTo>
                <a:lnTo>
                  <a:pt x="18933" y="16154"/>
                </a:lnTo>
                <a:lnTo>
                  <a:pt x="13518" y="10787"/>
                </a:lnTo>
                <a:lnTo>
                  <a:pt x="16218" y="10776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rgbClr val="FF9933">
                  <a:gamma/>
                  <a:shade val="46275"/>
                  <a:invGamma/>
                  <a:alpha val="0"/>
                </a:srgbClr>
              </a:gs>
            </a:gsLst>
            <a:lin ang="5400000" scaled="1"/>
            <a:tileRect/>
          </a:gradFill>
          <a:ln w="9525">
            <a:noFill/>
            <a:miter/>
          </a:ln>
        </p:spPr>
        <p:txBody>
          <a:bodyPr/>
          <a:p>
            <a:endParaRPr lang="zh-CN" altLang="en-US"/>
          </a:p>
        </p:txBody>
      </p:sp>
      <p:sp>
        <p:nvSpPr>
          <p:cNvPr id="76825" name="任意多边形 76824"/>
          <p:cNvSpPr/>
          <p:nvPr/>
        </p:nvSpPr>
        <p:spPr>
          <a:xfrm rot="16094194">
            <a:off x="1368425" y="2952750"/>
            <a:ext cx="1143000" cy="1071563"/>
          </a:xfrm>
          <a:custGeom>
            <a:avLst/>
            <a:gdLst>
              <a:gd name="txL" fmla="*/ 3163 w 21600"/>
              <a:gd name="txT" fmla="*/ 3163 h 21600"/>
              <a:gd name="txR" fmla="*/ 18437 w 21600"/>
              <a:gd name="txB" fmla="*/ 18437 h 21600"/>
            </a:gdLst>
            <a:ahLst/>
            <a:cxnLst>
              <a:cxn ang="270">
                <a:pos x="14499" y="653"/>
              </a:cxn>
              <a:cxn ang="180">
                <a:pos x="4616" y="5553"/>
              </a:cxn>
              <a:cxn ang="270">
                <a:pos x="12656" y="5708"/>
              </a:cxn>
              <a:cxn ang="0">
                <a:pos x="24299" y="10740"/>
              </a:cxn>
              <a:cxn ang="0">
                <a:pos x="18933" y="16154"/>
              </a:cxn>
              <a:cxn ang="0">
                <a:pos x="13518" y="10787"/>
              </a:cxn>
            </a:cxnLst>
            <a:rect l="txL" t="txT" r="txR" b="txB"/>
            <a:pathLst>
              <a:path w="21600" h="21600">
                <a:moveTo>
                  <a:pt x="16218" y="10776"/>
                </a:moveTo>
                <a:arcTo wR="5419" hR="5419" stAng="-15225" swAng="-8365986"/>
                <a:lnTo>
                  <a:pt x="2564" y="3812"/>
                </a:lnTo>
                <a:arcTo wR="10800" hR="10800" stAng="-8381212" swAng="8365986"/>
                <a:lnTo>
                  <a:pt x="24299" y="10740"/>
                </a:lnTo>
                <a:lnTo>
                  <a:pt x="18933" y="16154"/>
                </a:lnTo>
                <a:lnTo>
                  <a:pt x="13518" y="10787"/>
                </a:lnTo>
                <a:lnTo>
                  <a:pt x="16218" y="10776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rgbClr val="FF9933">
                  <a:gamma/>
                  <a:shade val="46275"/>
                  <a:invGamma/>
                  <a:alpha val="0"/>
                </a:srgbClr>
              </a:gs>
            </a:gsLst>
            <a:lin ang="5400000" scaled="1"/>
            <a:tileRect/>
          </a:gradFill>
          <a:ln w="9525">
            <a:noFill/>
            <a:miter/>
          </a:ln>
        </p:spPr>
        <p:txBody>
          <a:bodyPr/>
          <a:p>
            <a:endParaRPr lang="zh-CN" altLang="en-US"/>
          </a:p>
        </p:txBody>
      </p:sp>
      <p:sp>
        <p:nvSpPr>
          <p:cNvPr id="76826" name="任意多边形 76825"/>
          <p:cNvSpPr/>
          <p:nvPr/>
        </p:nvSpPr>
        <p:spPr>
          <a:xfrm rot="16094194">
            <a:off x="2222500" y="1962150"/>
            <a:ext cx="1143000" cy="1071563"/>
          </a:xfrm>
          <a:custGeom>
            <a:avLst/>
            <a:gdLst>
              <a:gd name="txL" fmla="*/ 3163 w 21600"/>
              <a:gd name="txT" fmla="*/ 3163 h 21600"/>
              <a:gd name="txR" fmla="*/ 18437 w 21600"/>
              <a:gd name="txB" fmla="*/ 18437 h 21600"/>
            </a:gdLst>
            <a:ahLst/>
            <a:cxnLst>
              <a:cxn ang="270">
                <a:pos x="14499" y="653"/>
              </a:cxn>
              <a:cxn ang="180">
                <a:pos x="4616" y="5553"/>
              </a:cxn>
              <a:cxn ang="270">
                <a:pos x="12656" y="5708"/>
              </a:cxn>
              <a:cxn ang="0">
                <a:pos x="24299" y="10740"/>
              </a:cxn>
              <a:cxn ang="0">
                <a:pos x="18933" y="16154"/>
              </a:cxn>
              <a:cxn ang="0">
                <a:pos x="13518" y="10787"/>
              </a:cxn>
            </a:cxnLst>
            <a:rect l="txL" t="txT" r="txR" b="txB"/>
            <a:pathLst>
              <a:path w="21600" h="21600">
                <a:moveTo>
                  <a:pt x="16218" y="10776"/>
                </a:moveTo>
                <a:arcTo wR="5419" hR="5419" stAng="-15225" swAng="-8365986"/>
                <a:lnTo>
                  <a:pt x="2564" y="3812"/>
                </a:lnTo>
                <a:arcTo wR="10800" hR="10800" stAng="-8381212" swAng="8365986"/>
                <a:lnTo>
                  <a:pt x="24299" y="10740"/>
                </a:lnTo>
                <a:lnTo>
                  <a:pt x="18933" y="16154"/>
                </a:lnTo>
                <a:lnTo>
                  <a:pt x="13518" y="10787"/>
                </a:lnTo>
                <a:lnTo>
                  <a:pt x="16218" y="10776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rgbClr val="FF9933">
                  <a:gamma/>
                  <a:shade val="46275"/>
                  <a:invGamma/>
                  <a:alpha val="0"/>
                </a:srgbClr>
              </a:gs>
            </a:gsLst>
            <a:lin ang="5400000" scaled="1"/>
            <a:tileRect/>
          </a:gradFill>
          <a:ln w="9525">
            <a:noFill/>
            <a:miter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3.2 提交流程--注册（1/4）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782320"/>
            <a:ext cx="9169400" cy="6063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2205355"/>
            <a:ext cx="3407410" cy="3990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3.2 提交流程--提交论文（2/4）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754380"/>
            <a:ext cx="9188450" cy="60604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" y="1061085"/>
            <a:ext cx="9164320" cy="57956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4900"/>
            <a:ext cx="9146540" cy="31711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00" y="8255"/>
            <a:ext cx="9228455" cy="6822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00" y="-52070"/>
            <a:ext cx="9266555" cy="68929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1935" y="593725"/>
            <a:ext cx="7200265" cy="5742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3.3 提交流程--修改论文（3/4）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773430"/>
            <a:ext cx="9158605" cy="606869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3.4提交流程--调取论文回执单（4/4）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787400"/>
            <a:ext cx="9201150" cy="60185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764540"/>
            <a:ext cx="8847455" cy="6123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3.3 注意事项</a:t>
            </a:r>
            <a:r>
              <a:rPr lang="en-US" altLang="zh-CN"/>
              <a:t>(1/2)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1187450" y="1052830"/>
            <a:ext cx="5912485" cy="1931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 eaLnBrk="0" fontAlgn="base" hangingPunct="0">
              <a:lnSpc>
                <a:spcPct val="100000"/>
              </a:lnSpc>
              <a:buClr>
                <a:srgbClr val="FF0000"/>
              </a:buClr>
              <a:buSzPct val="120000"/>
              <a:buFont typeface="Wingdings" charset="0"/>
              <a:buChar char="Ø"/>
            </a:pPr>
            <a:r>
              <a:rPr lang="zh-CN" altLang="en-US" b="1">
                <a:solidFill>
                  <a:srgbClr val="000000"/>
                </a:solidFill>
                <a:latin typeface="Arial" charset="0"/>
                <a:ea typeface="宋体" charset="0"/>
                <a:cs typeface="+mn-ea"/>
                <a:sym typeface="+mn-ea"/>
              </a:rPr>
              <a:t>注册时学号  键盘半角。    </a:t>
            </a:r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  <a:p>
            <a:pPr marL="285750" indent="-285750" algn="l" eaLnBrk="0" fontAlgn="base" hangingPunct="0">
              <a:lnSpc>
                <a:spcPct val="100000"/>
              </a:lnSpc>
              <a:buClr>
                <a:srgbClr val="FF3300"/>
              </a:buClr>
              <a:buSzPct val="120000"/>
              <a:buFont typeface="Wingdings" charset="0"/>
              <a:buChar char="Ø"/>
            </a:pPr>
            <a:r>
              <a:rPr lang="zh-CN" altLang="en-US" b="1">
                <a:solidFill>
                  <a:srgbClr val="000000"/>
                </a:solidFill>
                <a:latin typeface="Arial" charset="0"/>
                <a:ea typeface="宋体" charset="0"/>
                <a:cs typeface="+mn-ea"/>
                <a:sym typeface="+mn-ea"/>
              </a:rPr>
              <a:t>学生姓名  不应该有空格</a:t>
            </a:r>
            <a:r>
              <a:rPr lang="en-US" altLang="zh-CN" b="1">
                <a:solidFill>
                  <a:srgbClr val="000000"/>
                </a:solidFill>
                <a:latin typeface="Arial" charset="0"/>
                <a:ea typeface="宋体" charset="0"/>
                <a:cs typeface="+mn-ea"/>
                <a:sym typeface="+mn-ea"/>
              </a:rPr>
              <a:t>,</a:t>
            </a:r>
            <a:r>
              <a:rPr lang="zh-CN" altLang="en-US" b="1">
                <a:solidFill>
                  <a:srgbClr val="000000"/>
                </a:solidFill>
                <a:latin typeface="Arial" charset="0"/>
                <a:ea typeface="宋体" charset="0"/>
                <a:cs typeface="+mn-ea"/>
                <a:sym typeface="+mn-ea"/>
              </a:rPr>
              <a:t>如有请在我的信息处修改。</a:t>
            </a:r>
            <a:endParaRPr lang="zh-CN" altLang="en-US"/>
          </a:p>
          <a:p>
            <a:pPr algn="l" eaLnBrk="0" fontAlgn="base" hangingPunct="0">
              <a:lnSpc>
                <a:spcPct val="100000"/>
              </a:lnSpc>
              <a:buClr>
                <a:srgbClr val="FF3300"/>
              </a:buClr>
              <a:buSzPct val="120000"/>
              <a:buFont typeface="Wingdings" charset="0"/>
            </a:pPr>
            <a:endParaRPr lang="zh-CN" altLang="en-US"/>
          </a:p>
          <a:p>
            <a:pPr>
              <a:lnSpc>
                <a:spcPct val="130000"/>
              </a:lnSpc>
            </a:pPr>
            <a:endParaRPr lang="zh-CN" altLang="en-US"/>
          </a:p>
          <a:p>
            <a:pPr marL="285750" indent="-285750" algn="l" eaLnBrk="0" fontAlgn="base" hangingPunct="0">
              <a:lnSpc>
                <a:spcPct val="100000"/>
              </a:lnSpc>
              <a:buClr>
                <a:srgbClr val="FF3300"/>
              </a:buClr>
              <a:buSzPct val="120000"/>
              <a:buFont typeface="Wingdings" charset="0"/>
              <a:buChar char="Ø"/>
            </a:pPr>
            <a:r>
              <a:rPr lang="zh-CN" altLang="en-US" b="1">
                <a:solidFill>
                  <a:srgbClr val="000000"/>
                </a:solidFill>
                <a:latin typeface="Arial" charset="0"/>
                <a:ea typeface="宋体" charset="0"/>
                <a:cs typeface="+mn-ea"/>
                <a:sym typeface="+mn-ea"/>
              </a:rPr>
              <a:t>学科选择不上，设置：工具</a:t>
            </a:r>
            <a:r>
              <a:rPr lang="en-US" altLang="zh-CN" b="1">
                <a:solidFill>
                  <a:srgbClr val="000000"/>
                </a:solidFill>
                <a:latin typeface="Arial" charset="0"/>
                <a:ea typeface="宋体" charset="0"/>
                <a:cs typeface="+mn-ea"/>
                <a:sym typeface="+mn-ea"/>
              </a:rPr>
              <a:t>--</a:t>
            </a:r>
            <a:r>
              <a:rPr lang="zh-CN" altLang="en-US" b="1">
                <a:solidFill>
                  <a:srgbClr val="000000"/>
                </a:solidFill>
                <a:latin typeface="Arial" charset="0"/>
                <a:ea typeface="宋体" charset="0"/>
                <a:cs typeface="+mn-ea"/>
                <a:sym typeface="+mn-ea"/>
              </a:rPr>
              <a:t>兼容性视图设置</a:t>
            </a:r>
            <a:endParaRPr lang="zh-CN" altLang="en-US" sz="1400" dirty="0" smtClean="0">
              <a:latin typeface="Arial" pitchFamily="34" charset="0"/>
              <a:ea typeface="微软雅黑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0200" y="1052830"/>
            <a:ext cx="1152525" cy="381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3289935"/>
            <a:ext cx="2942590" cy="2561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3.3 注意事项(</a:t>
            </a:r>
            <a:r>
              <a:rPr lang="en-US" altLang="zh-CN"/>
              <a:t>2</a:t>
            </a:r>
            <a:r>
              <a:rPr lang="zh-CN" altLang="en-US"/>
              <a:t>/2)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36930" y="1538605"/>
            <a:ext cx="6703695" cy="45040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Clr>
                <a:srgbClr val="FF3300"/>
              </a:buClr>
              <a:buSzPct val="120000"/>
              <a:buFont typeface="Wingdings" charset="0"/>
              <a:buChar char="Ø"/>
            </a:pPr>
            <a:r>
              <a:rPr lang="zh-CN" altLang="en-US" b="1">
                <a:latin typeface="+mj-ea"/>
                <a:ea typeface="+mj-ea"/>
                <a:sym typeface="宋体" charset="0"/>
              </a:rPr>
              <a:t>摘要  不要带题目和关键词</a:t>
            </a:r>
            <a:endParaRPr lang="zh-CN" altLang="en-US" b="1">
              <a:latin typeface="+mj-ea"/>
              <a:ea typeface="+mj-ea"/>
              <a:sym typeface="宋体" charset="0"/>
            </a:endParaRPr>
          </a:p>
          <a:p>
            <a:pPr>
              <a:buClr>
                <a:srgbClr val="FF3300"/>
              </a:buClr>
              <a:buSzPct val="120000"/>
              <a:buFont typeface="Wingdings" charset="0"/>
            </a:pPr>
            <a:endParaRPr lang="zh-CN" altLang="en-US" b="1">
              <a:latin typeface="+mj-ea"/>
              <a:ea typeface="+mj-ea"/>
            </a:endParaRPr>
          </a:p>
          <a:p>
            <a:pPr marL="285750" indent="-285750">
              <a:buClr>
                <a:srgbClr val="FF3300"/>
              </a:buClr>
              <a:buSzPct val="120000"/>
              <a:buFont typeface="Wingdings" charset="0"/>
              <a:buChar char="Ø"/>
            </a:pPr>
            <a:r>
              <a:rPr lang="zh-CN" altLang="en-US" b="1">
                <a:latin typeface="+mj-ea"/>
                <a:ea typeface="+mj-ea"/>
              </a:rPr>
              <a:t>全文：</a:t>
            </a:r>
            <a:endParaRPr lang="zh-CN" altLang="en-US" b="1">
              <a:latin typeface="+mj-ea"/>
              <a:ea typeface="+mj-ea"/>
            </a:endParaRPr>
          </a:p>
          <a:p>
            <a:r>
              <a:rPr lang="en-US" altLang="zh-CN" b="1">
                <a:latin typeface="+mj-ea"/>
                <a:ea typeface="+mj-ea"/>
              </a:rPr>
              <a:t>          1  PDF </a:t>
            </a:r>
            <a:r>
              <a:rPr lang="zh-CN" altLang="en-US" b="1">
                <a:latin typeface="+mj-ea"/>
                <a:ea typeface="+mj-ea"/>
              </a:rPr>
              <a:t>格式</a:t>
            </a:r>
            <a:endParaRPr lang="zh-CN" altLang="en-US" b="1">
              <a:latin typeface="+mj-ea"/>
              <a:ea typeface="+mj-ea"/>
            </a:endParaRPr>
          </a:p>
          <a:p>
            <a:r>
              <a:rPr lang="en-US" altLang="zh-CN" b="1">
                <a:latin typeface="+mj-ea"/>
                <a:ea typeface="+mj-ea"/>
              </a:rPr>
              <a:t>          2 </a:t>
            </a:r>
            <a:r>
              <a:rPr lang="zh-CN" altLang="en-US" b="1">
                <a:latin typeface="+mj-ea"/>
                <a:ea typeface="+mj-ea"/>
              </a:rPr>
              <a:t>包括</a:t>
            </a:r>
            <a:r>
              <a:rPr lang="en-US" altLang="zh-CN" b="1">
                <a:latin typeface="+mj-ea"/>
                <a:ea typeface="+mj-ea"/>
              </a:rPr>
              <a:t>封皮、论文题名、目次、正文、中英文文摘、中英  文关键词、参考文献和原创性声明、论文使用授权等</a:t>
            </a:r>
            <a:r>
              <a:rPr lang="zh-CN" altLang="en-US" b="1">
                <a:latin typeface="+mj-ea"/>
                <a:ea typeface="+mj-ea"/>
              </a:rPr>
              <a:t>，与印刷版保持一致。</a:t>
            </a:r>
            <a:endParaRPr lang="zh-CN" altLang="en-US" b="1">
              <a:latin typeface="+mj-ea"/>
              <a:ea typeface="+mj-ea"/>
            </a:endParaRPr>
          </a:p>
          <a:p>
            <a:r>
              <a:rPr lang="en-US" altLang="zh-CN" b="1">
                <a:latin typeface="+mj-ea"/>
                <a:ea typeface="+mj-ea"/>
              </a:rPr>
              <a:t>         3 </a:t>
            </a:r>
            <a:r>
              <a:rPr lang="zh-CN" altLang="en-US" b="1">
                <a:latin typeface="+mj-ea"/>
                <a:ea typeface="+mj-ea"/>
              </a:rPr>
              <a:t>不能传修订格式论文，转换成</a:t>
            </a:r>
            <a:r>
              <a:rPr lang="en-US" altLang="zh-CN" b="1">
                <a:latin typeface="+mj-ea"/>
                <a:ea typeface="+mj-ea"/>
              </a:rPr>
              <a:t>PDF</a:t>
            </a:r>
            <a:r>
              <a:rPr lang="zh-CN" altLang="en-US" b="1">
                <a:latin typeface="+mj-ea"/>
                <a:ea typeface="+mj-ea"/>
              </a:rPr>
              <a:t>不带水印，去掉全文的背景色。</a:t>
            </a:r>
            <a:endParaRPr lang="zh-CN" altLang="en-US" b="1">
              <a:latin typeface="+mj-ea"/>
              <a:ea typeface="+mj-ea"/>
            </a:endParaRPr>
          </a:p>
          <a:p>
            <a:r>
              <a:rPr lang="en-US" altLang="zh-CN" b="1">
                <a:latin typeface="+mj-ea"/>
                <a:ea typeface="+mj-ea"/>
              </a:rPr>
              <a:t>        4</a:t>
            </a:r>
            <a:r>
              <a:rPr lang="zh-CN" altLang="en-US" b="1">
                <a:latin typeface="+mj-ea"/>
                <a:ea typeface="+mj-ea"/>
              </a:rPr>
              <a:t>原文中的空白页一定要去掉 。</a:t>
            </a:r>
            <a:endParaRPr lang="zh-CN" altLang="en-US" b="1">
              <a:latin typeface="+mj-ea"/>
              <a:ea typeface="+mj-ea"/>
            </a:endParaRPr>
          </a:p>
          <a:p>
            <a:endParaRPr lang="zh-CN" altLang="en-US" b="1">
              <a:latin typeface="+mj-ea"/>
              <a:ea typeface="+mj-ea"/>
            </a:endParaRPr>
          </a:p>
          <a:p>
            <a:pPr marL="285750" indent="-285750">
              <a:buClr>
                <a:srgbClr val="FF3300"/>
              </a:buClr>
              <a:buSzPct val="120000"/>
              <a:buFont typeface="Wingdings" charset="0"/>
              <a:buChar char="Ø"/>
            </a:pPr>
            <a:r>
              <a:rPr lang="zh-CN" altLang="en-US" b="1">
                <a:latin typeface="+mj-ea"/>
                <a:ea typeface="+mj-ea"/>
              </a:rPr>
              <a:t>参考文献 每篇需要另起一行</a:t>
            </a:r>
            <a:endParaRPr lang="zh-CN" altLang="en-US" b="1">
              <a:latin typeface="+mj-ea"/>
              <a:ea typeface="+mj-ea"/>
            </a:endParaRPr>
          </a:p>
          <a:p>
            <a:endParaRPr lang="zh-CN" altLang="en-US" b="1">
              <a:latin typeface="+mj-ea"/>
              <a:ea typeface="+mj-ea"/>
            </a:endParaRPr>
          </a:p>
          <a:p>
            <a:endParaRPr lang="zh-CN" altLang="en-US" b="1">
              <a:latin typeface="+mj-ea"/>
              <a:ea typeface="+mj-ea"/>
            </a:endParaRPr>
          </a:p>
          <a:p>
            <a:endParaRPr lang="zh-CN" altLang="en-US" b="1"/>
          </a:p>
          <a:p>
            <a:r>
              <a:rPr lang="zh-CN" altLang="en-US" b="1"/>
              <a:t> </a:t>
            </a:r>
            <a:endParaRPr lang="zh-CN" altLang="en-US" b="1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小  结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510" y="-24765"/>
            <a:ext cx="9161780" cy="686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参考文献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60425" y="2491740"/>
            <a:ext cx="8227695" cy="24485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7B9B63"/>
              </a:buClr>
              <a:buSzPct val="70000"/>
            </a:pP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1.</a:t>
            </a:r>
            <a:r>
              <a:rPr lang="zh-CN" altLang="en-US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郑燕华</a:t>
            </a: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.</a:t>
            </a:r>
            <a:r>
              <a:rPr lang="zh-CN" altLang="en-US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国内外硕博士学位论文的查询与获取</a:t>
            </a: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.</a:t>
            </a:r>
            <a:r>
              <a:rPr lang="zh-CN" altLang="en-US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上海交通大学图书馆</a:t>
            </a: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,2013.10</a:t>
            </a:r>
            <a:endParaRPr lang="en-US" altLang="zh-CN" b="1" dirty="0">
              <a:solidFill>
                <a:srgbClr val="000000"/>
              </a:solidFill>
              <a:latin typeface="新宋体" pitchFamily="49" charset="-122"/>
              <a:ea typeface="新宋体" pitchFamily="49" charset="-122"/>
              <a:sym typeface="宋体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7B9B63"/>
              </a:buClr>
              <a:buSzPct val="70000"/>
            </a:pPr>
            <a:endParaRPr lang="en-US" altLang="zh-CN" b="1" dirty="0">
              <a:solidFill>
                <a:srgbClr val="000000"/>
              </a:solidFill>
              <a:latin typeface="新宋体" pitchFamily="49" charset="-122"/>
              <a:ea typeface="新宋体" pitchFamily="49" charset="-122"/>
              <a:sym typeface="宋体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7B9B63"/>
              </a:buClr>
              <a:buSzPct val="70000"/>
            </a:pP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2.</a:t>
            </a:r>
            <a:r>
              <a:rPr lang="zh-CN" altLang="en-US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陈继红</a:t>
            </a: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.</a:t>
            </a:r>
            <a:r>
              <a:rPr lang="zh-CN" altLang="en-US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国外学位论文检索</a:t>
            </a: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.</a:t>
            </a:r>
            <a:r>
              <a:rPr lang="zh-CN" altLang="en-US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吉林大学，</a:t>
            </a: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2013.11</a:t>
            </a:r>
            <a:endParaRPr lang="en-US" altLang="zh-CN" b="1" dirty="0">
              <a:solidFill>
                <a:srgbClr val="000000"/>
              </a:solidFill>
              <a:latin typeface="新宋体" pitchFamily="49" charset="-122"/>
              <a:ea typeface="新宋体" pitchFamily="49" charset="-122"/>
              <a:sym typeface="宋体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7B9B63"/>
              </a:buClr>
              <a:buSzPct val="70000"/>
            </a:pPr>
            <a:endParaRPr lang="en-US" altLang="zh-CN" b="1" dirty="0">
              <a:solidFill>
                <a:srgbClr val="000000"/>
              </a:solidFill>
              <a:latin typeface="新宋体" pitchFamily="49" charset="-122"/>
              <a:ea typeface="新宋体" pitchFamily="49" charset="-122"/>
              <a:sym typeface="宋体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7B9B63"/>
              </a:buClr>
              <a:buSzPct val="70000"/>
            </a:pPr>
            <a:r>
              <a:rPr lang="zh-CN" altLang="en-US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cs typeface="宋体" charset="0"/>
              </a:rPr>
              <a:t>3</a:t>
            </a: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宋体" charset="0"/>
              </a:rPr>
              <a:t>.</a:t>
            </a:r>
            <a:r>
              <a:rPr lang="zh-CN" altLang="en-US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cs typeface="宋体" charset="0"/>
              </a:rPr>
              <a:t>张艳英.国内外学位论文的查询与获取.</a:t>
            </a:r>
            <a:endParaRPr lang="zh-CN" altLang="en-US" b="1" dirty="0">
              <a:solidFill>
                <a:srgbClr val="000000"/>
              </a:solidFill>
              <a:latin typeface="新宋体" pitchFamily="49" charset="-122"/>
              <a:ea typeface="新宋体" pitchFamily="49" charset="-122"/>
              <a:cs typeface="宋体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7B9B63"/>
              </a:buClr>
              <a:buSzPct val="70000"/>
            </a:pPr>
            <a:endParaRPr lang="zh-CN" altLang="en-US" b="1" dirty="0">
              <a:solidFill>
                <a:srgbClr val="000000"/>
              </a:solidFill>
              <a:latin typeface="新宋体" pitchFamily="49" charset="-122"/>
              <a:ea typeface="新宋体" pitchFamily="49" charset="-122"/>
              <a:cs typeface="宋体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7B9B63"/>
              </a:buClr>
              <a:buSzPct val="70000"/>
            </a:pP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cs typeface="宋体" charset="0"/>
              </a:rPr>
              <a:t>4.</a:t>
            </a:r>
            <a:r>
              <a:rPr lang="zh-CN" altLang="en-US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cs typeface="宋体" charset="0"/>
              </a:rPr>
              <a:t>邵文辉</a:t>
            </a: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cs typeface="宋体" charset="0"/>
              </a:rPr>
              <a:t>.</a:t>
            </a:r>
            <a:r>
              <a:rPr lang="zh-CN" altLang="en-US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cs typeface="宋体" charset="0"/>
              </a:rPr>
              <a:t>学位论文提交注意事项</a:t>
            </a: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cs typeface="宋体" charset="0"/>
              </a:rPr>
              <a:t>.</a:t>
            </a:r>
            <a:endParaRPr lang="en-US" altLang="zh-CN" b="1" dirty="0">
              <a:solidFill>
                <a:srgbClr val="000000"/>
              </a:solidFill>
              <a:latin typeface="新宋体" pitchFamily="49" charset="-122"/>
              <a:ea typeface="新宋体" pitchFamily="49" charset="-122"/>
              <a:cs typeface="宋体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7B9B63"/>
              </a:buClr>
              <a:buSzPct val="70000"/>
            </a:pPr>
            <a:endParaRPr lang="en-US" altLang="zh-CN" b="1" dirty="0">
              <a:solidFill>
                <a:srgbClr val="000000"/>
              </a:solidFill>
              <a:latin typeface="新宋体" pitchFamily="49" charset="-122"/>
              <a:ea typeface="新宋体" pitchFamily="49" charset="-122"/>
              <a:cs typeface="宋体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1.1学位论文概述（标识）（2/4）</a:t>
            </a:r>
            <a:endParaRPr lang="zh-CN" altLang="en-US"/>
          </a:p>
        </p:txBody>
      </p:sp>
      <p:sp>
        <p:nvSpPr>
          <p:cNvPr id="155650" name="圆角矩形 155649"/>
          <p:cNvSpPr/>
          <p:nvPr/>
        </p:nvSpPr>
        <p:spPr>
          <a:xfrm>
            <a:off x="534670" y="1682115"/>
            <a:ext cx="8193405" cy="4020185"/>
          </a:xfrm>
          <a:prstGeom prst="roundRect">
            <a:avLst>
              <a:gd name="adj" fmla="val 7912"/>
            </a:avLst>
          </a:prstGeom>
          <a:solidFill>
            <a:srgbClr val="00B0F0"/>
          </a:solidFill>
          <a:ln w="9525">
            <a:solidFill>
              <a:srgbClr val="00B0F0"/>
            </a:solidFill>
          </a:ln>
        </p:spPr>
        <p:txBody>
          <a:bodyPr wrap="none" anchor="ctr"/>
          <a:p>
            <a:pPr lvl="0" algn="ctr" latinLnBrk="0">
              <a:buClr>
                <a:srgbClr val="000000"/>
              </a:buClr>
            </a:pPr>
            <a:endParaRPr lang="zh-CN" altLang="en-US" sz="2400" dirty="0">
              <a:latin typeface="Times New Roman" pitchFamily="2" charset="0"/>
              <a:ea typeface="宋体" charset="-122"/>
            </a:endParaRPr>
          </a:p>
        </p:txBody>
      </p:sp>
      <p:sp>
        <p:nvSpPr>
          <p:cNvPr id="155651" name="圆角矩形 155650"/>
          <p:cNvSpPr/>
          <p:nvPr/>
        </p:nvSpPr>
        <p:spPr>
          <a:xfrm>
            <a:off x="685800" y="2258695"/>
            <a:ext cx="7926705" cy="2924175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 latinLnBrk="0">
              <a:buClr>
                <a:srgbClr val="000000"/>
              </a:buClr>
            </a:pPr>
            <a:endParaRPr lang="zh-CN" altLang="en-US" sz="2400" dirty="0">
              <a:latin typeface="Times New Roman" pitchFamily="2" charset="0"/>
              <a:ea typeface="宋体" charset="-122"/>
            </a:endParaRPr>
          </a:p>
        </p:txBody>
      </p:sp>
      <p:sp>
        <p:nvSpPr>
          <p:cNvPr id="155652" name="圆角矩形 155651"/>
          <p:cNvSpPr/>
          <p:nvPr/>
        </p:nvSpPr>
        <p:spPr>
          <a:xfrm>
            <a:off x="2722245" y="4356735"/>
            <a:ext cx="3584575" cy="113157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 cap="flat" cmpd="sng">
            <a:solidFill>
              <a:srgbClr val="00B0F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vl="0" algn="ctr" latinLnBrk="0"/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52800" y="4543425"/>
            <a:ext cx="2449195" cy="94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sym typeface="+mn-ea"/>
              </a:rPr>
              <a:t>学位论文：</a:t>
            </a:r>
            <a:r>
              <a:rPr lang="en-US" altLang="zh-CN" sz="2800" dirty="0">
                <a:solidFill>
                  <a:srgbClr val="000000"/>
                </a:solidFill>
                <a:latin typeface="+mj-ea"/>
                <a:ea typeface="+mj-ea"/>
                <a:sym typeface="+mn-ea"/>
              </a:rPr>
              <a:t>D   </a:t>
            </a:r>
            <a:r>
              <a:rPr lang="en-US" altLang="zh-CN" sz="2800" dirty="0">
                <a:latin typeface="+mj-ea"/>
                <a:ea typeface="+mj-ea"/>
                <a:sym typeface="+mn-ea"/>
              </a:rPr>
              <a:t>               </a:t>
            </a:r>
            <a:r>
              <a:rPr lang="en-US" altLang="zh-CN" sz="2800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Dissertation </a:t>
            </a:r>
            <a:endParaRPr lang="zh-CN" altLang="en-US" sz="2800"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8200" y="2514600"/>
            <a:ext cx="7366000" cy="1431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+mn-ea"/>
              </a:rPr>
              <a:t>[9]</a:t>
            </a:r>
            <a:r>
              <a:rPr lang="zh-CN" altLang="en-US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+mn-ea"/>
              </a:rPr>
              <a:t>熊小芬</a:t>
            </a: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+mn-ea"/>
              </a:rPr>
              <a:t>.</a:t>
            </a:r>
            <a:r>
              <a:rPr lang="zh-CN" altLang="en-US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+mn-ea"/>
              </a:rPr>
              <a:t>物流金融业务模式及风险管理研究</a:t>
            </a: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+mn-ea"/>
              </a:rPr>
              <a:t>[D].</a:t>
            </a:r>
            <a:r>
              <a:rPr lang="zh-CN" altLang="en-US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+mn-ea"/>
              </a:rPr>
              <a:t>武汉理工大学 </a:t>
            </a: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+mn-ea"/>
              </a:rPr>
              <a:t>2007 </a:t>
            </a:r>
            <a:endParaRPr lang="en-US" altLang="zh-CN" b="1" dirty="0">
              <a:solidFill>
                <a:srgbClr val="000000"/>
              </a:solidFill>
              <a:latin typeface="新宋体" pitchFamily="49" charset="-122"/>
              <a:ea typeface="新宋体" pitchFamily="49" charset="-122"/>
              <a:sym typeface="+mn-ea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+mn-ea"/>
              </a:rPr>
              <a:t>  </a:t>
            </a:r>
            <a:endParaRPr lang="en-US" altLang="zh-CN" b="1" dirty="0">
              <a:solidFill>
                <a:srgbClr val="000000"/>
              </a:solidFill>
              <a:latin typeface="新宋体" pitchFamily="49" charset="-122"/>
              <a:ea typeface="新宋体" pitchFamily="49" charset="-122"/>
              <a:sym typeface="+mn-ea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zh-CN" b="1" dirty="0">
              <a:solidFill>
                <a:srgbClr val="000000"/>
              </a:solidFill>
              <a:latin typeface="新宋体" pitchFamily="49" charset="-122"/>
              <a:ea typeface="新宋体" pitchFamily="49" charset="-122"/>
              <a:sym typeface="+mn-ea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zh-CN" b="1" dirty="0">
                <a:solidFill>
                  <a:srgbClr val="000000"/>
                </a:solidFill>
                <a:latin typeface="新宋体" pitchFamily="49" charset="-122"/>
                <a:ea typeface="新宋体" pitchFamily="49" charset="-122"/>
                <a:sym typeface="+mn-ea"/>
              </a:rPr>
              <a:t>[3]Immunotherapy targeting tau pathology-studies in an hTau mouse model .Forest,Stefanie Karen,Ph.D. Yeshiva University.2014</a:t>
            </a:r>
            <a:endParaRPr lang="en-US" altLang="zh-CN" b="1" dirty="0">
              <a:solidFill>
                <a:srgbClr val="000000"/>
              </a:solidFill>
              <a:latin typeface="新宋体" pitchFamily="49" charset="-122"/>
              <a:ea typeface="新宋体" pitchFamily="49" charset="-122"/>
              <a:sym typeface="+mn-e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思   考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27405" y="1268730"/>
            <a:ext cx="8049895" cy="56349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en-US" altLang="zh-CN" sz="2800" b="1" dirty="0" smtClean="0">
                <a:solidFill>
                  <a:srgbClr val="000000"/>
                </a:solidFill>
                <a:latin typeface="宋体" charset="0"/>
                <a:ea typeface="宋体" charset="0"/>
              </a:rPr>
              <a:t>1.</a:t>
            </a:r>
            <a:r>
              <a:rPr lang="zh-CN" altLang="en-US" sz="2800" b="1" dirty="0" smtClean="0">
                <a:solidFill>
                  <a:srgbClr val="000000"/>
                </a:solidFill>
                <a:latin typeface="宋体" charset="0"/>
                <a:ea typeface="宋体" charset="0"/>
              </a:rPr>
              <a:t>学位论文的标识</a:t>
            </a:r>
            <a:r>
              <a:rPr lang="en-US" altLang="zh-CN" sz="2800" b="1" dirty="0" smtClean="0">
                <a:solidFill>
                  <a:srgbClr val="000000"/>
                </a:solidFill>
                <a:latin typeface="宋体" charset="0"/>
                <a:ea typeface="宋体" charset="0"/>
              </a:rPr>
              <a:t>?</a:t>
            </a:r>
            <a:endParaRPr lang="en-US" altLang="zh-CN" sz="2800" b="1" dirty="0" smtClean="0">
              <a:solidFill>
                <a:srgbClr val="000000"/>
              </a:solidFill>
              <a:latin typeface="宋体" charset="0"/>
              <a:ea typeface="宋体" charset="0"/>
            </a:endParaRPr>
          </a:p>
          <a:p>
            <a:pPr algn="l">
              <a:lnSpc>
                <a:spcPct val="130000"/>
              </a:lnSpc>
            </a:pPr>
            <a:endParaRPr lang="en-US" altLang="zh-CN" sz="2800" b="1" dirty="0" smtClean="0">
              <a:solidFill>
                <a:srgbClr val="000000"/>
              </a:solidFill>
              <a:latin typeface="宋体" charset="0"/>
              <a:ea typeface="宋体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2800" b="1" dirty="0" smtClean="0">
                <a:solidFill>
                  <a:srgbClr val="000000"/>
                </a:solidFill>
                <a:latin typeface="宋体" charset="0"/>
                <a:ea typeface="宋体" charset="0"/>
              </a:rPr>
              <a:t>2.</a:t>
            </a:r>
            <a:r>
              <a:rPr lang="zh-CN" altLang="en-US" sz="2800" b="1" dirty="0" smtClean="0">
                <a:solidFill>
                  <a:srgbClr val="000000"/>
                </a:solidFill>
                <a:latin typeface="宋体" charset="0"/>
                <a:ea typeface="宋体" charset="0"/>
              </a:rPr>
              <a:t>列举检索学位论文的网站？</a:t>
            </a:r>
            <a:endParaRPr lang="zh-CN" altLang="en-US" sz="2800" b="1" dirty="0" smtClean="0">
              <a:solidFill>
                <a:srgbClr val="000000"/>
              </a:solidFill>
              <a:latin typeface="宋体" charset="0"/>
              <a:ea typeface="宋体" charset="0"/>
            </a:endParaRPr>
          </a:p>
          <a:p>
            <a:pPr algn="l">
              <a:lnSpc>
                <a:spcPct val="130000"/>
              </a:lnSpc>
            </a:pPr>
            <a:endParaRPr lang="zh-CN" altLang="en-US" sz="2800" b="1" dirty="0" smtClean="0">
              <a:solidFill>
                <a:srgbClr val="000000"/>
              </a:solidFill>
              <a:latin typeface="宋体" charset="0"/>
              <a:ea typeface="宋体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2800" b="1" dirty="0" smtClean="0">
                <a:solidFill>
                  <a:srgbClr val="000000"/>
                </a:solidFill>
                <a:latin typeface="宋体" charset="0"/>
                <a:ea typeface="宋体" charset="0"/>
              </a:rPr>
              <a:t>3.</a:t>
            </a:r>
            <a:r>
              <a:rPr lang="zh-CN" altLang="en-US" sz="2800" b="1" dirty="0" smtClean="0">
                <a:solidFill>
                  <a:srgbClr val="000000"/>
                </a:solidFill>
                <a:latin typeface="宋体" charset="0"/>
                <a:ea typeface="宋体" charset="0"/>
                <a:sym typeface="+mn-ea"/>
              </a:rPr>
              <a:t>毕业论文提交一般流程？</a:t>
            </a:r>
            <a:endParaRPr lang="en-US" altLang="zh-CN" sz="2800" b="1" dirty="0" smtClean="0">
              <a:solidFill>
                <a:srgbClr val="000000"/>
              </a:solidFill>
              <a:latin typeface="宋体" charset="0"/>
              <a:ea typeface="宋体" charset="0"/>
            </a:endParaRPr>
          </a:p>
          <a:p>
            <a:pPr algn="l">
              <a:lnSpc>
                <a:spcPct val="130000"/>
              </a:lnSpc>
            </a:pPr>
            <a:endParaRPr lang="zh-CN" altLang="en-US" sz="2800" b="1" dirty="0" smtClean="0">
              <a:solidFill>
                <a:srgbClr val="000000"/>
              </a:solidFill>
              <a:latin typeface="宋体" charset="0"/>
              <a:ea typeface="宋体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2800" b="1" dirty="0" smtClean="0">
                <a:solidFill>
                  <a:srgbClr val="000000"/>
                </a:solidFill>
                <a:latin typeface="宋体" charset="0"/>
                <a:ea typeface="宋体" charset="0"/>
              </a:rPr>
              <a:t>4.</a:t>
            </a:r>
            <a:r>
              <a:rPr lang="zh-CN" altLang="en-US" sz="2800" b="1" dirty="0" smtClean="0">
                <a:solidFill>
                  <a:srgbClr val="000000"/>
                </a:solidFill>
                <a:latin typeface="宋体" charset="0"/>
                <a:ea typeface="宋体" charset="0"/>
              </a:rPr>
              <a:t>毕业生提交学位论文全文是什么格式的？</a:t>
            </a:r>
            <a:endParaRPr lang="zh-CN" altLang="en-US" sz="2800" b="1" dirty="0" smtClean="0">
              <a:solidFill>
                <a:srgbClr val="000000"/>
              </a:solidFill>
              <a:latin typeface="宋体" charset="0"/>
              <a:ea typeface="宋体" charset="0"/>
            </a:endParaRPr>
          </a:p>
          <a:p>
            <a:pPr algn="l">
              <a:lnSpc>
                <a:spcPct val="130000"/>
              </a:lnSpc>
            </a:pPr>
            <a:endParaRPr lang="en-US" altLang="zh-CN" sz="2800" b="1" dirty="0" smtClean="0">
              <a:solidFill>
                <a:srgbClr val="000000"/>
              </a:solidFill>
              <a:latin typeface="宋体" charset="0"/>
              <a:ea typeface="宋体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2800" b="1" dirty="0" smtClean="0">
                <a:solidFill>
                  <a:srgbClr val="000000"/>
                </a:solidFill>
                <a:latin typeface="宋体" charset="0"/>
                <a:ea typeface="宋体" charset="0"/>
              </a:rPr>
              <a:t>5.</a:t>
            </a:r>
            <a:r>
              <a:rPr lang="zh-CN" altLang="en-US" sz="2800" b="1" dirty="0" smtClean="0">
                <a:solidFill>
                  <a:srgbClr val="000000"/>
                </a:solidFill>
                <a:latin typeface="宋体" charset="0"/>
                <a:ea typeface="宋体" charset="0"/>
                <a:sym typeface="+mn-ea"/>
              </a:rPr>
              <a:t>吉林农业大学的预防兽医学推荐导师？（三位）</a:t>
            </a:r>
            <a:endParaRPr lang="en-US" altLang="zh-CN" sz="2800" b="1" dirty="0" smtClean="0">
              <a:solidFill>
                <a:srgbClr val="000000"/>
              </a:solidFill>
              <a:latin typeface="宋体" charset="0"/>
              <a:ea typeface="宋体" charset="0"/>
            </a:endParaRPr>
          </a:p>
          <a:p>
            <a:pPr algn="l">
              <a:lnSpc>
                <a:spcPct val="130000"/>
              </a:lnSpc>
            </a:pPr>
            <a:endParaRPr lang="zh-CN" altLang="en-US" sz="2800" b="1" dirty="0" smtClean="0">
              <a:solidFill>
                <a:srgbClr val="000000"/>
              </a:solidFill>
              <a:latin typeface="宋体" charset="0"/>
              <a:ea typeface="宋体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43755" y="2060575"/>
            <a:ext cx="4426585" cy="1638935"/>
          </a:xfrm>
        </p:spPr>
        <p:txBody>
          <a:bodyPr/>
          <a:lstStyle/>
          <a:p>
            <a:r>
              <a:rPr lang="en-US" altLang="zh-CN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charset="0"/>
                <a:ea typeface="华文行楷" charset="0"/>
                <a:sym typeface="黑体" pitchFamily="2" charset="-122"/>
              </a:rPr>
              <a:t>           </a:t>
            </a:r>
            <a:r>
              <a:rPr lang="zh-CN" altLang="en-US" sz="4000" dirty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黑体" pitchFamily="2" charset="-122"/>
              </a:rPr>
              <a:t>感谢聆听！</a:t>
            </a:r>
            <a:endParaRPr lang="zh-CN" altLang="en-US" sz="4000" dirty="0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黑体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1.1学位论文概述（检索要点）（3/4）</a:t>
            </a:r>
            <a:endParaRPr lang="zh-CN" altLang="en-US"/>
          </a:p>
        </p:txBody>
      </p:sp>
      <p:grpSp>
        <p:nvGrpSpPr>
          <p:cNvPr id="71682" name="组合 71681"/>
          <p:cNvGrpSpPr/>
          <p:nvPr/>
        </p:nvGrpSpPr>
        <p:grpSpPr>
          <a:xfrm>
            <a:off x="203200" y="5600700"/>
            <a:ext cx="9155113" cy="1471613"/>
            <a:chOff x="0" y="0"/>
            <a:chExt cx="3829" cy="1431"/>
          </a:xfrm>
        </p:grpSpPr>
        <p:grpSp>
          <p:nvGrpSpPr>
            <p:cNvPr id="71683" name="组合 71682"/>
            <p:cNvGrpSpPr/>
            <p:nvPr/>
          </p:nvGrpSpPr>
          <p:grpSpPr>
            <a:xfrm>
              <a:off x="1914" y="0"/>
              <a:ext cx="1915" cy="1431"/>
              <a:chOff x="0" y="0"/>
              <a:chExt cx="2622" cy="1882"/>
            </a:xfrm>
          </p:grpSpPr>
          <p:sp>
            <p:nvSpPr>
              <p:cNvPr id="71684" name="直接连接符 71683"/>
              <p:cNvSpPr/>
              <p:nvPr/>
            </p:nvSpPr>
            <p:spPr>
              <a:xfrm>
                <a:off x="0" y="0"/>
                <a:ext cx="2622" cy="143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685" name="直接连接符 71684"/>
              <p:cNvSpPr/>
              <p:nvPr/>
            </p:nvSpPr>
            <p:spPr>
              <a:xfrm>
                <a:off x="0" y="0"/>
                <a:ext cx="2622" cy="1687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686" name="直接连接符 71685"/>
              <p:cNvSpPr/>
              <p:nvPr/>
            </p:nvSpPr>
            <p:spPr>
              <a:xfrm>
                <a:off x="0" y="0"/>
                <a:ext cx="2487" cy="188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687" name="直接连接符 71686"/>
              <p:cNvSpPr/>
              <p:nvPr/>
            </p:nvSpPr>
            <p:spPr>
              <a:xfrm>
                <a:off x="0" y="0"/>
                <a:ext cx="2083" cy="188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688" name="直接连接符 71687"/>
              <p:cNvSpPr/>
              <p:nvPr/>
            </p:nvSpPr>
            <p:spPr>
              <a:xfrm>
                <a:off x="0" y="0"/>
                <a:ext cx="1704" cy="188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689" name="直接连接符 71688"/>
              <p:cNvSpPr/>
              <p:nvPr/>
            </p:nvSpPr>
            <p:spPr>
              <a:xfrm>
                <a:off x="0" y="0"/>
                <a:ext cx="1322" cy="188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690" name="直接连接符 71689"/>
              <p:cNvSpPr/>
              <p:nvPr/>
            </p:nvSpPr>
            <p:spPr>
              <a:xfrm>
                <a:off x="0" y="0"/>
                <a:ext cx="986" cy="188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691" name="直接连接符 71690"/>
              <p:cNvSpPr/>
              <p:nvPr/>
            </p:nvSpPr>
            <p:spPr>
              <a:xfrm>
                <a:off x="0" y="0"/>
                <a:ext cx="651" cy="188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692" name="直接连接符 71691"/>
              <p:cNvSpPr/>
              <p:nvPr/>
            </p:nvSpPr>
            <p:spPr>
              <a:xfrm>
                <a:off x="0" y="0"/>
                <a:ext cx="314" cy="188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693" name="直接连接符 71692"/>
              <p:cNvSpPr/>
              <p:nvPr/>
            </p:nvSpPr>
            <p:spPr>
              <a:xfrm>
                <a:off x="0" y="0"/>
                <a:ext cx="0" cy="188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694" name="直接连接符 71693"/>
              <p:cNvSpPr/>
              <p:nvPr/>
            </p:nvSpPr>
            <p:spPr>
              <a:xfrm>
                <a:off x="0" y="0"/>
                <a:ext cx="2622" cy="1239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695" name="直接连接符 71694"/>
              <p:cNvSpPr/>
              <p:nvPr/>
            </p:nvSpPr>
            <p:spPr>
              <a:xfrm>
                <a:off x="0" y="0"/>
                <a:ext cx="2622" cy="1067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696" name="直接连接符 71695"/>
              <p:cNvSpPr/>
              <p:nvPr/>
            </p:nvSpPr>
            <p:spPr>
              <a:xfrm>
                <a:off x="0" y="0"/>
                <a:ext cx="2622" cy="919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697" name="直接连接符 71696"/>
              <p:cNvSpPr/>
              <p:nvPr/>
            </p:nvSpPr>
            <p:spPr>
              <a:xfrm>
                <a:off x="0" y="0"/>
                <a:ext cx="2622" cy="770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698" name="直接连接符 71697"/>
              <p:cNvSpPr/>
              <p:nvPr/>
            </p:nvSpPr>
            <p:spPr>
              <a:xfrm>
                <a:off x="23" y="0"/>
                <a:ext cx="2599" cy="64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699" name="直接连接符 71698"/>
              <p:cNvSpPr/>
              <p:nvPr/>
            </p:nvSpPr>
            <p:spPr>
              <a:xfrm>
                <a:off x="0" y="0"/>
                <a:ext cx="2622" cy="514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00" name="直接连接符 71699"/>
              <p:cNvSpPr/>
              <p:nvPr/>
            </p:nvSpPr>
            <p:spPr>
              <a:xfrm>
                <a:off x="0" y="0"/>
                <a:ext cx="2622" cy="405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01" name="直接连接符 71700"/>
              <p:cNvSpPr/>
              <p:nvPr/>
            </p:nvSpPr>
            <p:spPr>
              <a:xfrm>
                <a:off x="0" y="0"/>
                <a:ext cx="2622" cy="298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02" name="直接连接符 71701"/>
              <p:cNvSpPr/>
              <p:nvPr/>
            </p:nvSpPr>
            <p:spPr>
              <a:xfrm>
                <a:off x="0" y="0"/>
                <a:ext cx="2622" cy="213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03" name="直接连接符 71702"/>
              <p:cNvSpPr/>
              <p:nvPr/>
            </p:nvSpPr>
            <p:spPr>
              <a:xfrm>
                <a:off x="0" y="0"/>
                <a:ext cx="2622" cy="126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04" name="直接连接符 71703"/>
              <p:cNvSpPr/>
              <p:nvPr/>
            </p:nvSpPr>
            <p:spPr>
              <a:xfrm>
                <a:off x="0" y="0"/>
                <a:ext cx="2622" cy="63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71705" name="组合 71704"/>
            <p:cNvGrpSpPr/>
            <p:nvPr/>
          </p:nvGrpSpPr>
          <p:grpSpPr>
            <a:xfrm>
              <a:off x="0" y="0"/>
              <a:ext cx="1914" cy="1431"/>
              <a:chOff x="0" y="0"/>
              <a:chExt cx="2619" cy="1882"/>
            </a:xfrm>
          </p:grpSpPr>
          <p:sp>
            <p:nvSpPr>
              <p:cNvPr id="71706" name="直接连接符 71705"/>
              <p:cNvSpPr/>
              <p:nvPr/>
            </p:nvSpPr>
            <p:spPr>
              <a:xfrm flipH="1">
                <a:off x="0" y="0"/>
                <a:ext cx="2619" cy="0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07" name="直接连接符 71706"/>
              <p:cNvSpPr/>
              <p:nvPr/>
            </p:nvSpPr>
            <p:spPr>
              <a:xfrm flipH="1">
                <a:off x="0" y="0"/>
                <a:ext cx="2619" cy="143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08" name="直接连接符 71707"/>
              <p:cNvSpPr/>
              <p:nvPr/>
            </p:nvSpPr>
            <p:spPr>
              <a:xfrm flipH="1">
                <a:off x="0" y="0"/>
                <a:ext cx="2619" cy="1687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09" name="直接连接符 71708"/>
              <p:cNvSpPr/>
              <p:nvPr/>
            </p:nvSpPr>
            <p:spPr>
              <a:xfrm flipH="1">
                <a:off x="136" y="0"/>
                <a:ext cx="2483" cy="188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10" name="直接连接符 71709"/>
              <p:cNvSpPr/>
              <p:nvPr/>
            </p:nvSpPr>
            <p:spPr>
              <a:xfrm flipH="1">
                <a:off x="539" y="0"/>
                <a:ext cx="2080" cy="188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11" name="直接连接符 71710"/>
              <p:cNvSpPr/>
              <p:nvPr/>
            </p:nvSpPr>
            <p:spPr>
              <a:xfrm flipH="1">
                <a:off x="918" y="0"/>
                <a:ext cx="1701" cy="188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12" name="直接连接符 71711"/>
              <p:cNvSpPr/>
              <p:nvPr/>
            </p:nvSpPr>
            <p:spPr>
              <a:xfrm flipH="1">
                <a:off x="1299" y="0"/>
                <a:ext cx="1320" cy="188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13" name="直接连接符 71712"/>
              <p:cNvSpPr/>
              <p:nvPr/>
            </p:nvSpPr>
            <p:spPr>
              <a:xfrm flipH="1">
                <a:off x="1637" y="0"/>
                <a:ext cx="982" cy="188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14" name="直接连接符 71713"/>
              <p:cNvSpPr/>
              <p:nvPr/>
            </p:nvSpPr>
            <p:spPr>
              <a:xfrm flipH="1">
                <a:off x="1971" y="0"/>
                <a:ext cx="648" cy="188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15" name="直接连接符 71714"/>
              <p:cNvSpPr/>
              <p:nvPr/>
            </p:nvSpPr>
            <p:spPr>
              <a:xfrm flipH="1">
                <a:off x="2308" y="0"/>
                <a:ext cx="311" cy="188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16" name="直接连接符 71715"/>
              <p:cNvSpPr/>
              <p:nvPr/>
            </p:nvSpPr>
            <p:spPr>
              <a:xfrm flipH="1">
                <a:off x="0" y="0"/>
                <a:ext cx="2619" cy="1239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17" name="直接连接符 71716"/>
              <p:cNvSpPr/>
              <p:nvPr/>
            </p:nvSpPr>
            <p:spPr>
              <a:xfrm flipH="1">
                <a:off x="0" y="0"/>
                <a:ext cx="2619" cy="1067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18" name="直接连接符 71717"/>
              <p:cNvSpPr/>
              <p:nvPr/>
            </p:nvSpPr>
            <p:spPr>
              <a:xfrm flipH="1">
                <a:off x="0" y="0"/>
                <a:ext cx="2619" cy="919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19" name="直接连接符 71718"/>
              <p:cNvSpPr/>
              <p:nvPr/>
            </p:nvSpPr>
            <p:spPr>
              <a:xfrm flipH="1">
                <a:off x="0" y="0"/>
                <a:ext cx="2619" cy="770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20" name="直接连接符 71719"/>
              <p:cNvSpPr/>
              <p:nvPr/>
            </p:nvSpPr>
            <p:spPr>
              <a:xfrm flipH="1">
                <a:off x="0" y="0"/>
                <a:ext cx="2597" cy="642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21" name="直接连接符 71720"/>
              <p:cNvSpPr/>
              <p:nvPr/>
            </p:nvSpPr>
            <p:spPr>
              <a:xfrm flipH="1">
                <a:off x="0" y="0"/>
                <a:ext cx="2619" cy="514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22" name="直接连接符 71721"/>
              <p:cNvSpPr/>
              <p:nvPr/>
            </p:nvSpPr>
            <p:spPr>
              <a:xfrm flipH="1">
                <a:off x="0" y="0"/>
                <a:ext cx="2619" cy="405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23" name="直接连接符 71722"/>
              <p:cNvSpPr/>
              <p:nvPr/>
            </p:nvSpPr>
            <p:spPr>
              <a:xfrm flipH="1">
                <a:off x="0" y="0"/>
                <a:ext cx="2619" cy="298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24" name="直接连接符 71723"/>
              <p:cNvSpPr/>
              <p:nvPr/>
            </p:nvSpPr>
            <p:spPr>
              <a:xfrm flipH="1">
                <a:off x="0" y="0"/>
                <a:ext cx="2619" cy="213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25" name="直接连接符 71724"/>
              <p:cNvSpPr/>
              <p:nvPr/>
            </p:nvSpPr>
            <p:spPr>
              <a:xfrm flipH="1">
                <a:off x="0" y="0"/>
                <a:ext cx="2619" cy="126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71726" name="直接连接符 71725"/>
              <p:cNvSpPr/>
              <p:nvPr/>
            </p:nvSpPr>
            <p:spPr>
              <a:xfrm flipH="1">
                <a:off x="0" y="0"/>
                <a:ext cx="2619" cy="63"/>
              </a:xfrm>
              <a:prstGeom prst="line">
                <a:avLst/>
              </a:prstGeom>
              <a:ln w="3175" cap="flat" cmpd="sng">
                <a:solidFill>
                  <a:srgbClr val="4D4D4D">
                    <a:alpha val="18999"/>
                  </a:srgb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71727" name="组合 71726"/>
            <p:cNvGrpSpPr/>
            <p:nvPr/>
          </p:nvGrpSpPr>
          <p:grpSpPr>
            <a:xfrm>
              <a:off x="0" y="15"/>
              <a:ext cx="3829" cy="1220"/>
              <a:chOff x="0" y="0"/>
              <a:chExt cx="5241" cy="1605"/>
            </a:xfrm>
          </p:grpSpPr>
          <p:grpSp>
            <p:nvGrpSpPr>
              <p:cNvPr id="71728" name="组合 71727"/>
              <p:cNvGrpSpPr/>
              <p:nvPr/>
            </p:nvGrpSpPr>
            <p:grpSpPr>
              <a:xfrm>
                <a:off x="0" y="906"/>
                <a:ext cx="5241" cy="699"/>
                <a:chOff x="0" y="0"/>
                <a:chExt cx="5241" cy="699"/>
              </a:xfrm>
            </p:grpSpPr>
            <p:sp>
              <p:nvSpPr>
                <p:cNvPr id="71729" name="直接连接符 71728"/>
                <p:cNvSpPr/>
                <p:nvPr/>
              </p:nvSpPr>
              <p:spPr>
                <a:xfrm>
                  <a:off x="0" y="699"/>
                  <a:ext cx="5241" cy="0"/>
                </a:xfrm>
                <a:prstGeom prst="line">
                  <a:avLst/>
                </a:prstGeom>
                <a:ln w="3175" cap="flat" cmpd="sng">
                  <a:solidFill>
                    <a:srgbClr val="4D4D4D">
                      <a:alpha val="18999"/>
                    </a:srgb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730" name="直接连接符 71729"/>
                <p:cNvSpPr/>
                <p:nvPr/>
              </p:nvSpPr>
              <p:spPr>
                <a:xfrm>
                  <a:off x="0" y="441"/>
                  <a:ext cx="5241" cy="0"/>
                </a:xfrm>
                <a:prstGeom prst="line">
                  <a:avLst/>
                </a:prstGeom>
                <a:ln w="3175" cap="flat" cmpd="sng">
                  <a:solidFill>
                    <a:srgbClr val="4D4D4D">
                      <a:alpha val="18999"/>
                    </a:srgb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731" name="直接连接符 71730"/>
                <p:cNvSpPr/>
                <p:nvPr/>
              </p:nvSpPr>
              <p:spPr>
                <a:xfrm>
                  <a:off x="0" y="208"/>
                  <a:ext cx="5239" cy="0"/>
                </a:xfrm>
                <a:prstGeom prst="line">
                  <a:avLst/>
                </a:prstGeom>
                <a:ln w="3175" cap="flat" cmpd="sng">
                  <a:solidFill>
                    <a:srgbClr val="4D4D4D">
                      <a:alpha val="18999"/>
                    </a:srgb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732" name="直接连接符 71731"/>
                <p:cNvSpPr/>
                <p:nvPr/>
              </p:nvSpPr>
              <p:spPr>
                <a:xfrm>
                  <a:off x="0" y="0"/>
                  <a:ext cx="5239" cy="0"/>
                </a:xfrm>
                <a:prstGeom prst="line">
                  <a:avLst/>
                </a:prstGeom>
                <a:ln w="3175" cap="flat" cmpd="sng">
                  <a:solidFill>
                    <a:srgbClr val="4D4D4D">
                      <a:alpha val="18999"/>
                    </a:srgb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  <p:grpSp>
            <p:nvGrpSpPr>
              <p:cNvPr id="71733" name="组合 71732"/>
              <p:cNvGrpSpPr/>
              <p:nvPr/>
            </p:nvGrpSpPr>
            <p:grpSpPr>
              <a:xfrm>
                <a:off x="0" y="0"/>
                <a:ext cx="5241" cy="728"/>
                <a:chOff x="0" y="0"/>
                <a:chExt cx="5241" cy="728"/>
              </a:xfrm>
            </p:grpSpPr>
            <p:sp>
              <p:nvSpPr>
                <p:cNvPr id="71734" name="直接连接符 71733"/>
                <p:cNvSpPr/>
                <p:nvPr/>
              </p:nvSpPr>
              <p:spPr>
                <a:xfrm>
                  <a:off x="0" y="728"/>
                  <a:ext cx="5241" cy="0"/>
                </a:xfrm>
                <a:prstGeom prst="line">
                  <a:avLst/>
                </a:prstGeom>
                <a:ln w="3175" cap="flat" cmpd="sng">
                  <a:solidFill>
                    <a:srgbClr val="4D4D4D">
                      <a:alpha val="18999"/>
                    </a:srgb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735" name="直接连接符 71734"/>
                <p:cNvSpPr/>
                <p:nvPr/>
              </p:nvSpPr>
              <p:spPr>
                <a:xfrm flipV="1">
                  <a:off x="0" y="557"/>
                  <a:ext cx="5241" cy="1"/>
                </a:xfrm>
                <a:prstGeom prst="line">
                  <a:avLst/>
                </a:prstGeom>
                <a:ln w="3175" cap="flat" cmpd="sng">
                  <a:solidFill>
                    <a:srgbClr val="4D4D4D">
                      <a:alpha val="18999"/>
                    </a:srgb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736" name="直接连接符 71735"/>
                <p:cNvSpPr/>
                <p:nvPr/>
              </p:nvSpPr>
              <p:spPr>
                <a:xfrm>
                  <a:off x="0" y="401"/>
                  <a:ext cx="5241" cy="5"/>
                </a:xfrm>
                <a:prstGeom prst="line">
                  <a:avLst/>
                </a:prstGeom>
                <a:ln w="3175" cap="flat" cmpd="sng">
                  <a:solidFill>
                    <a:srgbClr val="4D4D4D">
                      <a:alpha val="18999"/>
                    </a:srgb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737" name="直接连接符 71736"/>
                <p:cNvSpPr/>
                <p:nvPr/>
              </p:nvSpPr>
              <p:spPr>
                <a:xfrm>
                  <a:off x="0" y="277"/>
                  <a:ext cx="5217" cy="0"/>
                </a:xfrm>
                <a:prstGeom prst="line">
                  <a:avLst/>
                </a:prstGeom>
                <a:ln w="3175" cap="flat" cmpd="sng">
                  <a:solidFill>
                    <a:srgbClr val="4D4D4D">
                      <a:alpha val="18999"/>
                    </a:srgb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738" name="直接连接符 71737"/>
                <p:cNvSpPr/>
                <p:nvPr/>
              </p:nvSpPr>
              <p:spPr>
                <a:xfrm flipV="1">
                  <a:off x="0" y="171"/>
                  <a:ext cx="5241" cy="6"/>
                </a:xfrm>
                <a:prstGeom prst="line">
                  <a:avLst/>
                </a:prstGeom>
                <a:ln w="3175" cap="flat" cmpd="sng">
                  <a:solidFill>
                    <a:srgbClr val="4D4D4D">
                      <a:alpha val="18999"/>
                    </a:srgb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739" name="直接连接符 71738"/>
                <p:cNvSpPr/>
                <p:nvPr/>
              </p:nvSpPr>
              <p:spPr>
                <a:xfrm>
                  <a:off x="0" y="102"/>
                  <a:ext cx="5241" cy="4"/>
                </a:xfrm>
                <a:prstGeom prst="line">
                  <a:avLst/>
                </a:prstGeom>
                <a:ln w="3175" cap="flat" cmpd="sng">
                  <a:solidFill>
                    <a:srgbClr val="4D4D4D">
                      <a:alpha val="18999"/>
                    </a:srgb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740" name="直接连接符 71739"/>
                <p:cNvSpPr/>
                <p:nvPr/>
              </p:nvSpPr>
              <p:spPr>
                <a:xfrm flipV="1">
                  <a:off x="0" y="64"/>
                  <a:ext cx="5241" cy="10"/>
                </a:xfrm>
                <a:prstGeom prst="line">
                  <a:avLst/>
                </a:prstGeom>
                <a:ln w="3175" cap="flat" cmpd="sng">
                  <a:solidFill>
                    <a:srgbClr val="4D4D4D">
                      <a:alpha val="18999"/>
                    </a:srgb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741" name="直接连接符 71740"/>
                <p:cNvSpPr/>
                <p:nvPr/>
              </p:nvSpPr>
              <p:spPr>
                <a:xfrm>
                  <a:off x="23" y="22"/>
                  <a:ext cx="5218" cy="0"/>
                </a:xfrm>
                <a:prstGeom prst="line">
                  <a:avLst/>
                </a:prstGeom>
                <a:ln w="3175" cap="flat" cmpd="sng">
                  <a:solidFill>
                    <a:srgbClr val="4D4D4D">
                      <a:alpha val="18999"/>
                    </a:srgb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  <p:sp>
              <p:nvSpPr>
                <p:cNvPr id="71742" name="直接连接符 71741"/>
                <p:cNvSpPr/>
                <p:nvPr/>
              </p:nvSpPr>
              <p:spPr>
                <a:xfrm>
                  <a:off x="0" y="0"/>
                  <a:ext cx="5241" cy="0"/>
                </a:xfrm>
                <a:prstGeom prst="line">
                  <a:avLst/>
                </a:prstGeom>
                <a:ln w="3175" cap="flat" cmpd="sng">
                  <a:solidFill>
                    <a:srgbClr val="4D4D4D">
                      <a:alpha val="18999"/>
                    </a:srgbClr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/>
                </a:p>
              </p:txBody>
            </p:sp>
          </p:grpSp>
        </p:grpSp>
      </p:grpSp>
      <p:sp>
        <p:nvSpPr>
          <p:cNvPr id="71743" name="未知"/>
          <p:cNvSpPr/>
          <p:nvPr/>
        </p:nvSpPr>
        <p:spPr>
          <a:xfrm>
            <a:off x="784225" y="2439988"/>
            <a:ext cx="7991475" cy="3028950"/>
          </a:xfrm>
          <a:custGeom>
            <a:avLst/>
            <a:gdLst/>
            <a:ahLst/>
            <a:cxnLst/>
            <a:rect l="0" t="0" r="0" b="0"/>
            <a:pathLst>
              <a:path w="5034" h="1908">
                <a:moveTo>
                  <a:pt x="2502" y="0"/>
                </a:moveTo>
                <a:lnTo>
                  <a:pt x="1465" y="383"/>
                </a:lnTo>
                <a:lnTo>
                  <a:pt x="1783" y="383"/>
                </a:lnTo>
                <a:lnTo>
                  <a:pt x="0" y="1908"/>
                </a:lnTo>
                <a:lnTo>
                  <a:pt x="5034" y="1908"/>
                </a:lnTo>
                <a:lnTo>
                  <a:pt x="3229" y="383"/>
                </a:lnTo>
                <a:lnTo>
                  <a:pt x="3613" y="395"/>
                </a:lnTo>
                <a:lnTo>
                  <a:pt x="2502" y="0"/>
                </a:lnTo>
                <a:close/>
              </a:path>
            </a:pathLst>
          </a:custGeom>
          <a:gradFill rotWithShape="1">
            <a:gsLst>
              <a:gs pos="0">
                <a:srgbClr val="99CC00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71744" name="圆角矩形 71743"/>
          <p:cNvSpPr/>
          <p:nvPr/>
        </p:nvSpPr>
        <p:spPr>
          <a:xfrm>
            <a:off x="1995488" y="1524000"/>
            <a:ext cx="5543550" cy="768350"/>
          </a:xfrm>
          <a:prstGeom prst="roundRect">
            <a:avLst>
              <a:gd name="adj" fmla="val 50000"/>
            </a:avLst>
          </a:prstGeom>
          <a:solidFill>
            <a:srgbClr val="800000">
              <a:lumMod val="40000"/>
              <a:lumOff val="60000"/>
            </a:srgbClr>
          </a:solidFill>
          <a:ln w="9525">
            <a:noFill/>
          </a:ln>
          <a:effectLst>
            <a:outerShdw dist="107763" dir="2699999" algn="ctr" rotWithShape="0">
              <a:srgbClr val="B2B2B2"/>
            </a:outerShdw>
          </a:effectLst>
        </p:spPr>
        <p:txBody>
          <a:bodyPr wrap="none" anchor="ctr"/>
          <a:p>
            <a:pPr lvl="0" algn="ctr">
              <a:buClr>
                <a:srgbClr val="000000"/>
              </a:buClr>
              <a:buFont typeface="Wingdings" charset="2"/>
              <a:buNone/>
            </a:pPr>
            <a:r>
              <a:rPr lang="zh-CN" altLang="en-US" sz="3200" b="1">
                <a:solidFill>
                  <a:srgbClr val="FFFFFF"/>
                </a:solidFill>
                <a:latin typeface="宋体" charset="0"/>
                <a:ea typeface="宋体" charset="0"/>
              </a:rPr>
              <a:t>检索要点</a:t>
            </a:r>
            <a:endParaRPr lang="zh-CN" altLang="en-US" sz="3200" b="1">
              <a:solidFill>
                <a:srgbClr val="FFFFFF"/>
              </a:solidFill>
              <a:latin typeface="宋体" charset="0"/>
              <a:ea typeface="宋体" charset="0"/>
            </a:endParaRPr>
          </a:p>
        </p:txBody>
      </p:sp>
      <p:sp>
        <p:nvSpPr>
          <p:cNvPr id="71745" name="椭圆 71744"/>
          <p:cNvSpPr/>
          <p:nvPr/>
        </p:nvSpPr>
        <p:spPr>
          <a:xfrm>
            <a:off x="203200" y="4333875"/>
            <a:ext cx="1474788" cy="1473200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shade val="26275"/>
                  <a:invGamma/>
                </a:srgbClr>
              </a:gs>
            </a:gsLst>
            <a:path path="rect">
              <a:fillToRect r="100000" b="100000"/>
            </a:path>
            <a:tileRect/>
          </a:gradFill>
          <a:ln w="9525">
            <a:noFill/>
          </a:ln>
        </p:spPr>
        <p:txBody>
          <a:bodyPr wrap="none" anchor="ctr"/>
          <a:p>
            <a:pPr lvl="0" algn="ctr">
              <a:buClr>
                <a:srgbClr val="000000"/>
              </a:buClr>
            </a:pPr>
            <a:r>
              <a:rPr lang="zh-CN" altLang="en-US" sz="2400" b="1">
                <a:solidFill>
                  <a:srgbClr val="FFFFFF"/>
                </a:solidFill>
                <a:latin typeface="宋体" charset="0"/>
                <a:ea typeface="宋体" charset="0"/>
              </a:rPr>
              <a:t>题名</a:t>
            </a:r>
            <a:endParaRPr lang="zh-CN" altLang="en-US" sz="2400" b="1">
              <a:solidFill>
                <a:srgbClr val="FFFFFF"/>
              </a:solidFill>
              <a:latin typeface="宋体" charset="0"/>
              <a:ea typeface="宋体" charset="0"/>
            </a:endParaRPr>
          </a:p>
        </p:txBody>
      </p:sp>
      <p:sp>
        <p:nvSpPr>
          <p:cNvPr id="71746" name="椭圆 71745"/>
          <p:cNvSpPr/>
          <p:nvPr/>
        </p:nvSpPr>
        <p:spPr>
          <a:xfrm>
            <a:off x="3152775" y="4333875"/>
            <a:ext cx="1474788" cy="1473200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26275"/>
                  <a:invGamma/>
                </a:srgbClr>
              </a:gs>
            </a:gsLst>
            <a:path path="rect">
              <a:fillToRect r="100000" b="100000"/>
            </a:path>
            <a:tileRect/>
          </a:gradFill>
          <a:ln w="9525">
            <a:noFill/>
          </a:ln>
        </p:spPr>
        <p:txBody>
          <a:bodyPr wrap="none" anchor="ctr"/>
          <a:p>
            <a:pPr lvl="0" algn="ctr">
              <a:buClr>
                <a:srgbClr val="000000"/>
              </a:buClr>
            </a:pPr>
            <a:r>
              <a:rPr lang="zh-CN" altLang="en-US" sz="2400" b="1">
                <a:solidFill>
                  <a:srgbClr val="FFFFFF"/>
                </a:solidFill>
                <a:latin typeface="宋体" charset="0"/>
                <a:ea typeface="宋体" charset="0"/>
              </a:rPr>
              <a:t>关键词</a:t>
            </a:r>
            <a:endParaRPr lang="zh-CN" altLang="en-US" sz="2400" b="1">
              <a:solidFill>
                <a:srgbClr val="FFFFFF"/>
              </a:solidFill>
              <a:latin typeface="宋体" charset="0"/>
              <a:ea typeface="宋体" charset="0"/>
            </a:endParaRPr>
          </a:p>
        </p:txBody>
      </p:sp>
      <p:sp>
        <p:nvSpPr>
          <p:cNvPr id="71747" name="椭圆 71746"/>
          <p:cNvSpPr/>
          <p:nvPr/>
        </p:nvSpPr>
        <p:spPr>
          <a:xfrm>
            <a:off x="1677988" y="4333875"/>
            <a:ext cx="1474787" cy="1473200"/>
          </a:xfrm>
          <a:prstGeom prst="ellipse">
            <a:avLst/>
          </a:prstGeom>
          <a:solidFill>
            <a:srgbClr val="800000">
              <a:lumMod val="60000"/>
              <a:lumOff val="40000"/>
            </a:srgbClr>
          </a:solidFill>
          <a:ln w="9525">
            <a:noFill/>
          </a:ln>
        </p:spPr>
        <p:txBody>
          <a:bodyPr wrap="none" anchor="ctr"/>
          <a:p>
            <a:pPr lvl="0" algn="ctr">
              <a:buClr>
                <a:srgbClr val="000000"/>
              </a:buClr>
            </a:pPr>
            <a:r>
              <a:rPr lang="zh-CN" altLang="en-US" sz="2400" b="1">
                <a:solidFill>
                  <a:srgbClr val="FFFFFF"/>
                </a:solidFill>
                <a:latin typeface="宋体" charset="0"/>
                <a:ea typeface="宋体" charset="0"/>
              </a:rPr>
              <a:t>作者</a:t>
            </a:r>
            <a:endParaRPr lang="zh-CN" altLang="en-US" sz="2400" b="1">
              <a:solidFill>
                <a:srgbClr val="FFFFFF"/>
              </a:solidFill>
              <a:latin typeface="宋体" charset="0"/>
              <a:ea typeface="宋体" charset="0"/>
            </a:endParaRPr>
          </a:p>
        </p:txBody>
      </p:sp>
      <p:sp>
        <p:nvSpPr>
          <p:cNvPr id="71748" name="椭圆 71747"/>
          <p:cNvSpPr/>
          <p:nvPr/>
        </p:nvSpPr>
        <p:spPr>
          <a:xfrm>
            <a:off x="4627880" y="4333875"/>
            <a:ext cx="1474788" cy="1473200"/>
          </a:xfrm>
          <a:prstGeom prst="ellipse">
            <a:avLst/>
          </a:prstGeom>
          <a:gradFill rotWithShape="1">
            <a:gsLst>
              <a:gs pos="0">
                <a:srgbClr val="CC99FF"/>
              </a:gs>
              <a:gs pos="100000">
                <a:srgbClr val="CC99FF">
                  <a:gamma/>
                  <a:shade val="26275"/>
                  <a:invGamma/>
                </a:srgbClr>
              </a:gs>
            </a:gsLst>
            <a:path path="rect">
              <a:fillToRect r="100000" b="100000"/>
            </a:path>
            <a:tileRect/>
          </a:gradFill>
          <a:ln w="9525">
            <a:noFill/>
          </a:ln>
        </p:spPr>
        <p:txBody>
          <a:bodyPr wrap="none" anchor="ctr"/>
          <a:p>
            <a:pPr lvl="0" algn="ctr">
              <a:buClr>
                <a:srgbClr val="000000"/>
              </a:buClr>
            </a:pPr>
            <a:r>
              <a:rPr lang="zh-CN" altLang="en-US" sz="2400" b="1">
                <a:solidFill>
                  <a:srgbClr val="FFFFFF"/>
                </a:solidFill>
                <a:latin typeface="宋体" charset="0"/>
                <a:ea typeface="宋体" charset="0"/>
              </a:rPr>
              <a:t>导师</a:t>
            </a:r>
            <a:endParaRPr lang="zh-CN" altLang="en-US" sz="2400" b="1">
              <a:solidFill>
                <a:srgbClr val="FFFFFF"/>
              </a:solidFill>
              <a:latin typeface="宋体" charset="0"/>
              <a:ea typeface="宋体" charset="0"/>
            </a:endParaRPr>
          </a:p>
        </p:txBody>
      </p:sp>
      <p:sp>
        <p:nvSpPr>
          <p:cNvPr id="71751" name="椭圆 71750"/>
          <p:cNvSpPr/>
          <p:nvPr/>
        </p:nvSpPr>
        <p:spPr>
          <a:xfrm>
            <a:off x="6102668" y="4333875"/>
            <a:ext cx="1474787" cy="1473200"/>
          </a:xfrm>
          <a:prstGeom prst="ellipse">
            <a:avLst/>
          </a:prstGeom>
          <a:solidFill>
            <a:srgbClr val="00B050"/>
          </a:solidFill>
          <a:ln w="9525">
            <a:noFill/>
          </a:ln>
        </p:spPr>
        <p:txBody>
          <a:bodyPr wrap="none" anchor="ctr"/>
          <a:p>
            <a:pPr lvl="0" algn="ctr">
              <a:buClr>
                <a:srgbClr val="000000"/>
              </a:buClr>
            </a:pPr>
            <a:r>
              <a:rPr lang="zh-CN" altLang="en-US" sz="2400" b="1">
                <a:solidFill>
                  <a:srgbClr val="FFFFFF"/>
                </a:solidFill>
                <a:latin typeface="宋体" charset="0"/>
                <a:ea typeface="宋体" charset="0"/>
              </a:rPr>
              <a:t>授予单位</a:t>
            </a:r>
            <a:endParaRPr lang="zh-CN" altLang="en-US" sz="2400" b="1">
              <a:solidFill>
                <a:srgbClr val="FFFFFF"/>
              </a:solidFill>
              <a:latin typeface="宋体" charset="0"/>
              <a:ea typeface="宋体" charset="0"/>
            </a:endParaRPr>
          </a:p>
          <a:p>
            <a:pPr lvl="0" algn="ctr">
              <a:buClr>
                <a:srgbClr val="000000"/>
              </a:buClr>
            </a:pPr>
            <a:r>
              <a:rPr lang="zh-CN" altLang="en-US" sz="2400" b="1">
                <a:solidFill>
                  <a:srgbClr val="FFFFFF"/>
                </a:solidFill>
                <a:latin typeface="宋体" charset="0"/>
                <a:ea typeface="宋体" charset="0"/>
              </a:rPr>
              <a:t>学位</a:t>
            </a:r>
            <a:endParaRPr lang="zh-CN" altLang="en-US" sz="2400" b="1">
              <a:solidFill>
                <a:srgbClr val="FFFFFF"/>
              </a:solidFill>
              <a:latin typeface="宋体" charset="0"/>
              <a:ea typeface="宋体" charset="0"/>
            </a:endParaRPr>
          </a:p>
        </p:txBody>
      </p:sp>
      <p:sp>
        <p:nvSpPr>
          <p:cNvPr id="71753" name="椭圆 71752"/>
          <p:cNvSpPr/>
          <p:nvPr/>
        </p:nvSpPr>
        <p:spPr>
          <a:xfrm>
            <a:off x="755650" y="5953125"/>
            <a:ext cx="1474788" cy="395288"/>
          </a:xfrm>
          <a:prstGeom prst="ellipse">
            <a:avLst/>
          </a:prstGeom>
          <a:gradFill rotWithShape="1">
            <a:gsLst>
              <a:gs pos="0">
                <a:srgbClr val="000000">
                  <a:alpha val="29999"/>
                </a:srgbClr>
              </a:gs>
              <a:gs pos="100000">
                <a:srgbClr val="000000">
                  <a:gamma/>
                  <a:tint val="0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71754" name="椭圆 71753"/>
          <p:cNvSpPr/>
          <p:nvPr/>
        </p:nvSpPr>
        <p:spPr>
          <a:xfrm>
            <a:off x="2268538" y="5953125"/>
            <a:ext cx="1474787" cy="395288"/>
          </a:xfrm>
          <a:prstGeom prst="ellipse">
            <a:avLst/>
          </a:prstGeom>
          <a:gradFill rotWithShape="1">
            <a:gsLst>
              <a:gs pos="0">
                <a:srgbClr val="000000">
                  <a:alpha val="29999"/>
                </a:srgbClr>
              </a:gs>
              <a:gs pos="100000">
                <a:srgbClr val="000000">
                  <a:gamma/>
                  <a:tint val="0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71755" name="椭圆 71754"/>
          <p:cNvSpPr/>
          <p:nvPr/>
        </p:nvSpPr>
        <p:spPr>
          <a:xfrm>
            <a:off x="4000500" y="5953125"/>
            <a:ext cx="1474788" cy="395288"/>
          </a:xfrm>
          <a:prstGeom prst="ellipse">
            <a:avLst/>
          </a:prstGeom>
          <a:gradFill rotWithShape="1">
            <a:gsLst>
              <a:gs pos="0">
                <a:srgbClr val="000000">
                  <a:alpha val="29999"/>
                </a:srgbClr>
              </a:gs>
              <a:gs pos="100000">
                <a:srgbClr val="000000">
                  <a:gamma/>
                  <a:tint val="0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71756" name="椭圆 71755"/>
          <p:cNvSpPr/>
          <p:nvPr/>
        </p:nvSpPr>
        <p:spPr>
          <a:xfrm>
            <a:off x="5627688" y="5953125"/>
            <a:ext cx="1474787" cy="395288"/>
          </a:xfrm>
          <a:prstGeom prst="ellipse">
            <a:avLst/>
          </a:prstGeom>
          <a:gradFill rotWithShape="1">
            <a:gsLst>
              <a:gs pos="0">
                <a:srgbClr val="000000">
                  <a:alpha val="29999"/>
                </a:srgbClr>
              </a:gs>
              <a:gs pos="100000">
                <a:srgbClr val="000000">
                  <a:gamma/>
                  <a:tint val="0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71757" name="椭圆 71756"/>
          <p:cNvSpPr/>
          <p:nvPr/>
        </p:nvSpPr>
        <p:spPr>
          <a:xfrm>
            <a:off x="7292975" y="5953125"/>
            <a:ext cx="1474788" cy="395288"/>
          </a:xfrm>
          <a:prstGeom prst="ellipse">
            <a:avLst/>
          </a:prstGeom>
          <a:gradFill rotWithShape="1">
            <a:gsLst>
              <a:gs pos="0">
                <a:srgbClr val="000000">
                  <a:alpha val="29999"/>
                </a:srgbClr>
              </a:gs>
              <a:gs pos="100000">
                <a:srgbClr val="000000">
                  <a:gamma/>
                  <a:tint val="0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7577138" y="4333875"/>
            <a:ext cx="1474787" cy="1473200"/>
          </a:xfrm>
          <a:prstGeom prst="ellipse">
            <a:avLst/>
          </a:prstGeom>
          <a:solidFill>
            <a:srgbClr val="00B0F0"/>
          </a:solidFill>
          <a:ln w="9525">
            <a:noFill/>
          </a:ln>
        </p:spPr>
        <p:txBody>
          <a:bodyPr wrap="none" anchor="ctr"/>
          <a:p>
            <a:pPr lvl="0" algn="ctr">
              <a:buClr>
                <a:srgbClr val="000000"/>
              </a:buClr>
            </a:pPr>
            <a:r>
              <a:rPr lang="zh-CN" altLang="en-US" sz="2400" b="1">
                <a:solidFill>
                  <a:srgbClr val="FFFFFF"/>
                </a:solidFill>
                <a:latin typeface="宋体" charset="0"/>
                <a:ea typeface="宋体" charset="0"/>
              </a:rPr>
              <a:t>学科专业</a:t>
            </a:r>
            <a:endParaRPr lang="zh-CN" altLang="en-US" sz="2400" b="1">
              <a:solidFill>
                <a:srgbClr val="FFFFFF"/>
              </a:solidFill>
              <a:latin typeface="宋体" charset="0"/>
              <a:ea typeface="宋体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17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17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7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7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7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7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7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7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7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7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17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7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7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7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7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7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5" grpId="0" animBg="1"/>
      <p:bldP spid="71745" grpId="1" animBg="1"/>
      <p:bldP spid="71747" grpId="0" animBg="1"/>
      <p:bldP spid="71746" grpId="0" animBg="1"/>
      <p:bldP spid="71748" grpId="0" animBg="1"/>
      <p:bldP spid="71751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lvl="0">
              <a:buClr>
                <a:srgbClr val="CC3300"/>
              </a:buClr>
            </a:pPr>
            <a:r>
              <a:rPr lang="en-US" altLang="zh-CN" dirty="0">
                <a:latin typeface="方正韵动中黑简体" pitchFamily="2" charset="-122"/>
                <a:ea typeface="方正韵动中黑简体" pitchFamily="2" charset="-122"/>
                <a:sym typeface="+mn-ea"/>
              </a:rPr>
              <a:t>1.1</a:t>
            </a:r>
            <a:r>
              <a:rPr lang="zh-CN" altLang="en-US" dirty="0">
                <a:latin typeface="方正韵动中黑简体" pitchFamily="2" charset="-122"/>
                <a:ea typeface="方正韵动中黑简体" pitchFamily="2" charset="-122"/>
                <a:sym typeface="+mn-ea"/>
              </a:rPr>
              <a:t>学位论文概述（结构）（</a:t>
            </a:r>
            <a:r>
              <a:rPr lang="en-US" altLang="zh-CN" dirty="0">
                <a:latin typeface="方正韵动中黑简体" pitchFamily="2" charset="-122"/>
                <a:ea typeface="方正韵动中黑简体" pitchFamily="2" charset="-122"/>
                <a:sym typeface="+mn-ea"/>
              </a:rPr>
              <a:t>4/4</a:t>
            </a:r>
            <a:r>
              <a:rPr lang="zh-CN" altLang="en-US" dirty="0">
                <a:latin typeface="方正韵动中黑简体" pitchFamily="2" charset="-122"/>
                <a:ea typeface="方正韵动中黑简体" pitchFamily="2" charset="-122"/>
                <a:sym typeface="+mn-ea"/>
              </a:rPr>
              <a:t>）</a:t>
            </a:r>
            <a:endParaRPr lang="zh-CN" altLang="en-US"/>
          </a:p>
        </p:txBody>
      </p:sp>
      <p:graphicFrame>
        <p:nvGraphicFramePr>
          <p:cNvPr id="4" name="图示 3"/>
          <p:cNvGraphicFramePr/>
          <p:nvPr/>
        </p:nvGraphicFramePr>
        <p:xfrm>
          <a:off x="297000" y="1415554"/>
          <a:ext cx="8595000" cy="4614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1.2 常用学位论文资源介绍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775335"/>
            <a:ext cx="9147810" cy="60979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795" y="-27305"/>
            <a:ext cx="7476490" cy="687641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47725" y="-27305"/>
            <a:ext cx="7691755" cy="9665335"/>
            <a:chOff x="981" y="-5441"/>
            <a:chExt cx="12113" cy="1522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" y="-5441"/>
              <a:ext cx="12113" cy="1081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6" y="5656"/>
              <a:ext cx="11804" cy="41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000120140530A99PPBG">
  <a:themeElements>
    <a:clrScheme name="自定义 411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D09200"/>
      </a:accent1>
      <a:accent2>
        <a:srgbClr val="CC6804"/>
      </a:accent2>
      <a:accent3>
        <a:srgbClr val="C6C228"/>
      </a:accent3>
      <a:accent4>
        <a:srgbClr val="45BBA7"/>
      </a:accent4>
      <a:accent5>
        <a:srgbClr val="00B050"/>
      </a:accent5>
      <a:accent6>
        <a:srgbClr val="8ECC04"/>
      </a:accent6>
      <a:hlink>
        <a:srgbClr val="00B0F0"/>
      </a:hlink>
      <a:folHlink>
        <a:srgbClr val="AFB2B4"/>
      </a:folHlink>
    </a:clrScheme>
    <a:fontScheme name="自定义 7">
      <a:majorFont>
        <a:latin typeface="Arial"/>
        <a:ea typeface="微软雅黑"/>
        <a:cs typeface=""/>
      </a:majorFont>
      <a:minorFont>
        <a:latin typeface="Arial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itchFamily="34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800000"/>
      </a:dk2>
      <a:lt2>
        <a:srgbClr val="333333"/>
      </a:lt2>
      <a:accent1>
        <a:srgbClr val="EB6743"/>
      </a:accent1>
      <a:accent2>
        <a:srgbClr val="D3A911"/>
      </a:accent2>
      <a:accent3>
        <a:srgbClr val="FFFFFF"/>
      </a:accent3>
      <a:accent4>
        <a:srgbClr val="000000"/>
      </a:accent4>
      <a:accent5>
        <a:srgbClr val="F3B9B0"/>
      </a:accent5>
      <a:accent6>
        <a:srgbClr val="BD970E"/>
      </a:accent6>
      <a:hlink>
        <a:srgbClr val="7B9B63"/>
      </a:hlink>
      <a:folHlink>
        <a:srgbClr val="38A3B2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/>
      </a:spPr>
      <a:bodyPr wrap="none" lIns="0" tIns="0" rIns="0" bIns="0" anchor="ctr"/>
      <a:lstStyle>
        <a:defPPr lvl="0" algn="ctr" eaLnBrk="1" hangingPunct="1">
          <a:defRPr lang="zh-CN" altLang="en-US" dirty="0">
            <a:latin typeface="Arial" charset="0"/>
            <a:ea typeface="宋体" charset="-122"/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>
    <a:extraClrScheme>
      <a:clrScheme name="">
        <a:dk1>
          <a:srgbClr val="000000"/>
        </a:dk1>
        <a:lt1>
          <a:srgbClr val="FFFFFF"/>
        </a:lt1>
        <a:dk2>
          <a:srgbClr val="800000"/>
        </a:dk2>
        <a:lt2>
          <a:srgbClr val="333333"/>
        </a:lt2>
        <a:accent1>
          <a:srgbClr val="EB6743"/>
        </a:accent1>
        <a:accent2>
          <a:srgbClr val="D3A911"/>
        </a:accent2>
        <a:accent3>
          <a:srgbClr val="FFFFFF"/>
        </a:accent3>
        <a:accent4>
          <a:srgbClr val="000000"/>
        </a:accent4>
        <a:accent5>
          <a:srgbClr val="F3B9B0"/>
        </a:accent5>
        <a:accent6>
          <a:srgbClr val="BD970E"/>
        </a:accent6>
        <a:hlink>
          <a:srgbClr val="7B9B63"/>
        </a:hlink>
        <a:folHlink>
          <a:srgbClr val="38A3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2E507A"/>
        </a:dk2>
        <a:lt2>
          <a:srgbClr val="333333"/>
        </a:lt2>
        <a:accent1>
          <a:srgbClr val="5A90C2"/>
        </a:accent1>
        <a:accent2>
          <a:srgbClr val="8AC246"/>
        </a:accent2>
        <a:accent3>
          <a:srgbClr val="FFFFFF"/>
        </a:accent3>
        <a:accent4>
          <a:srgbClr val="000000"/>
        </a:accent4>
        <a:accent5>
          <a:srgbClr val="B5C7DD"/>
        </a:accent5>
        <a:accent6>
          <a:srgbClr val="7BAE3E"/>
        </a:accent6>
        <a:hlink>
          <a:srgbClr val="F6831A"/>
        </a:hlink>
        <a:folHlink>
          <a:srgbClr val="EFC8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A82A9F"/>
        </a:dk2>
        <a:lt2>
          <a:srgbClr val="4D4D4D"/>
        </a:lt2>
        <a:accent1>
          <a:srgbClr val="12B4D4"/>
        </a:accent1>
        <a:accent2>
          <a:srgbClr val="F1C23D"/>
        </a:accent2>
        <a:accent3>
          <a:srgbClr val="FFFFFF"/>
        </a:accent3>
        <a:accent4>
          <a:srgbClr val="000000"/>
        </a:accent4>
        <a:accent5>
          <a:srgbClr val="AAD6E6"/>
        </a:accent5>
        <a:accent6>
          <a:srgbClr val="D8AE36"/>
        </a:accent6>
        <a:hlink>
          <a:srgbClr val="8CA62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A000120150318A01PPBG</Template>
  <TotalTime>0</TotalTime>
  <Words>4865</Words>
  <Application>WPS 演示</Application>
  <PresentationFormat>全屏显示(4:3)</PresentationFormat>
  <Paragraphs>362</Paragraphs>
  <Slides>61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61</vt:i4>
      </vt:variant>
    </vt:vector>
  </HeadingPairs>
  <TitlesOfParts>
    <vt:vector size="63" baseType="lpstr">
      <vt:lpstr>A000120140530A99PPBG</vt:lpstr>
      <vt:lpstr>Default Design</vt:lpstr>
      <vt:lpstr> 学位论文的查询、获取 本校学位论文的提交</vt:lpstr>
      <vt:lpstr>课 程 目 标</vt:lpstr>
      <vt:lpstr>目  录</vt:lpstr>
      <vt:lpstr>常用学位论文资源介绍</vt:lpstr>
      <vt:lpstr>1.1学位论文概述（定义）（1/4）</vt:lpstr>
      <vt:lpstr>1.1学位论文概述（标识）（2/4）</vt:lpstr>
      <vt:lpstr>1.1学位论文概述（检索要点）（3/4）</vt:lpstr>
      <vt:lpstr>1.1学位论文概述（结构）（4/4）</vt:lpstr>
      <vt:lpstr>1.2 常用学位论文资源介绍</vt:lpstr>
      <vt:lpstr>1.2 常用学位论文资源介绍（国内）</vt:lpstr>
      <vt:lpstr>1.2 常用学位论文资源介绍（国外）</vt:lpstr>
      <vt:lpstr>吉林大学农学学位论文库（2015年6月之前）</vt:lpstr>
      <vt:lpstr>吉林大学学位论文库</vt:lpstr>
      <vt:lpstr>吉林大学学位论文库</vt:lpstr>
      <vt:lpstr>中国知网学位论文全文库</vt:lpstr>
      <vt:lpstr>中国知网学位论文全文库</vt:lpstr>
      <vt:lpstr>中国万方学位论文全文库</vt:lpstr>
      <vt:lpstr>图书馆发现系统</vt:lpstr>
      <vt:lpstr>读秀学位论文库</vt:lpstr>
      <vt:lpstr>读秀学位论文库</vt:lpstr>
      <vt:lpstr>中国国家图书馆博士论文</vt:lpstr>
      <vt:lpstr>香港大学学位论文</vt:lpstr>
      <vt:lpstr>台湾博硕士论文知识加值系统</vt:lpstr>
      <vt:lpstr>CADAL 学位论文库</vt:lpstr>
      <vt:lpstr>CALIS高校学位论文库（95年至今）</vt:lpstr>
      <vt:lpstr>百谷歌度</vt:lpstr>
      <vt:lpstr>谷粉搜搜</vt:lpstr>
      <vt:lpstr>ProQuest 学位论文全文库</vt:lpstr>
      <vt:lpstr>ProQuest检索平台--ABI/INFORM Complete‎  (1971 - 至今)</vt:lpstr>
      <vt:lpstr>检索运算符</vt:lpstr>
      <vt:lpstr>HKMO(港澳博硕)优秀学术全文资源库</vt:lpstr>
      <vt:lpstr>OCLC FirstSearch 基本组库---WorldCat博硕士论文库</vt:lpstr>
      <vt:lpstr>NDLTD</vt:lpstr>
      <vt:lpstr>MIT学位论文</vt:lpstr>
      <vt:lpstr>DIVA Portal</vt:lpstr>
      <vt:lpstr>ETH E-Collection</vt:lpstr>
      <vt:lpstr>二 举例介绍查询与获取的方法</vt:lpstr>
      <vt:lpstr>EG1 杨振明老师指导的学位论文（指导教师）</vt:lpstr>
      <vt:lpstr>EG1 杨振明老师指导的学位论文（指导教师）</vt:lpstr>
      <vt:lpstr>推荐导师</vt:lpstr>
      <vt:lpstr>EG2查找作物遗传育种专业2015至今发表的硕博士论文？(专业)（万方）</vt:lpstr>
      <vt:lpstr>EG3 通过主题途径查找2010年以来有关物流金融方面国内外的博硕士论文？（主题）</vt:lpstr>
      <vt:lpstr>EG3 通过主题途径查找2010年以来有关物流金融方面国内外的博硕士论文？（主题）</vt:lpstr>
      <vt:lpstr>EG3 通过主题途径查找2010年以来有关物流金融方面国内外的博硕士论文？（主题）</vt:lpstr>
      <vt:lpstr>EG3 通过主题途径查找2010年以来有关物流金融方面国内外的博硕士论文？（主题）</vt:lpstr>
      <vt:lpstr>PowerPoint 演示文稿</vt:lpstr>
      <vt:lpstr>EG4 螺旋形压电复合材料的制备和性能研究.天津大学 张亚倩（题名）（知网万方均找不到原文的情况）</vt:lpstr>
      <vt:lpstr>EG4 螺旋形压电复合材料的制备和性能研究.天津大学 张亚倩（题名）（知网万方均找不到原文）</vt:lpstr>
      <vt:lpstr>PowerPoint 演示文稿</vt:lpstr>
      <vt:lpstr>3.1 提交网址    http://202.198.25.8/PaperLogin.action</vt:lpstr>
      <vt:lpstr>3.2 提交流程</vt:lpstr>
      <vt:lpstr>3.2 提交流程--注册（1/4）</vt:lpstr>
      <vt:lpstr>3.2 提交流程--提交论文（2/4）</vt:lpstr>
      <vt:lpstr>3.3 提交流程--修改论文（3/4）</vt:lpstr>
      <vt:lpstr>3.4提交流程--调取论文回执单（4/4）</vt:lpstr>
      <vt:lpstr>3.3 注意事项(1/2)</vt:lpstr>
      <vt:lpstr>3.3 注意事项(2/2)</vt:lpstr>
      <vt:lpstr>小  结</vt:lpstr>
      <vt:lpstr>参考文献</vt:lpstr>
      <vt:lpstr>PowerPoint 演示文稿</vt:lpstr>
      <vt:lpstr>           感谢聆听！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Administrator</cp:lastModifiedBy>
  <cp:revision>56</cp:revision>
  <dcterms:created xsi:type="dcterms:W3CDTF">2016-03-28T05:32:00Z</dcterms:created>
  <dcterms:modified xsi:type="dcterms:W3CDTF">2016-04-07T03:22:49Z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2052-10.1.0.5559</vt:lpwstr>
  </property>
</Properties>
</file>