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wdp" ContentType="image/vnd.ms-phot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61" r:id="rId5"/>
    <p:sldId id="278" r:id="rId6"/>
    <p:sldId id="259" r:id="rId7"/>
    <p:sldId id="260" r:id="rId8"/>
    <p:sldId id="263" r:id="rId9"/>
    <p:sldId id="268" r:id="rId10"/>
    <p:sldId id="264" r:id="rId11"/>
    <p:sldId id="265" r:id="rId12"/>
    <p:sldId id="270" r:id="rId13"/>
    <p:sldId id="271" r:id="rId14"/>
    <p:sldId id="273" r:id="rId15"/>
    <p:sldId id="274" r:id="rId16"/>
    <p:sldId id="275" r:id="rId17"/>
    <p:sldId id="272" r:id="rId18"/>
    <p:sldId id="276" r:id="rId19"/>
    <p:sldId id="277" r:id="rId20"/>
    <p:sldId id="266" r:id="rId21"/>
    <p:sldId id="267" r:id="rId22"/>
  </p:sldIdLst>
  <p:sldSz cx="9144000" cy="5715000" type="screen16x10"/>
  <p:notesSz cx="7099300"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66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660"/>
  </p:normalViewPr>
  <p:slideViewPr>
    <p:cSldViewPr>
      <p:cViewPr varScale="1">
        <p:scale>
          <a:sx n="102" d="100"/>
          <a:sy n="102" d="100"/>
        </p:scale>
        <p:origin x="-642" y="-96"/>
      </p:cViewPr>
      <p:guideLst>
        <p:guide orient="horz" pos="180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zh-CN" altLang="en-US"/>
          </a:p>
        </p:txBody>
      </p:sp>
      <p:sp>
        <p:nvSpPr>
          <p:cNvPr id="3" name="日期占位符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F3EA61F0-DBE4-4688-BE71-E4B4919480AF}" type="datetimeFigureOut">
              <a:rPr lang="zh-CN" altLang="en-US" smtClean="0"/>
              <a:pPr/>
              <a:t>2014-9-11</a:t>
            </a:fld>
            <a:endParaRPr lang="zh-CN" altLang="en-US"/>
          </a:p>
        </p:txBody>
      </p:sp>
      <p:sp>
        <p:nvSpPr>
          <p:cNvPr id="4" name="幻灯片图像占位符 3"/>
          <p:cNvSpPr>
            <a:spLocks noGrp="1" noRot="1" noChangeAspect="1"/>
          </p:cNvSpPr>
          <p:nvPr>
            <p:ph type="sldImg" idx="2"/>
          </p:nvPr>
        </p:nvSpPr>
        <p:spPr>
          <a:xfrm>
            <a:off x="481013" y="768350"/>
            <a:ext cx="6137275" cy="3836988"/>
          </a:xfrm>
          <a:prstGeom prst="rect">
            <a:avLst/>
          </a:prstGeom>
          <a:noFill/>
          <a:ln w="12700">
            <a:solidFill>
              <a:prstClr val="black"/>
            </a:solidFill>
          </a:ln>
        </p:spPr>
        <p:txBody>
          <a:bodyPr vert="horz" lIns="99048" tIns="49524" rIns="99048" bIns="49524" rtlCol="0" anchor="ctr"/>
          <a:lstStyle/>
          <a:p>
            <a:endParaRPr lang="zh-CN" altLang="en-US"/>
          </a:p>
        </p:txBody>
      </p:sp>
      <p:sp>
        <p:nvSpPr>
          <p:cNvPr id="5" name="备注占位符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1E8297A2-C025-47A4-B4D4-0115587DD158}" type="slidenum">
              <a:rPr lang="zh-CN" altLang="en-US" smtClean="0"/>
              <a:pPr/>
              <a:t>‹#›</a:t>
            </a:fld>
            <a:endParaRPr lang="zh-CN" altLang="en-US"/>
          </a:p>
        </p:txBody>
      </p:sp>
    </p:spTree>
    <p:extLst>
      <p:ext uri="{BB962C8B-B14F-4D97-AF65-F5344CB8AC3E}">
        <p14:creationId xmlns:p14="http://schemas.microsoft.com/office/powerpoint/2010/main" xmlns="" val="1558506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DynoMedia </a:t>
            </a:r>
            <a:r>
              <a:rPr lang="en-US" altLang="zh-CN" dirty="0" err="1" smtClean="0"/>
              <a:t>inc.</a:t>
            </a:r>
            <a:r>
              <a:rPr lang="zh-CN" altLang="en-US" dirty="0" smtClean="0"/>
              <a:t>公司简介</a:t>
            </a:r>
            <a:endParaRPr lang="zh-CN" altLang="en-US" dirty="0"/>
          </a:p>
        </p:txBody>
      </p:sp>
      <p:sp>
        <p:nvSpPr>
          <p:cNvPr id="4" name="灯片编号占位符 3"/>
          <p:cNvSpPr>
            <a:spLocks noGrp="1"/>
          </p:cNvSpPr>
          <p:nvPr>
            <p:ph type="sldNum" sz="quarter" idx="10"/>
          </p:nvPr>
        </p:nvSpPr>
        <p:spPr/>
        <p:txBody>
          <a:bodyPr/>
          <a:lstStyle/>
          <a:p>
            <a:fld id="{1E8297A2-C025-47A4-B4D4-0115587DD158}" type="slidenum">
              <a:rPr lang="zh-CN" altLang="en-US" smtClean="0"/>
              <a:pPr/>
              <a:t>3</a:t>
            </a:fld>
            <a:endParaRPr lang="zh-CN" altLang="en-US"/>
          </a:p>
        </p:txBody>
      </p:sp>
    </p:spTree>
    <p:extLst>
      <p:ext uri="{BB962C8B-B14F-4D97-AF65-F5344CB8AC3E}">
        <p14:creationId xmlns:p14="http://schemas.microsoft.com/office/powerpoint/2010/main" xmlns="" val="2591107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5"/>
            <a:ext cx="77724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7C06044-303E-449D-8365-96C45E57E599}" type="datetimeFigureOut">
              <a:rPr lang="zh-CN" altLang="en-US" smtClean="0"/>
              <a:pPr/>
              <a:t>2014-9-11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4D65CA-E63F-405D-AD4A-83A866E8DA82}" type="slidenum">
              <a:rPr lang="zh-CN" altLang="en-US" smtClean="0"/>
              <a:pPr/>
              <a:t>‹#›</a:t>
            </a:fld>
            <a:endParaRPr lang="zh-CN" altLang="en-US"/>
          </a:p>
        </p:txBody>
      </p:sp>
    </p:spTree>
    <p:extLst>
      <p:ext uri="{BB962C8B-B14F-4D97-AF65-F5344CB8AC3E}">
        <p14:creationId xmlns:p14="http://schemas.microsoft.com/office/powerpoint/2010/main" xmlns="" val="28361405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7C06044-303E-449D-8365-96C45E57E599}" type="datetimeFigureOut">
              <a:rPr lang="zh-CN" altLang="en-US" smtClean="0"/>
              <a:pPr/>
              <a:t>2014-9-11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4D65CA-E63F-405D-AD4A-83A866E8DA82}" type="slidenum">
              <a:rPr lang="zh-CN" altLang="en-US" smtClean="0"/>
              <a:pPr/>
              <a:t>‹#›</a:t>
            </a:fld>
            <a:endParaRPr lang="zh-CN" altLang="en-US"/>
          </a:p>
        </p:txBody>
      </p:sp>
    </p:spTree>
    <p:extLst>
      <p:ext uri="{BB962C8B-B14F-4D97-AF65-F5344CB8AC3E}">
        <p14:creationId xmlns:p14="http://schemas.microsoft.com/office/powerpoint/2010/main" xmlns="" val="12714222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bg>
      <p:bgPr>
        <a:gradFill rotWithShape="1">
          <a:gsLst>
            <a:gs pos="0">
              <a:schemeClr val="bg1">
                <a:tint val="40000"/>
                <a:satMod val="350000"/>
              </a:schemeClr>
            </a:gs>
            <a:gs pos="40000">
              <a:schemeClr val="bg1">
                <a:tint val="45000"/>
                <a:shade val="99000"/>
                <a:satMod val="350000"/>
              </a:schemeClr>
            </a:gs>
            <a:gs pos="100000">
              <a:schemeClr val="bg1">
                <a:lumMod val="7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lum bright="70000" contrast="-70000"/>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l="16384" r="17456"/>
          <a:stretch/>
        </p:blipFill>
        <p:spPr>
          <a:xfrm>
            <a:off x="0" y="-17883"/>
            <a:ext cx="5671457" cy="5715000"/>
          </a:xfrm>
          <a:prstGeom prst="rect">
            <a:avLst/>
          </a:prstGeom>
          <a:solidFill>
            <a:srgbClr val="FFFFFF"/>
          </a:solidFill>
          <a:effectLst>
            <a:softEdge rad="317500"/>
          </a:effectLst>
        </p:spPr>
      </p:pic>
    </p:spTree>
    <p:extLst>
      <p:ext uri="{BB962C8B-B14F-4D97-AF65-F5344CB8AC3E}">
        <p14:creationId xmlns:p14="http://schemas.microsoft.com/office/powerpoint/2010/main" xmlns="" val="16796981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bg>
      <p:bgPr>
        <a:gradFill rotWithShape="1">
          <a:gsLst>
            <a:gs pos="0">
              <a:schemeClr val="bg1">
                <a:tint val="40000"/>
                <a:satMod val="350000"/>
              </a:schemeClr>
            </a:gs>
            <a:gs pos="40000">
              <a:schemeClr val="bg1">
                <a:tint val="45000"/>
                <a:shade val="99000"/>
                <a:satMod val="350000"/>
              </a:schemeClr>
            </a:gs>
            <a:gs pos="100000">
              <a:schemeClr val="bg1">
                <a:lumMod val="7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1026" name="Picture 2" descr="C:\Documents and Settings\Administrator\桌面\dynm-yyyc.png"/>
          <p:cNvPicPr>
            <a:picLocks noChangeAspect="1" noChangeArrowheads="1"/>
          </p:cNvPicPr>
          <p:nvPr userDrawn="1"/>
        </p:nvPicPr>
        <p:blipFill>
          <a:blip r:embed="rId2" cstate="print"/>
          <a:srcRect/>
          <a:stretch>
            <a:fillRect/>
          </a:stretch>
        </p:blipFill>
        <p:spPr bwMode="auto">
          <a:xfrm>
            <a:off x="7643834" y="142856"/>
            <a:ext cx="1318713" cy="226589"/>
          </a:xfrm>
          <a:prstGeom prst="rect">
            <a:avLst/>
          </a:prstGeom>
          <a:noFill/>
        </p:spPr>
      </p:pic>
    </p:spTree>
    <p:extLst>
      <p:ext uri="{BB962C8B-B14F-4D97-AF65-F5344CB8AC3E}">
        <p14:creationId xmlns:p14="http://schemas.microsoft.com/office/powerpoint/2010/main" xmlns="" val="32847671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bg>
      <p:bgPr>
        <a:gradFill rotWithShape="1">
          <a:gsLst>
            <a:gs pos="0">
              <a:schemeClr val="bg1">
                <a:tint val="40000"/>
                <a:satMod val="350000"/>
              </a:schemeClr>
            </a:gs>
            <a:gs pos="40000">
              <a:schemeClr val="bg1">
                <a:tint val="45000"/>
                <a:shade val="99000"/>
                <a:satMod val="350000"/>
              </a:schemeClr>
            </a:gs>
            <a:gs pos="100000">
              <a:schemeClr val="bg1">
                <a:lumMod val="7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lum bright="70000" contrast="-70000"/>
            <a:extLst>
              <a:ext uri="{BEBA8EAE-BF5A-486C-A8C5-ECC9F3942E4B}">
                <a14:imgProps xmlns:a14="http://schemas.microsoft.com/office/drawing/2010/main" xmlns="">
                  <a14:imgLayer r:embed="rId3">
                    <a14:imgEffect>
                      <a14:saturation sat="200000"/>
                    </a14:imgEffect>
                  </a14:imgLayer>
                </a14:imgProps>
              </a:ext>
              <a:ext uri="{28A0092B-C50C-407E-A947-70E740481C1C}">
                <a14:useLocalDpi xmlns:a14="http://schemas.microsoft.com/office/drawing/2010/main" xmlns="" val="0"/>
              </a:ext>
            </a:extLst>
          </a:blip>
          <a:srcRect l="16384" r="17456"/>
          <a:stretch/>
        </p:blipFill>
        <p:spPr>
          <a:xfrm>
            <a:off x="0" y="-17883"/>
            <a:ext cx="5671457" cy="5715000"/>
          </a:xfrm>
          <a:prstGeom prst="rect">
            <a:avLst/>
          </a:prstGeom>
          <a:solidFill>
            <a:srgbClr val="FFFFFF"/>
          </a:solidFill>
          <a:effectLst>
            <a:softEdge rad="317500"/>
          </a:effectLst>
        </p:spPr>
      </p:pic>
    </p:spTree>
    <p:extLst>
      <p:ext uri="{BB962C8B-B14F-4D97-AF65-F5344CB8AC3E}">
        <p14:creationId xmlns:p14="http://schemas.microsoft.com/office/powerpoint/2010/main" xmlns="" val="11452412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bg>
      <p:bgPr>
        <a:gradFill rotWithShape="1">
          <a:gsLst>
            <a:gs pos="0">
              <a:schemeClr val="bg1">
                <a:tint val="40000"/>
                <a:satMod val="350000"/>
              </a:schemeClr>
            </a:gs>
            <a:gs pos="40000">
              <a:schemeClr val="bg1">
                <a:tint val="45000"/>
                <a:shade val="99000"/>
                <a:satMod val="350000"/>
              </a:schemeClr>
            </a:gs>
            <a:gs pos="100000">
              <a:schemeClr val="bg1">
                <a:lumMod val="7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1520" y="193203"/>
            <a:ext cx="936104" cy="261817"/>
          </a:xfrm>
          <a:prstGeom prst="rect">
            <a:avLst/>
          </a:prstGeom>
        </p:spPr>
      </p:pic>
    </p:spTree>
    <p:extLst>
      <p:ext uri="{BB962C8B-B14F-4D97-AF65-F5344CB8AC3E}">
        <p14:creationId xmlns:p14="http://schemas.microsoft.com/office/powerpoint/2010/main" xmlns="" val="22678371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67C06044-303E-449D-8365-96C45E57E599}" type="datetimeFigureOut">
              <a:rPr lang="zh-CN" altLang="en-US" smtClean="0"/>
              <a:pPr/>
              <a:t>2014-9-11</a:t>
            </a:fld>
            <a:endParaRPr lang="zh-CN" altLang="en-US"/>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264D65CA-E63F-405D-AD4A-83A866E8DA82}" type="slidenum">
              <a:rPr lang="zh-CN" altLang="en-US" smtClean="0"/>
              <a:pPr/>
              <a:t>‹#›</a:t>
            </a:fld>
            <a:endParaRPr lang="zh-CN" altLang="en-US"/>
          </a:p>
        </p:txBody>
      </p:sp>
    </p:spTree>
    <p:extLst>
      <p:ext uri="{BB962C8B-B14F-4D97-AF65-F5344CB8AC3E}">
        <p14:creationId xmlns:p14="http://schemas.microsoft.com/office/powerpoint/2010/main" xmlns="" val="2694682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4" r:id="rId5"/>
    <p:sldLayoutId id="2147483665"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dynomedia-inc.com/" TargetMode="External"/><Relationship Id="rId2" Type="http://schemas.openxmlformats.org/officeDocument/2006/relationships/image" Target="../media/image37.png"/><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hyperlink" Target="http://114.113.148.24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ureaderlibrary.com/browse.php?catid=2&amp;nums=264"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114.113.148.240/" TargetMode="Externa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68144" y="1705372"/>
            <a:ext cx="2304256" cy="1292662"/>
          </a:xfrm>
          <a:prstGeom prst="rect">
            <a:avLst/>
          </a:prstGeom>
          <a:noFill/>
        </p:spPr>
        <p:txBody>
          <a:bodyPr wrap="square" rtlCol="0">
            <a:spAutoFit/>
          </a:bodyPr>
          <a:lstStyle/>
          <a:p>
            <a:pPr algn="r"/>
            <a:r>
              <a:rPr lang="zh-CN" altLang="en-US" dirty="0" smtClean="0">
                <a:solidFill>
                  <a:schemeClr val="tx1">
                    <a:lumMod val="85000"/>
                    <a:lumOff val="15000"/>
                  </a:schemeClr>
                </a:solidFill>
                <a:latin typeface="+mj-ea"/>
                <a:ea typeface="+mj-ea"/>
              </a:rPr>
              <a:t>优阅</a:t>
            </a:r>
            <a:r>
              <a:rPr lang="zh-CN" altLang="en-US" baseline="30000" dirty="0" smtClean="0">
                <a:solidFill>
                  <a:schemeClr val="tx1">
                    <a:lumMod val="85000"/>
                    <a:lumOff val="15000"/>
                  </a:schemeClr>
                </a:solidFill>
                <a:latin typeface="+mj-ea"/>
                <a:ea typeface="+mj-ea"/>
              </a:rPr>
              <a:t>®外文原版电子书</a:t>
            </a:r>
            <a:endParaRPr lang="en-US" altLang="zh-CN" baseline="0" dirty="0" smtClean="0">
              <a:solidFill>
                <a:schemeClr val="tx1">
                  <a:lumMod val="85000"/>
                  <a:lumOff val="15000"/>
                </a:schemeClr>
              </a:solidFill>
              <a:latin typeface="+mj-ea"/>
              <a:ea typeface="+mj-ea"/>
            </a:endParaRPr>
          </a:p>
          <a:p>
            <a:pPr algn="r"/>
            <a:r>
              <a:rPr lang="en-US" altLang="zh-CN" sz="1400" baseline="0" dirty="0" err="1" smtClean="0">
                <a:ln>
                  <a:noFill/>
                </a:ln>
                <a:solidFill>
                  <a:srgbClr val="0070C0"/>
                </a:solidFill>
                <a:latin typeface="Impact" pitchFamily="34" charset="0"/>
                <a:ea typeface="+mj-ea"/>
              </a:rPr>
              <a:t>Ureader</a:t>
            </a:r>
            <a:r>
              <a:rPr lang="en-US" altLang="zh-CN" sz="1400" baseline="0" dirty="0" smtClean="0">
                <a:ln>
                  <a:noFill/>
                </a:ln>
                <a:solidFill>
                  <a:srgbClr val="0070C0"/>
                </a:solidFill>
                <a:latin typeface="+mj-ea"/>
                <a:ea typeface="+mj-ea"/>
              </a:rPr>
              <a:t> </a:t>
            </a:r>
            <a:r>
              <a:rPr lang="en-US" altLang="zh-CN" sz="1400" baseline="0" dirty="0" smtClean="0">
                <a:ln>
                  <a:noFill/>
                </a:ln>
                <a:solidFill>
                  <a:srgbClr val="0070C0"/>
                </a:solidFill>
                <a:latin typeface="Century Gothic" pitchFamily="34" charset="0"/>
                <a:ea typeface="+mj-ea"/>
              </a:rPr>
              <a:t>Digital Library</a:t>
            </a:r>
          </a:p>
          <a:p>
            <a:pPr algn="r"/>
            <a:endParaRPr lang="en-US" altLang="zh-CN" sz="1400" dirty="0">
              <a:solidFill>
                <a:srgbClr val="00B0F0"/>
              </a:solidFill>
              <a:latin typeface="Century Gothic" pitchFamily="34" charset="0"/>
              <a:ea typeface="+mj-ea"/>
            </a:endParaRPr>
          </a:p>
          <a:p>
            <a:pPr algn="r"/>
            <a:r>
              <a:rPr lang="zh-CN" altLang="en-US" baseline="0" dirty="0" smtClean="0">
                <a:ln>
                  <a:noFill/>
                </a:ln>
                <a:solidFill>
                  <a:schemeClr val="tx1">
                    <a:lumMod val="75000"/>
                    <a:lumOff val="25000"/>
                  </a:schemeClr>
                </a:solidFill>
                <a:latin typeface="+mj-ea"/>
                <a:ea typeface="+mj-ea"/>
              </a:rPr>
              <a:t>使用指南</a:t>
            </a:r>
            <a:endParaRPr lang="en-US" altLang="zh-CN" baseline="0" dirty="0" smtClean="0">
              <a:ln>
                <a:noFill/>
              </a:ln>
              <a:solidFill>
                <a:schemeClr val="tx1">
                  <a:lumMod val="75000"/>
                  <a:lumOff val="25000"/>
                </a:schemeClr>
              </a:solidFill>
              <a:latin typeface="+mj-ea"/>
              <a:ea typeface="+mj-ea"/>
            </a:endParaRPr>
          </a:p>
          <a:p>
            <a:pPr algn="r"/>
            <a:endParaRPr lang="en-US" altLang="zh-CN" sz="1400" baseline="0" dirty="0" smtClean="0">
              <a:ln>
                <a:noFill/>
              </a:ln>
              <a:solidFill>
                <a:schemeClr val="tx1"/>
              </a:solidFill>
              <a:latin typeface="Century Gothic" pitchFamily="34" charset="0"/>
              <a:ea typeface="+mj-ea"/>
            </a:endParaRPr>
          </a:p>
        </p:txBody>
      </p:sp>
    </p:spTree>
    <p:extLst>
      <p:ext uri="{BB962C8B-B14F-4D97-AF65-F5344CB8AC3E}">
        <p14:creationId xmlns:p14="http://schemas.microsoft.com/office/powerpoint/2010/main" xmlns="" val="2060542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42910" y="714360"/>
            <a:ext cx="4745651" cy="3286148"/>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sp>
        <p:nvSpPr>
          <p:cNvPr id="2" name="TextBox 1"/>
          <p:cNvSpPr txBox="1"/>
          <p:nvPr/>
        </p:nvSpPr>
        <p:spPr>
          <a:xfrm>
            <a:off x="4788025" y="121195"/>
            <a:ext cx="2808312" cy="307777"/>
          </a:xfrm>
          <a:prstGeom prst="rect">
            <a:avLst/>
          </a:prstGeom>
          <a:noFill/>
        </p:spPr>
        <p:txBody>
          <a:bodyPr wrap="square" rtlCol="0">
            <a:spAutoFit/>
          </a:bodyPr>
          <a:lstStyle/>
          <a:p>
            <a:pPr algn="r"/>
            <a:r>
              <a:rPr lang="en-US" altLang="zh-CN" sz="1400" dirty="0">
                <a:solidFill>
                  <a:schemeClr val="tx1">
                    <a:lumMod val="65000"/>
                    <a:lumOff val="35000"/>
                  </a:schemeClr>
                </a:solidFill>
                <a:latin typeface="Century Gothic" pitchFamily="34" charset="0"/>
              </a:rPr>
              <a:t>Chapter </a:t>
            </a:r>
            <a:r>
              <a:rPr lang="en-US" altLang="zh-CN" sz="1400" dirty="0" smtClean="0">
                <a:solidFill>
                  <a:schemeClr val="tx1">
                    <a:lumMod val="65000"/>
                    <a:lumOff val="35000"/>
                  </a:schemeClr>
                </a:solidFill>
                <a:latin typeface="Century Gothic" pitchFamily="34" charset="0"/>
              </a:rPr>
              <a:t>5. </a:t>
            </a:r>
            <a:r>
              <a:rPr lang="zh-CN" altLang="en-US" sz="1400" dirty="0" smtClean="0">
                <a:solidFill>
                  <a:schemeClr val="tx1">
                    <a:lumMod val="65000"/>
                    <a:lumOff val="35000"/>
                  </a:schemeClr>
                </a:solidFill>
                <a:latin typeface="+mj-ea"/>
                <a:ea typeface="+mj-ea"/>
              </a:rPr>
              <a:t>了解详细书目信息</a:t>
            </a:r>
            <a:endParaRPr lang="zh-CN" altLang="en-US" sz="1200" dirty="0">
              <a:solidFill>
                <a:schemeClr val="tx1">
                  <a:lumMod val="65000"/>
                  <a:lumOff val="35000"/>
                </a:schemeClr>
              </a:solidFill>
              <a:latin typeface="+mj-ea"/>
              <a:ea typeface="+mj-ea"/>
            </a:endParaRPr>
          </a:p>
        </p:txBody>
      </p:sp>
      <p:sp>
        <p:nvSpPr>
          <p:cNvPr id="4" name="TextBox 3"/>
          <p:cNvSpPr txBox="1"/>
          <p:nvPr/>
        </p:nvSpPr>
        <p:spPr>
          <a:xfrm>
            <a:off x="5796136" y="1560015"/>
            <a:ext cx="2592288" cy="1431161"/>
          </a:xfrm>
          <a:prstGeom prst="rect">
            <a:avLst/>
          </a:prstGeom>
          <a:noFill/>
        </p:spPr>
        <p:txBody>
          <a:bodyPr wrap="square" rtlCol="0">
            <a:spAutoFit/>
          </a:bodyPr>
          <a:lstStyle/>
          <a:p>
            <a:pPr indent="288000">
              <a:spcAft>
                <a:spcPts val="600"/>
              </a:spcAft>
            </a:pPr>
            <a:r>
              <a:rPr lang="zh-CN" altLang="en-US" sz="1600" dirty="0" smtClean="0">
                <a:solidFill>
                  <a:srgbClr val="0070C0"/>
                </a:solidFill>
                <a:latin typeface="+mj-ea"/>
                <a:ea typeface="+mj-ea"/>
              </a:rPr>
              <a:t>书目详细信息</a:t>
            </a:r>
            <a:endParaRPr lang="en-US" altLang="zh-CN" sz="1600" dirty="0" smtClean="0">
              <a:solidFill>
                <a:srgbClr val="0070C0"/>
              </a:solidFill>
              <a:latin typeface="+mj-ea"/>
              <a:ea typeface="+mj-ea"/>
            </a:endParaRPr>
          </a:p>
          <a:p>
            <a:pPr indent="288000">
              <a:lnSpc>
                <a:spcPct val="150000"/>
              </a:lnSpc>
              <a:spcAft>
                <a:spcPts val="600"/>
              </a:spcAft>
            </a:pPr>
            <a:r>
              <a:rPr lang="zh-CN" altLang="en-US" sz="1100" dirty="0" smtClean="0">
                <a:solidFill>
                  <a:schemeClr val="tx1">
                    <a:lumMod val="75000"/>
                    <a:lumOff val="25000"/>
                  </a:schemeClr>
                </a:solidFill>
                <a:latin typeface="+mj-ea"/>
                <a:ea typeface="+mj-ea"/>
              </a:rPr>
              <a:t>书目详情页面为您提供包括内容简介在内的全方位信息，帮助您了解该书的大致内容，更提供“本书搜索”功能，可以快速查找书内关键信息。</a:t>
            </a:r>
            <a:endParaRPr lang="en-US" altLang="zh-CN" sz="1100" dirty="0">
              <a:solidFill>
                <a:schemeClr val="tx1">
                  <a:lumMod val="75000"/>
                  <a:lumOff val="25000"/>
                </a:schemeClr>
              </a:solidFill>
              <a:latin typeface="+mj-ea"/>
              <a:ea typeface="+mj-ea"/>
            </a:endParaRPr>
          </a:p>
        </p:txBody>
      </p:sp>
      <p:pic>
        <p:nvPicPr>
          <p:cNvPr id="4099" name="Picture 3"/>
          <p:cNvPicPr>
            <a:picLocks noChangeAspect="1" noChangeArrowheads="1"/>
          </p:cNvPicPr>
          <p:nvPr/>
        </p:nvPicPr>
        <p:blipFill>
          <a:blip r:embed="rId3" cstate="print"/>
          <a:srcRect/>
          <a:stretch>
            <a:fillRect/>
          </a:stretch>
        </p:blipFill>
        <p:spPr bwMode="auto">
          <a:xfrm>
            <a:off x="2643174" y="2643186"/>
            <a:ext cx="3047880" cy="2071702"/>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sp>
        <p:nvSpPr>
          <p:cNvPr id="6" name="TextBox 11"/>
          <p:cNvSpPr txBox="1">
            <a:spLocks noChangeArrowheads="1"/>
          </p:cNvSpPr>
          <p:nvPr/>
        </p:nvSpPr>
        <p:spPr bwMode="auto">
          <a:xfrm>
            <a:off x="500034" y="4214822"/>
            <a:ext cx="2000264" cy="76944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45720" rIns="45720">
            <a:spAutoFit/>
          </a:bodyPr>
          <a:lstStyle/>
          <a:p>
            <a:pPr>
              <a:defRPr/>
            </a:pPr>
            <a:r>
              <a:rPr lang="zh-CN" altLang="en-US" sz="1100" dirty="0" smtClean="0">
                <a:solidFill>
                  <a:schemeClr val="tx1">
                    <a:lumMod val="75000"/>
                    <a:lumOff val="25000"/>
                  </a:schemeClr>
                </a:solidFill>
                <a:latin typeface="+mj-ea"/>
                <a:ea typeface="+mj-ea"/>
              </a:rPr>
              <a:t>点击本书搜索，输入搜索词，即可高亮显示该信息所在的页码位置，并可直接进入该页面查看。</a:t>
            </a:r>
          </a:p>
        </p:txBody>
      </p:sp>
      <p:cxnSp>
        <p:nvCxnSpPr>
          <p:cNvPr id="7" name="直接箭头连接符 6"/>
          <p:cNvCxnSpPr>
            <a:stCxn id="11" idx="1"/>
          </p:cNvCxnSpPr>
          <p:nvPr/>
        </p:nvCxnSpPr>
        <p:spPr>
          <a:xfrm rot="10800000">
            <a:off x="2928926" y="1357304"/>
            <a:ext cx="500066" cy="429756"/>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11" name="TextBox 11"/>
          <p:cNvSpPr txBox="1">
            <a:spLocks noChangeArrowheads="1"/>
          </p:cNvSpPr>
          <p:nvPr/>
        </p:nvSpPr>
        <p:spPr bwMode="auto">
          <a:xfrm>
            <a:off x="3428992" y="1571616"/>
            <a:ext cx="1643074" cy="43088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45720" rIns="45720">
            <a:spAutoFit/>
          </a:bodyPr>
          <a:lstStyle/>
          <a:p>
            <a:pPr>
              <a:defRPr/>
            </a:pPr>
            <a:r>
              <a:rPr lang="zh-CN" altLang="en-US" sz="1100" dirty="0" smtClean="0">
                <a:solidFill>
                  <a:schemeClr val="tx1">
                    <a:lumMod val="75000"/>
                    <a:lumOff val="25000"/>
                  </a:schemeClr>
                </a:solidFill>
                <a:latin typeface="+mj-ea"/>
                <a:ea typeface="+mj-ea"/>
              </a:rPr>
              <a:t>点击此三处均可直接查看该书。</a:t>
            </a:r>
          </a:p>
        </p:txBody>
      </p:sp>
      <p:cxnSp>
        <p:nvCxnSpPr>
          <p:cNvPr id="12" name="直接箭头连接符 11"/>
          <p:cNvCxnSpPr/>
          <p:nvPr/>
        </p:nvCxnSpPr>
        <p:spPr>
          <a:xfrm rot="5400000" flipH="1" flipV="1">
            <a:off x="1821639" y="3036093"/>
            <a:ext cx="1214443" cy="1143008"/>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15" name="直接箭头连接符 14"/>
          <p:cNvCxnSpPr/>
          <p:nvPr/>
        </p:nvCxnSpPr>
        <p:spPr>
          <a:xfrm rot="10800000" flipV="1">
            <a:off x="1785918" y="1785930"/>
            <a:ext cx="1643074" cy="71442"/>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18" name="直接箭头连接符 17"/>
          <p:cNvCxnSpPr>
            <a:stCxn id="11" idx="2"/>
          </p:cNvCxnSpPr>
          <p:nvPr/>
        </p:nvCxnSpPr>
        <p:spPr>
          <a:xfrm rot="16200000" flipH="1">
            <a:off x="4305237" y="1947795"/>
            <a:ext cx="283493" cy="392908"/>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xmlns="" val="2847785306"/>
      </p:ext>
    </p:extLst>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8025" y="121195"/>
            <a:ext cx="2808312" cy="307777"/>
          </a:xfrm>
          <a:prstGeom prst="rect">
            <a:avLst/>
          </a:prstGeom>
          <a:noFill/>
        </p:spPr>
        <p:txBody>
          <a:bodyPr wrap="square" rtlCol="0">
            <a:spAutoFit/>
          </a:bodyPr>
          <a:lstStyle/>
          <a:p>
            <a:pPr algn="r"/>
            <a:r>
              <a:rPr lang="en-US" altLang="zh-CN" sz="1400" dirty="0">
                <a:solidFill>
                  <a:schemeClr val="tx1">
                    <a:lumMod val="65000"/>
                    <a:lumOff val="35000"/>
                  </a:schemeClr>
                </a:solidFill>
                <a:latin typeface="Century Gothic" pitchFamily="34" charset="0"/>
              </a:rPr>
              <a:t>Chapter </a:t>
            </a:r>
            <a:r>
              <a:rPr lang="en-US" altLang="zh-CN" sz="1400" dirty="0" smtClean="0">
                <a:solidFill>
                  <a:schemeClr val="tx1">
                    <a:lumMod val="65000"/>
                    <a:lumOff val="35000"/>
                  </a:schemeClr>
                </a:solidFill>
                <a:latin typeface="Century Gothic" pitchFamily="34" charset="0"/>
              </a:rPr>
              <a:t>6. </a:t>
            </a:r>
            <a:r>
              <a:rPr lang="zh-CN" altLang="en-US" sz="1400" dirty="0" smtClean="0">
                <a:solidFill>
                  <a:schemeClr val="tx1">
                    <a:lumMod val="65000"/>
                    <a:lumOff val="35000"/>
                  </a:schemeClr>
                </a:solidFill>
                <a:latin typeface="+mj-ea"/>
                <a:ea typeface="+mj-ea"/>
              </a:rPr>
              <a:t>使用优阅阅读器</a:t>
            </a:r>
            <a:endParaRPr lang="zh-CN" altLang="en-US" sz="1200" dirty="0">
              <a:solidFill>
                <a:schemeClr val="tx1">
                  <a:lumMod val="65000"/>
                  <a:lumOff val="35000"/>
                </a:schemeClr>
              </a:solidFill>
              <a:latin typeface="+mj-ea"/>
              <a:ea typeface="+mj-ea"/>
            </a:endParaRPr>
          </a:p>
        </p:txBody>
      </p:sp>
      <p:sp>
        <p:nvSpPr>
          <p:cNvPr id="5" name="TextBox 4"/>
          <p:cNvSpPr txBox="1"/>
          <p:nvPr/>
        </p:nvSpPr>
        <p:spPr>
          <a:xfrm>
            <a:off x="5796136" y="1560015"/>
            <a:ext cx="2592288" cy="2015936"/>
          </a:xfrm>
          <a:prstGeom prst="rect">
            <a:avLst/>
          </a:prstGeom>
          <a:noFill/>
        </p:spPr>
        <p:txBody>
          <a:bodyPr wrap="square" rtlCol="0">
            <a:spAutoFit/>
          </a:bodyPr>
          <a:lstStyle/>
          <a:p>
            <a:pPr indent="288000">
              <a:spcAft>
                <a:spcPts val="600"/>
              </a:spcAft>
            </a:pPr>
            <a:r>
              <a:rPr lang="zh-CN" altLang="en-US" sz="1600" dirty="0" smtClean="0">
                <a:solidFill>
                  <a:srgbClr val="0070C0"/>
                </a:solidFill>
                <a:latin typeface="+mj-ea"/>
                <a:ea typeface="+mj-ea"/>
              </a:rPr>
              <a:t>优阅在线阅读器</a:t>
            </a:r>
            <a:endParaRPr lang="en-US" altLang="zh-CN" sz="1600" dirty="0" smtClean="0">
              <a:solidFill>
                <a:srgbClr val="0070C0"/>
              </a:solidFill>
              <a:latin typeface="+mj-ea"/>
              <a:ea typeface="+mj-ea"/>
            </a:endParaRPr>
          </a:p>
          <a:p>
            <a:pPr indent="288000">
              <a:lnSpc>
                <a:spcPct val="150000"/>
              </a:lnSpc>
              <a:spcAft>
                <a:spcPts val="600"/>
              </a:spcAft>
            </a:pPr>
            <a:r>
              <a:rPr lang="zh-CN" altLang="en-US" sz="1100" dirty="0" smtClean="0">
                <a:solidFill>
                  <a:schemeClr val="tx1">
                    <a:lumMod val="75000"/>
                    <a:lumOff val="25000"/>
                  </a:schemeClr>
                </a:solidFill>
                <a:latin typeface="+mj-ea"/>
                <a:ea typeface="+mj-ea"/>
              </a:rPr>
              <a:t>优阅在线阅读器是有公司自主开发的专用数字图书阅读系统。</a:t>
            </a:r>
            <a:endParaRPr lang="en-US" altLang="zh-CN" sz="1100" dirty="0" smtClean="0">
              <a:solidFill>
                <a:schemeClr val="tx1">
                  <a:lumMod val="75000"/>
                  <a:lumOff val="25000"/>
                </a:schemeClr>
              </a:solidFill>
              <a:latin typeface="+mj-ea"/>
              <a:ea typeface="+mj-ea"/>
            </a:endParaRPr>
          </a:p>
          <a:p>
            <a:pPr indent="288000">
              <a:lnSpc>
                <a:spcPct val="150000"/>
              </a:lnSpc>
              <a:spcAft>
                <a:spcPts val="600"/>
              </a:spcAft>
            </a:pPr>
            <a:r>
              <a:rPr lang="zh-CN" altLang="en-US" sz="1100" dirty="0" smtClean="0">
                <a:solidFill>
                  <a:schemeClr val="tx1">
                    <a:lumMod val="75000"/>
                    <a:lumOff val="25000"/>
                  </a:schemeClr>
                </a:solidFill>
                <a:latin typeface="+mj-ea"/>
                <a:ea typeface="+mj-ea"/>
              </a:rPr>
              <a:t>通过优阅在线阅读器，您可以获得犹如纸书一样的阅读体验，并可轻松实现单双页显示切换、选取文字、在线翻译、添加批注、书内搜索等功能。</a:t>
            </a:r>
            <a:endParaRPr lang="en-US" altLang="zh-CN" sz="1100" dirty="0">
              <a:solidFill>
                <a:schemeClr val="tx1">
                  <a:lumMod val="75000"/>
                  <a:lumOff val="25000"/>
                </a:schemeClr>
              </a:solidFill>
              <a:latin typeface="+mj-ea"/>
              <a:ea typeface="+mj-ea"/>
            </a:endParaRPr>
          </a:p>
        </p:txBody>
      </p:sp>
      <p:pic>
        <p:nvPicPr>
          <p:cNvPr id="5123" name="Picture 3"/>
          <p:cNvPicPr>
            <a:picLocks noChangeAspect="1" noChangeArrowheads="1"/>
          </p:cNvPicPr>
          <p:nvPr/>
        </p:nvPicPr>
        <p:blipFill>
          <a:blip r:embed="rId2" cstate="print"/>
          <a:srcRect/>
          <a:stretch>
            <a:fillRect/>
          </a:stretch>
        </p:blipFill>
        <p:spPr bwMode="auto">
          <a:xfrm>
            <a:off x="214282" y="928674"/>
            <a:ext cx="5508280" cy="3357586"/>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spTree>
    <p:extLst>
      <p:ext uri="{BB962C8B-B14F-4D97-AF65-F5344CB8AC3E}">
        <p14:creationId xmlns:p14="http://schemas.microsoft.com/office/powerpoint/2010/main" xmlns="" val="1637843611"/>
      </p:ext>
    </p:extLst>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8025" y="121195"/>
            <a:ext cx="2808312" cy="307777"/>
          </a:xfrm>
          <a:prstGeom prst="rect">
            <a:avLst/>
          </a:prstGeom>
          <a:noFill/>
        </p:spPr>
        <p:txBody>
          <a:bodyPr wrap="square" rtlCol="0">
            <a:spAutoFit/>
          </a:bodyPr>
          <a:lstStyle/>
          <a:p>
            <a:pPr algn="r"/>
            <a:r>
              <a:rPr lang="en-US" altLang="zh-CN" sz="1400" dirty="0">
                <a:solidFill>
                  <a:schemeClr val="tx1">
                    <a:lumMod val="65000"/>
                    <a:lumOff val="35000"/>
                  </a:schemeClr>
                </a:solidFill>
                <a:latin typeface="Century Gothic" pitchFamily="34" charset="0"/>
              </a:rPr>
              <a:t>Chapter </a:t>
            </a:r>
            <a:r>
              <a:rPr lang="en-US" altLang="zh-CN" sz="1400" dirty="0" smtClean="0">
                <a:solidFill>
                  <a:schemeClr val="tx1">
                    <a:lumMod val="65000"/>
                    <a:lumOff val="35000"/>
                  </a:schemeClr>
                </a:solidFill>
                <a:latin typeface="Century Gothic" pitchFamily="34" charset="0"/>
              </a:rPr>
              <a:t>6. </a:t>
            </a:r>
            <a:r>
              <a:rPr lang="zh-CN" altLang="en-US" sz="1400" dirty="0" smtClean="0">
                <a:solidFill>
                  <a:schemeClr val="tx1">
                    <a:lumMod val="65000"/>
                    <a:lumOff val="35000"/>
                  </a:schemeClr>
                </a:solidFill>
                <a:latin typeface="+mj-ea"/>
                <a:ea typeface="+mj-ea"/>
              </a:rPr>
              <a:t>使用优阅阅读器</a:t>
            </a:r>
            <a:endParaRPr lang="zh-CN" altLang="en-US" sz="1200" dirty="0">
              <a:solidFill>
                <a:schemeClr val="tx1">
                  <a:lumMod val="65000"/>
                  <a:lumOff val="35000"/>
                </a:schemeClr>
              </a:solidFill>
              <a:latin typeface="+mj-ea"/>
              <a:ea typeface="+mj-ea"/>
            </a:endParaRPr>
          </a:p>
        </p:txBody>
      </p:sp>
      <p:sp>
        <p:nvSpPr>
          <p:cNvPr id="5" name="TextBox 4"/>
          <p:cNvSpPr txBox="1"/>
          <p:nvPr/>
        </p:nvSpPr>
        <p:spPr>
          <a:xfrm>
            <a:off x="357158" y="357170"/>
            <a:ext cx="3571900" cy="338554"/>
          </a:xfrm>
          <a:prstGeom prst="rect">
            <a:avLst/>
          </a:prstGeom>
          <a:noFill/>
        </p:spPr>
        <p:txBody>
          <a:bodyPr wrap="square" rtlCol="0">
            <a:spAutoFit/>
          </a:bodyPr>
          <a:lstStyle/>
          <a:p>
            <a:pPr indent="288000">
              <a:spcAft>
                <a:spcPts val="600"/>
              </a:spcAft>
            </a:pPr>
            <a:r>
              <a:rPr lang="zh-CN" altLang="en-US" sz="1600" dirty="0" smtClean="0">
                <a:solidFill>
                  <a:srgbClr val="0070C0"/>
                </a:solidFill>
                <a:latin typeface="+mj-ea"/>
                <a:ea typeface="+mj-ea"/>
              </a:rPr>
              <a:t>优阅在线阅读器功能图示及详解</a:t>
            </a:r>
            <a:endParaRPr lang="en-US" altLang="zh-CN" sz="1600" dirty="0" smtClean="0">
              <a:solidFill>
                <a:srgbClr val="0070C0"/>
              </a:solidFill>
              <a:latin typeface="+mj-ea"/>
              <a:ea typeface="+mj-ea"/>
            </a:endParaRPr>
          </a:p>
        </p:txBody>
      </p:sp>
      <p:pic>
        <p:nvPicPr>
          <p:cNvPr id="3074" name="Picture 2"/>
          <p:cNvPicPr>
            <a:picLocks noChangeAspect="1" noChangeArrowheads="1"/>
          </p:cNvPicPr>
          <p:nvPr/>
        </p:nvPicPr>
        <p:blipFill>
          <a:blip r:embed="rId2" cstate="print"/>
          <a:srcRect/>
          <a:stretch>
            <a:fillRect/>
          </a:stretch>
        </p:blipFill>
        <p:spPr bwMode="auto">
          <a:xfrm>
            <a:off x="428654" y="1071550"/>
            <a:ext cx="8286750" cy="276225"/>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pic>
        <p:nvPicPr>
          <p:cNvPr id="8" name="Picture 5"/>
          <p:cNvPicPr>
            <a:picLocks noChangeArrowheads="1"/>
          </p:cNvPicPr>
          <p:nvPr/>
        </p:nvPicPr>
        <p:blipFill>
          <a:blip r:embed="rId3" cstate="print"/>
          <a:srcRect/>
          <a:stretch>
            <a:fillRect/>
          </a:stretch>
        </p:blipFill>
        <p:spPr bwMode="auto">
          <a:xfrm>
            <a:off x="2143166" y="1714492"/>
            <a:ext cx="228600" cy="22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rrowheads="1"/>
          </p:cNvPicPr>
          <p:nvPr/>
        </p:nvPicPr>
        <p:blipFill>
          <a:blip r:embed="rId4" cstate="print"/>
          <a:srcRect/>
          <a:stretch>
            <a:fillRect/>
          </a:stretch>
        </p:blipFill>
        <p:spPr bwMode="auto">
          <a:xfrm>
            <a:off x="2643232" y="1643054"/>
            <a:ext cx="228600" cy="22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rrowheads="1"/>
          </p:cNvPicPr>
          <p:nvPr/>
        </p:nvPicPr>
        <p:blipFill>
          <a:blip r:embed="rId5" cstate="print"/>
          <a:srcRect/>
          <a:stretch>
            <a:fillRect/>
          </a:stretch>
        </p:blipFill>
        <p:spPr bwMode="auto">
          <a:xfrm>
            <a:off x="3500488" y="1428740"/>
            <a:ext cx="228600" cy="22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1"/>
          <p:cNvPicPr>
            <a:picLocks noChangeArrowheads="1"/>
          </p:cNvPicPr>
          <p:nvPr/>
        </p:nvPicPr>
        <p:blipFill>
          <a:blip r:embed="rId6" cstate="print"/>
          <a:srcRect/>
          <a:stretch>
            <a:fillRect/>
          </a:stretch>
        </p:blipFill>
        <p:spPr bwMode="auto">
          <a:xfrm>
            <a:off x="4429182" y="1428740"/>
            <a:ext cx="228600" cy="22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3"/>
          <p:cNvPicPr>
            <a:picLocks noChangeArrowheads="1"/>
          </p:cNvPicPr>
          <p:nvPr/>
        </p:nvPicPr>
        <p:blipFill>
          <a:blip r:embed="rId7" cstate="print"/>
          <a:srcRect/>
          <a:stretch>
            <a:fillRect/>
          </a:stretch>
        </p:blipFill>
        <p:spPr bwMode="auto">
          <a:xfrm>
            <a:off x="6500884" y="1428740"/>
            <a:ext cx="228600" cy="22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4"/>
          <p:cNvPicPr>
            <a:picLocks noChangeArrowheads="1"/>
          </p:cNvPicPr>
          <p:nvPr/>
        </p:nvPicPr>
        <p:blipFill>
          <a:blip r:embed="rId8" cstate="print"/>
          <a:srcRect/>
          <a:stretch>
            <a:fillRect/>
          </a:stretch>
        </p:blipFill>
        <p:spPr bwMode="auto">
          <a:xfrm>
            <a:off x="7501016" y="1428740"/>
            <a:ext cx="228600" cy="22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2"/>
          <p:cNvPicPr>
            <a:picLocks noChangeArrowheads="1"/>
          </p:cNvPicPr>
          <p:nvPr/>
        </p:nvPicPr>
        <p:blipFill>
          <a:blip r:embed="rId9" cstate="print"/>
          <a:srcRect/>
          <a:stretch>
            <a:fillRect/>
          </a:stretch>
        </p:blipFill>
        <p:spPr bwMode="auto">
          <a:xfrm>
            <a:off x="4857752" y="1714492"/>
            <a:ext cx="228600" cy="22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6" name="Straight Arrow Connector 37"/>
          <p:cNvCxnSpPr/>
          <p:nvPr/>
        </p:nvCxnSpPr>
        <p:spPr>
          <a:xfrm rot="5400000">
            <a:off x="2501150" y="1856574"/>
            <a:ext cx="1000132" cy="15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50"/>
          <p:cNvCxnSpPr/>
          <p:nvPr/>
        </p:nvCxnSpPr>
        <p:spPr>
          <a:xfrm rot="16200000" flipH="1">
            <a:off x="2728966" y="2486015"/>
            <a:ext cx="2257425"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52"/>
          <p:cNvCxnSpPr/>
          <p:nvPr/>
        </p:nvCxnSpPr>
        <p:spPr>
          <a:xfrm rot="5400000">
            <a:off x="4321997" y="1821622"/>
            <a:ext cx="928696" cy="5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56"/>
          <p:cNvCxnSpPr/>
          <p:nvPr/>
        </p:nvCxnSpPr>
        <p:spPr>
          <a:xfrm rot="16200000" flipH="1">
            <a:off x="4014792" y="2486015"/>
            <a:ext cx="2257425"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63"/>
          <p:cNvCxnSpPr/>
          <p:nvPr/>
        </p:nvCxnSpPr>
        <p:spPr>
          <a:xfrm rot="16200000" flipH="1">
            <a:off x="6560418" y="1654959"/>
            <a:ext cx="595313"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71"/>
          <p:cNvCxnSpPr/>
          <p:nvPr/>
        </p:nvCxnSpPr>
        <p:spPr>
          <a:xfrm rot="5400000">
            <a:off x="7358141" y="1857368"/>
            <a:ext cx="1000133" cy="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33"/>
          <p:cNvSpPr txBox="1">
            <a:spLocks noChangeArrowheads="1"/>
          </p:cNvSpPr>
          <p:nvPr/>
        </p:nvSpPr>
        <p:spPr bwMode="auto">
          <a:xfrm>
            <a:off x="571530" y="2285996"/>
            <a:ext cx="1428760" cy="430887"/>
          </a:xfrm>
          <a:prstGeom prst="rect">
            <a:avLst/>
          </a:prstGeom>
          <a:noFill/>
          <a:ln w="9525">
            <a:noFill/>
            <a:miter lim="800000"/>
            <a:headEnd/>
            <a:tailEnd/>
          </a:ln>
        </p:spPr>
        <p:txBody>
          <a:bodyPr wrap="square">
            <a:spAutoFit/>
          </a:bodyPr>
          <a:lstStyle/>
          <a:p>
            <a:pPr algn="l"/>
            <a:r>
              <a:rPr lang="zh-CN" altLang="en-US" sz="1100" dirty="0" smtClean="0">
                <a:solidFill>
                  <a:schemeClr val="tx1">
                    <a:lumMod val="75000"/>
                    <a:lumOff val="25000"/>
                  </a:schemeClr>
                </a:solidFill>
                <a:latin typeface="+mj-ea"/>
                <a:ea typeface="+mj-ea"/>
              </a:rPr>
              <a:t>组</a:t>
            </a:r>
            <a:r>
              <a:rPr lang="en-US" altLang="zh-CN" sz="1100" dirty="0" smtClean="0">
                <a:solidFill>
                  <a:schemeClr val="tx1">
                    <a:lumMod val="75000"/>
                    <a:lumOff val="25000"/>
                  </a:schemeClr>
                </a:solidFill>
                <a:latin typeface="+mj-ea"/>
                <a:ea typeface="+mj-ea"/>
              </a:rPr>
              <a:t>1.</a:t>
            </a:r>
            <a:r>
              <a:rPr lang="zh-CN" altLang="en-US" sz="1100" dirty="0" smtClean="0">
                <a:solidFill>
                  <a:schemeClr val="tx1">
                    <a:lumMod val="75000"/>
                    <a:lumOff val="25000"/>
                  </a:schemeClr>
                </a:solidFill>
                <a:latin typeface="+mj-ea"/>
                <a:ea typeface="+mj-ea"/>
              </a:rPr>
              <a:t>切换单双页阅读；</a:t>
            </a:r>
            <a:endParaRPr lang="en-US" altLang="zh-CN" sz="1100" dirty="0" smtClean="0">
              <a:solidFill>
                <a:schemeClr val="tx1">
                  <a:lumMod val="75000"/>
                  <a:lumOff val="25000"/>
                </a:schemeClr>
              </a:solidFill>
              <a:latin typeface="+mj-ea"/>
              <a:ea typeface="+mj-ea"/>
            </a:endParaRPr>
          </a:p>
          <a:p>
            <a:pPr algn="l"/>
            <a:r>
              <a:rPr lang="zh-CN" altLang="en-US" sz="1100" dirty="0" smtClean="0">
                <a:solidFill>
                  <a:schemeClr val="tx1">
                    <a:lumMod val="75000"/>
                    <a:lumOff val="25000"/>
                  </a:schemeClr>
                </a:solidFill>
                <a:latin typeface="+mj-ea"/>
                <a:ea typeface="+mj-ea"/>
              </a:rPr>
              <a:t>放大、缩小页面</a:t>
            </a:r>
            <a:endParaRPr lang="en-US" altLang="zh-CN" sz="1100" dirty="0" smtClean="0">
              <a:solidFill>
                <a:schemeClr val="tx1">
                  <a:lumMod val="75000"/>
                  <a:lumOff val="25000"/>
                </a:schemeClr>
              </a:solidFill>
              <a:latin typeface="+mj-ea"/>
              <a:ea typeface="+mj-ea"/>
            </a:endParaRPr>
          </a:p>
        </p:txBody>
      </p:sp>
      <p:sp>
        <p:nvSpPr>
          <p:cNvPr id="25" name="TextBox 36"/>
          <p:cNvSpPr txBox="1">
            <a:spLocks noChangeArrowheads="1"/>
          </p:cNvSpPr>
          <p:nvPr/>
        </p:nvSpPr>
        <p:spPr bwMode="auto">
          <a:xfrm>
            <a:off x="2500356" y="3643318"/>
            <a:ext cx="2143082" cy="769441"/>
          </a:xfrm>
          <a:prstGeom prst="rect">
            <a:avLst/>
          </a:prstGeom>
          <a:noFill/>
          <a:ln w="9525">
            <a:noFill/>
            <a:miter lim="800000"/>
            <a:headEnd/>
            <a:tailEnd/>
          </a:ln>
        </p:spPr>
        <p:txBody>
          <a:bodyPr wrap="square">
            <a:spAutoFit/>
          </a:bodyPr>
          <a:lstStyle/>
          <a:p>
            <a:r>
              <a:rPr lang="en-US" altLang="zh-CN" sz="1100" dirty="0" smtClean="0">
                <a:solidFill>
                  <a:schemeClr val="tx1">
                    <a:lumMod val="75000"/>
                    <a:lumOff val="25000"/>
                  </a:schemeClr>
                </a:solidFill>
                <a:latin typeface="+mj-ea"/>
                <a:ea typeface="+mj-ea"/>
              </a:rPr>
              <a:t>4.</a:t>
            </a:r>
            <a:r>
              <a:rPr lang="zh-CN" altLang="en-US" sz="1100" dirty="0" smtClean="0">
                <a:solidFill>
                  <a:schemeClr val="tx1">
                    <a:lumMod val="75000"/>
                    <a:lumOff val="25000"/>
                  </a:schemeClr>
                </a:solidFill>
                <a:latin typeface="+mj-ea"/>
                <a:ea typeface="+mj-ea"/>
              </a:rPr>
              <a:t>输入页码并按键盘“</a:t>
            </a:r>
            <a:r>
              <a:rPr lang="en-US" altLang="zh-CN" sz="1100" dirty="0" smtClean="0">
                <a:solidFill>
                  <a:schemeClr val="tx1">
                    <a:lumMod val="75000"/>
                    <a:lumOff val="25000"/>
                  </a:schemeClr>
                </a:solidFill>
                <a:latin typeface="+mj-ea"/>
                <a:ea typeface="+mj-ea"/>
              </a:rPr>
              <a:t>Enter</a:t>
            </a:r>
            <a:r>
              <a:rPr lang="zh-CN" altLang="en-US" sz="1100" dirty="0" smtClean="0">
                <a:solidFill>
                  <a:schemeClr val="tx1">
                    <a:lumMod val="75000"/>
                    <a:lumOff val="25000"/>
                  </a:schemeClr>
                </a:solidFill>
                <a:latin typeface="+mj-ea"/>
                <a:ea typeface="+mj-ea"/>
              </a:rPr>
              <a:t>”键，进入指定页面；</a:t>
            </a:r>
            <a:endParaRPr lang="en-US" altLang="zh-CN" sz="1100" dirty="0" smtClean="0">
              <a:solidFill>
                <a:schemeClr val="tx1">
                  <a:lumMod val="75000"/>
                  <a:lumOff val="25000"/>
                </a:schemeClr>
              </a:solidFill>
              <a:latin typeface="+mj-ea"/>
              <a:ea typeface="+mj-ea"/>
            </a:endParaRPr>
          </a:p>
          <a:p>
            <a:endParaRPr lang="en-US" altLang="zh-CN" sz="1100" dirty="0" smtClean="0">
              <a:solidFill>
                <a:schemeClr val="tx1">
                  <a:lumMod val="75000"/>
                  <a:lumOff val="25000"/>
                </a:schemeClr>
              </a:solidFill>
              <a:latin typeface="+mj-ea"/>
              <a:ea typeface="+mj-ea"/>
            </a:endParaRPr>
          </a:p>
          <a:p>
            <a:r>
              <a:rPr lang="zh-CN" altLang="en-US" sz="1100" dirty="0" smtClean="0">
                <a:solidFill>
                  <a:schemeClr val="tx1">
                    <a:lumMod val="75000"/>
                    <a:lumOff val="25000"/>
                  </a:schemeClr>
                </a:solidFill>
                <a:latin typeface="+mj-ea"/>
                <a:ea typeface="+mj-ea"/>
              </a:rPr>
              <a:t>点击左右箭头也可执行翻页动作。</a:t>
            </a:r>
            <a:endParaRPr lang="en-US" altLang="zh-CN" sz="1100" dirty="0" smtClean="0">
              <a:solidFill>
                <a:schemeClr val="tx1">
                  <a:lumMod val="75000"/>
                  <a:lumOff val="25000"/>
                </a:schemeClr>
              </a:solidFill>
              <a:latin typeface="+mj-ea"/>
              <a:ea typeface="+mj-ea"/>
            </a:endParaRPr>
          </a:p>
        </p:txBody>
      </p:sp>
      <p:sp>
        <p:nvSpPr>
          <p:cNvPr id="26" name="TextBox 42"/>
          <p:cNvSpPr txBox="1">
            <a:spLocks noChangeArrowheads="1"/>
          </p:cNvSpPr>
          <p:nvPr/>
        </p:nvSpPr>
        <p:spPr bwMode="auto">
          <a:xfrm>
            <a:off x="6000818" y="2000244"/>
            <a:ext cx="1668463" cy="430887"/>
          </a:xfrm>
          <a:prstGeom prst="rect">
            <a:avLst/>
          </a:prstGeom>
          <a:noFill/>
          <a:ln w="9525">
            <a:noFill/>
            <a:miter lim="800000"/>
            <a:headEnd/>
            <a:tailEnd/>
          </a:ln>
        </p:spPr>
        <p:txBody>
          <a:bodyPr>
            <a:spAutoFit/>
          </a:bodyPr>
          <a:lstStyle/>
          <a:p>
            <a:pPr algn="l"/>
            <a:r>
              <a:rPr lang="en-US" altLang="zh-CN" sz="1100" dirty="0" smtClean="0">
                <a:solidFill>
                  <a:schemeClr val="tx1">
                    <a:lumMod val="75000"/>
                    <a:lumOff val="25000"/>
                  </a:schemeClr>
                </a:solidFill>
                <a:latin typeface="+mj-ea"/>
                <a:ea typeface="+mj-ea"/>
              </a:rPr>
              <a:t>7.</a:t>
            </a:r>
            <a:r>
              <a:rPr lang="zh-CN" altLang="en-US" sz="1100" dirty="0" smtClean="0">
                <a:solidFill>
                  <a:schemeClr val="tx1">
                    <a:lumMod val="75000"/>
                    <a:lumOff val="25000"/>
                  </a:schemeClr>
                </a:solidFill>
                <a:latin typeface="+mj-ea"/>
                <a:ea typeface="+mj-ea"/>
              </a:rPr>
              <a:t>该区域显示的是正在阅读的书名</a:t>
            </a:r>
          </a:p>
        </p:txBody>
      </p:sp>
      <p:sp>
        <p:nvSpPr>
          <p:cNvPr id="27" name="TextBox 45"/>
          <p:cNvSpPr txBox="1">
            <a:spLocks noChangeArrowheads="1"/>
          </p:cNvSpPr>
          <p:nvPr/>
        </p:nvSpPr>
        <p:spPr bwMode="auto">
          <a:xfrm>
            <a:off x="7429578" y="2428872"/>
            <a:ext cx="1112837" cy="261610"/>
          </a:xfrm>
          <a:prstGeom prst="rect">
            <a:avLst/>
          </a:prstGeom>
          <a:noFill/>
          <a:ln w="9525">
            <a:noFill/>
            <a:miter lim="800000"/>
            <a:headEnd/>
            <a:tailEnd/>
          </a:ln>
        </p:spPr>
        <p:txBody>
          <a:bodyPr>
            <a:spAutoFit/>
          </a:bodyPr>
          <a:lstStyle/>
          <a:p>
            <a:pPr algn="l">
              <a:defRPr/>
            </a:pPr>
            <a:r>
              <a:rPr lang="en-US" altLang="zh-CN" sz="1100" dirty="0" smtClean="0">
                <a:solidFill>
                  <a:schemeClr val="tx1">
                    <a:lumMod val="75000"/>
                    <a:lumOff val="25000"/>
                  </a:schemeClr>
                </a:solidFill>
                <a:latin typeface="+mj-ea"/>
                <a:ea typeface="+mj-ea"/>
              </a:rPr>
              <a:t>8.</a:t>
            </a:r>
            <a:r>
              <a:rPr lang="zh-CN" altLang="en-US" sz="1100" dirty="0" smtClean="0">
                <a:solidFill>
                  <a:schemeClr val="tx1">
                    <a:lumMod val="75000"/>
                    <a:lumOff val="25000"/>
                  </a:schemeClr>
                </a:solidFill>
                <a:latin typeface="+mj-ea"/>
                <a:ea typeface="+mj-ea"/>
              </a:rPr>
              <a:t>定位工具栏</a:t>
            </a:r>
            <a:endParaRPr lang="zh-CN" altLang="en-US" sz="1100" dirty="0">
              <a:solidFill>
                <a:schemeClr val="tx1">
                  <a:lumMod val="75000"/>
                  <a:lumOff val="25000"/>
                </a:schemeClr>
              </a:solidFill>
              <a:latin typeface="+mj-ea"/>
              <a:ea typeface="+mj-ea"/>
            </a:endParaRPr>
          </a:p>
        </p:txBody>
      </p:sp>
      <p:pic>
        <p:nvPicPr>
          <p:cNvPr id="30" name="Picture 2"/>
          <p:cNvPicPr>
            <a:picLocks noChangeAspect="1" noChangeArrowheads="1"/>
          </p:cNvPicPr>
          <p:nvPr/>
        </p:nvPicPr>
        <p:blipFill>
          <a:blip r:embed="rId10" cstate="print"/>
          <a:srcRect/>
          <a:stretch>
            <a:fillRect/>
          </a:stretch>
        </p:blipFill>
        <p:spPr bwMode="auto">
          <a:xfrm>
            <a:off x="1500224" y="1643054"/>
            <a:ext cx="228600" cy="22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 name="右大括号 30"/>
          <p:cNvSpPr/>
          <p:nvPr/>
        </p:nvSpPr>
        <p:spPr>
          <a:xfrm rot="16200000" flipH="1">
            <a:off x="1750257" y="1250145"/>
            <a:ext cx="214314" cy="428628"/>
          </a:xfrm>
          <a:prstGeom prst="rightBrace">
            <a:avLst/>
          </a:prstGeom>
          <a:ln/>
        </p:spPr>
        <p:style>
          <a:lnRef idx="2">
            <a:schemeClr val="accent2"/>
          </a:lnRef>
          <a:fillRef idx="0">
            <a:schemeClr val="accent2"/>
          </a:fillRef>
          <a:effectRef idx="1">
            <a:schemeClr val="accent2"/>
          </a:effectRef>
          <a:fontRef idx="minor">
            <a:schemeClr val="tx1"/>
          </a:fontRef>
        </p:style>
        <p:txBody>
          <a:bodyPr anchor="ctr"/>
          <a:lstStyle/>
          <a:p>
            <a:pPr>
              <a:defRPr/>
            </a:pPr>
            <a:endParaRPr lang="zh-CN" altLang="en-US"/>
          </a:p>
        </p:txBody>
      </p:sp>
      <p:sp>
        <p:nvSpPr>
          <p:cNvPr id="32" name="TextBox 34"/>
          <p:cNvSpPr txBox="1">
            <a:spLocks noChangeArrowheads="1"/>
          </p:cNvSpPr>
          <p:nvPr/>
        </p:nvSpPr>
        <p:spPr bwMode="auto">
          <a:xfrm>
            <a:off x="4143372" y="2285996"/>
            <a:ext cx="928694" cy="261610"/>
          </a:xfrm>
          <a:prstGeom prst="rect">
            <a:avLst/>
          </a:prstGeom>
          <a:noFill/>
          <a:ln w="9525">
            <a:noFill/>
            <a:miter lim="800000"/>
            <a:headEnd/>
            <a:tailEnd/>
          </a:ln>
        </p:spPr>
        <p:txBody>
          <a:bodyPr wrap="square">
            <a:spAutoFit/>
          </a:bodyPr>
          <a:lstStyle/>
          <a:p>
            <a:r>
              <a:rPr lang="en-US" altLang="zh-CN" sz="1100" dirty="0" smtClean="0">
                <a:solidFill>
                  <a:schemeClr val="tx1">
                    <a:lumMod val="75000"/>
                    <a:lumOff val="25000"/>
                  </a:schemeClr>
                </a:solidFill>
                <a:latin typeface="+mj-ea"/>
                <a:ea typeface="+mj-ea"/>
              </a:rPr>
              <a:t>5.</a:t>
            </a:r>
            <a:r>
              <a:rPr lang="zh-CN" altLang="en-US" sz="1100" dirty="0" smtClean="0">
                <a:solidFill>
                  <a:schemeClr val="tx1">
                    <a:lumMod val="75000"/>
                    <a:lumOff val="25000"/>
                  </a:schemeClr>
                </a:solidFill>
                <a:latin typeface="+mj-ea"/>
                <a:ea typeface="+mj-ea"/>
              </a:rPr>
              <a:t>截图功能</a:t>
            </a:r>
            <a:endParaRPr lang="en-US" altLang="zh-CN" sz="1100" dirty="0" smtClean="0">
              <a:solidFill>
                <a:schemeClr val="tx1">
                  <a:lumMod val="75000"/>
                  <a:lumOff val="25000"/>
                </a:schemeClr>
              </a:solidFill>
              <a:latin typeface="+mj-ea"/>
              <a:ea typeface="+mj-ea"/>
            </a:endParaRPr>
          </a:p>
        </p:txBody>
      </p:sp>
      <p:sp>
        <p:nvSpPr>
          <p:cNvPr id="33" name="TextBox 34"/>
          <p:cNvSpPr txBox="1">
            <a:spLocks noChangeArrowheads="1"/>
          </p:cNvSpPr>
          <p:nvPr/>
        </p:nvSpPr>
        <p:spPr bwMode="auto">
          <a:xfrm>
            <a:off x="4786372" y="3643318"/>
            <a:ext cx="1655763" cy="430887"/>
          </a:xfrm>
          <a:prstGeom prst="rect">
            <a:avLst/>
          </a:prstGeom>
          <a:noFill/>
          <a:ln w="9525">
            <a:noFill/>
            <a:miter lim="800000"/>
            <a:headEnd/>
            <a:tailEnd/>
          </a:ln>
        </p:spPr>
        <p:txBody>
          <a:bodyPr>
            <a:spAutoFit/>
          </a:bodyPr>
          <a:lstStyle/>
          <a:p>
            <a:r>
              <a:rPr lang="en-US" altLang="zh-CN" sz="1100" dirty="0" smtClean="0">
                <a:solidFill>
                  <a:schemeClr val="tx1">
                    <a:lumMod val="75000"/>
                    <a:lumOff val="25000"/>
                  </a:schemeClr>
                </a:solidFill>
                <a:latin typeface="+mj-ea"/>
                <a:ea typeface="+mj-ea"/>
              </a:rPr>
              <a:t>6.</a:t>
            </a:r>
            <a:r>
              <a:rPr lang="zh-CN" altLang="en-US" sz="1100" dirty="0" smtClean="0">
                <a:solidFill>
                  <a:schemeClr val="tx1">
                    <a:lumMod val="75000"/>
                    <a:lumOff val="25000"/>
                  </a:schemeClr>
                </a:solidFill>
                <a:latin typeface="+mj-ea"/>
                <a:ea typeface="+mj-ea"/>
              </a:rPr>
              <a:t>设置自动翻页阅读模式</a:t>
            </a:r>
          </a:p>
        </p:txBody>
      </p:sp>
      <p:cxnSp>
        <p:nvCxnSpPr>
          <p:cNvPr id="36" name="Straight Arrow Connector 50"/>
          <p:cNvCxnSpPr/>
          <p:nvPr/>
        </p:nvCxnSpPr>
        <p:spPr>
          <a:xfrm rot="16200000" flipH="1">
            <a:off x="1500223" y="1928807"/>
            <a:ext cx="714383" cy="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50"/>
          <p:cNvCxnSpPr/>
          <p:nvPr/>
        </p:nvCxnSpPr>
        <p:spPr>
          <a:xfrm rot="5400000">
            <a:off x="1786770" y="2213764"/>
            <a:ext cx="1428760" cy="158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42" name="右大括号 41"/>
          <p:cNvSpPr/>
          <p:nvPr/>
        </p:nvSpPr>
        <p:spPr>
          <a:xfrm rot="16200000" flipH="1">
            <a:off x="2393199" y="1250145"/>
            <a:ext cx="214314" cy="428628"/>
          </a:xfrm>
          <a:prstGeom prst="rightBrace">
            <a:avLst/>
          </a:prstGeom>
          <a:ln/>
        </p:spPr>
        <p:style>
          <a:lnRef idx="2">
            <a:schemeClr val="accent2"/>
          </a:lnRef>
          <a:fillRef idx="0">
            <a:schemeClr val="accent2"/>
          </a:fillRef>
          <a:effectRef idx="1">
            <a:schemeClr val="accent2"/>
          </a:effectRef>
          <a:fontRef idx="minor">
            <a:schemeClr val="tx1"/>
          </a:fontRef>
        </p:style>
        <p:txBody>
          <a:bodyPr anchor="ctr"/>
          <a:lstStyle/>
          <a:p>
            <a:pPr>
              <a:defRPr/>
            </a:pPr>
            <a:endParaRPr lang="zh-CN" altLang="en-US"/>
          </a:p>
        </p:txBody>
      </p:sp>
      <p:sp>
        <p:nvSpPr>
          <p:cNvPr id="44" name="TextBox 33"/>
          <p:cNvSpPr txBox="1">
            <a:spLocks noChangeArrowheads="1"/>
          </p:cNvSpPr>
          <p:nvPr/>
        </p:nvSpPr>
        <p:spPr bwMode="auto">
          <a:xfrm>
            <a:off x="1500224" y="2928938"/>
            <a:ext cx="1428760" cy="600164"/>
          </a:xfrm>
          <a:prstGeom prst="rect">
            <a:avLst/>
          </a:prstGeom>
          <a:noFill/>
          <a:ln w="9525">
            <a:noFill/>
            <a:miter lim="800000"/>
            <a:headEnd/>
            <a:tailEnd/>
          </a:ln>
        </p:spPr>
        <p:txBody>
          <a:bodyPr wrap="square">
            <a:spAutoFit/>
          </a:bodyPr>
          <a:lstStyle/>
          <a:p>
            <a:pPr algn="l"/>
            <a:r>
              <a:rPr lang="zh-CN" altLang="en-US" sz="1100" dirty="0" smtClean="0">
                <a:solidFill>
                  <a:schemeClr val="tx1">
                    <a:lumMod val="75000"/>
                    <a:lumOff val="25000"/>
                  </a:schemeClr>
                </a:solidFill>
                <a:latin typeface="+mj-ea"/>
                <a:ea typeface="+mj-ea"/>
              </a:rPr>
              <a:t>组</a:t>
            </a:r>
            <a:r>
              <a:rPr lang="en-US" altLang="zh-CN" sz="1100" dirty="0" smtClean="0">
                <a:solidFill>
                  <a:schemeClr val="tx1">
                    <a:lumMod val="75000"/>
                    <a:lumOff val="25000"/>
                  </a:schemeClr>
                </a:solidFill>
                <a:latin typeface="+mj-ea"/>
                <a:ea typeface="+mj-ea"/>
              </a:rPr>
              <a:t>2.</a:t>
            </a:r>
            <a:r>
              <a:rPr lang="zh-CN" altLang="en-US" sz="1100" dirty="0" smtClean="0">
                <a:solidFill>
                  <a:schemeClr val="tx1">
                    <a:lumMod val="75000"/>
                    <a:lumOff val="25000"/>
                  </a:schemeClr>
                </a:solidFill>
                <a:latin typeface="+mj-ea"/>
                <a:ea typeface="+mj-ea"/>
              </a:rPr>
              <a:t>创建读书笔记；全文检索并高亮显示</a:t>
            </a:r>
            <a:endParaRPr lang="en-US" altLang="zh-CN" sz="1100" dirty="0" smtClean="0">
              <a:solidFill>
                <a:schemeClr val="tx1">
                  <a:lumMod val="75000"/>
                  <a:lumOff val="25000"/>
                </a:schemeClr>
              </a:solidFill>
              <a:latin typeface="+mj-ea"/>
              <a:ea typeface="+mj-ea"/>
            </a:endParaRPr>
          </a:p>
        </p:txBody>
      </p:sp>
      <p:sp>
        <p:nvSpPr>
          <p:cNvPr id="46" name="TextBox 33"/>
          <p:cNvSpPr txBox="1">
            <a:spLocks noChangeArrowheads="1"/>
          </p:cNvSpPr>
          <p:nvPr/>
        </p:nvSpPr>
        <p:spPr bwMode="auto">
          <a:xfrm>
            <a:off x="2500356" y="2381576"/>
            <a:ext cx="1285884" cy="261610"/>
          </a:xfrm>
          <a:prstGeom prst="rect">
            <a:avLst/>
          </a:prstGeom>
          <a:noFill/>
          <a:ln w="9525">
            <a:noFill/>
            <a:miter lim="800000"/>
            <a:headEnd/>
            <a:tailEnd/>
          </a:ln>
        </p:spPr>
        <p:txBody>
          <a:bodyPr wrap="square">
            <a:spAutoFit/>
          </a:bodyPr>
          <a:lstStyle/>
          <a:p>
            <a:pPr algn="l"/>
            <a:r>
              <a:rPr lang="en-US" altLang="zh-CN" sz="1100" dirty="0" smtClean="0">
                <a:solidFill>
                  <a:schemeClr val="tx1">
                    <a:lumMod val="75000"/>
                    <a:lumOff val="25000"/>
                  </a:schemeClr>
                </a:solidFill>
                <a:latin typeface="+mj-ea"/>
                <a:ea typeface="+mj-ea"/>
              </a:rPr>
              <a:t>3.</a:t>
            </a:r>
            <a:r>
              <a:rPr lang="zh-CN" altLang="en-US" sz="1100" dirty="0" smtClean="0">
                <a:solidFill>
                  <a:schemeClr val="tx1">
                    <a:lumMod val="75000"/>
                    <a:lumOff val="25000"/>
                  </a:schemeClr>
                </a:solidFill>
                <a:latin typeface="+mj-ea"/>
                <a:ea typeface="+mj-ea"/>
              </a:rPr>
              <a:t>在线翻译、复制</a:t>
            </a:r>
            <a:endParaRPr lang="en-US" altLang="zh-CN" sz="1100" dirty="0" smtClean="0">
              <a:solidFill>
                <a:schemeClr val="tx1">
                  <a:lumMod val="75000"/>
                  <a:lumOff val="25000"/>
                </a:schemeClr>
              </a:solidFill>
              <a:latin typeface="+mj-ea"/>
              <a:ea typeface="+mj-ea"/>
            </a:endParaRPr>
          </a:p>
        </p:txBody>
      </p:sp>
    </p:spTree>
    <p:extLst>
      <p:ext uri="{BB962C8B-B14F-4D97-AF65-F5344CB8AC3E}">
        <p14:creationId xmlns:p14="http://schemas.microsoft.com/office/powerpoint/2010/main" xmlns="" val="1637843611"/>
      </p:ext>
    </p:extLst>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8025" y="121195"/>
            <a:ext cx="2808312" cy="307777"/>
          </a:xfrm>
          <a:prstGeom prst="rect">
            <a:avLst/>
          </a:prstGeom>
          <a:noFill/>
        </p:spPr>
        <p:txBody>
          <a:bodyPr wrap="square" rtlCol="0">
            <a:spAutoFit/>
          </a:bodyPr>
          <a:lstStyle/>
          <a:p>
            <a:pPr algn="r"/>
            <a:r>
              <a:rPr lang="en-US" altLang="zh-CN" sz="1400" dirty="0">
                <a:solidFill>
                  <a:schemeClr val="tx1">
                    <a:lumMod val="65000"/>
                    <a:lumOff val="35000"/>
                  </a:schemeClr>
                </a:solidFill>
                <a:latin typeface="Century Gothic" pitchFamily="34" charset="0"/>
              </a:rPr>
              <a:t>Chapter </a:t>
            </a:r>
            <a:r>
              <a:rPr lang="en-US" altLang="zh-CN" sz="1400" dirty="0" smtClean="0">
                <a:solidFill>
                  <a:schemeClr val="tx1">
                    <a:lumMod val="65000"/>
                    <a:lumOff val="35000"/>
                  </a:schemeClr>
                </a:solidFill>
                <a:latin typeface="Century Gothic" pitchFamily="34" charset="0"/>
              </a:rPr>
              <a:t>6. </a:t>
            </a:r>
            <a:r>
              <a:rPr lang="zh-CN" altLang="en-US" sz="1400" dirty="0" smtClean="0">
                <a:solidFill>
                  <a:schemeClr val="tx1">
                    <a:lumMod val="65000"/>
                    <a:lumOff val="35000"/>
                  </a:schemeClr>
                </a:solidFill>
                <a:latin typeface="+mj-ea"/>
                <a:ea typeface="+mj-ea"/>
              </a:rPr>
              <a:t>使用优阅阅读器</a:t>
            </a:r>
            <a:endParaRPr lang="zh-CN" altLang="en-US" sz="1200" dirty="0">
              <a:solidFill>
                <a:schemeClr val="tx1">
                  <a:lumMod val="65000"/>
                  <a:lumOff val="35000"/>
                </a:schemeClr>
              </a:solidFill>
              <a:latin typeface="+mj-ea"/>
              <a:ea typeface="+mj-ea"/>
            </a:endParaRPr>
          </a:p>
        </p:txBody>
      </p:sp>
      <p:pic>
        <p:nvPicPr>
          <p:cNvPr id="1026" name="Picture 2"/>
          <p:cNvPicPr>
            <a:picLocks noChangeAspect="1" noChangeArrowheads="1"/>
          </p:cNvPicPr>
          <p:nvPr/>
        </p:nvPicPr>
        <p:blipFill>
          <a:blip r:embed="rId2" cstate="print"/>
          <a:srcRect/>
          <a:stretch>
            <a:fillRect/>
          </a:stretch>
        </p:blipFill>
        <p:spPr bwMode="auto">
          <a:xfrm>
            <a:off x="214282" y="500046"/>
            <a:ext cx="4020389" cy="2928958"/>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pic>
        <p:nvPicPr>
          <p:cNvPr id="1027" name="Picture 3"/>
          <p:cNvPicPr>
            <a:picLocks noChangeAspect="1" noChangeArrowheads="1"/>
          </p:cNvPicPr>
          <p:nvPr/>
        </p:nvPicPr>
        <p:blipFill>
          <a:blip r:embed="rId3" cstate="print"/>
          <a:srcRect/>
          <a:stretch>
            <a:fillRect/>
          </a:stretch>
        </p:blipFill>
        <p:spPr bwMode="auto">
          <a:xfrm>
            <a:off x="4486305" y="1857368"/>
            <a:ext cx="4514851" cy="3145394"/>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sp>
        <p:nvSpPr>
          <p:cNvPr id="7" name="TextBox 11"/>
          <p:cNvSpPr txBox="1">
            <a:spLocks noChangeArrowheads="1"/>
          </p:cNvSpPr>
          <p:nvPr/>
        </p:nvSpPr>
        <p:spPr bwMode="auto">
          <a:xfrm>
            <a:off x="428596" y="4714888"/>
            <a:ext cx="2071702" cy="76944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45720" rIns="45720">
            <a:spAutoFit/>
          </a:bodyPr>
          <a:lstStyle/>
          <a:p>
            <a:pPr>
              <a:defRPr/>
            </a:pPr>
            <a:r>
              <a:rPr lang="zh-CN" altLang="en-US" sz="1100" dirty="0" smtClean="0">
                <a:solidFill>
                  <a:schemeClr val="tx1">
                    <a:lumMod val="75000"/>
                    <a:lumOff val="25000"/>
                  </a:schemeClr>
                </a:solidFill>
                <a:latin typeface="+mj-ea"/>
                <a:ea typeface="+mj-ea"/>
              </a:rPr>
              <a:t>单页阅读模式，在单页阅读模式下，需要通过页码处的左右键或右边的滚动条</a:t>
            </a:r>
            <a:r>
              <a:rPr lang="zh-CN" altLang="en-US" sz="1100" dirty="0" smtClean="0">
                <a:solidFill>
                  <a:schemeClr val="tx1">
                    <a:lumMod val="75000"/>
                    <a:lumOff val="25000"/>
                  </a:schemeClr>
                </a:solidFill>
                <a:latin typeface="+mj-ea"/>
              </a:rPr>
              <a:t>实现翻页</a:t>
            </a:r>
            <a:endParaRPr lang="zh-CN" altLang="en-US" sz="1100" dirty="0" smtClean="0">
              <a:solidFill>
                <a:schemeClr val="tx1">
                  <a:lumMod val="75000"/>
                  <a:lumOff val="25000"/>
                </a:schemeClr>
              </a:solidFill>
              <a:latin typeface="+mj-ea"/>
              <a:ea typeface="+mj-ea"/>
            </a:endParaRPr>
          </a:p>
          <a:p>
            <a:pPr>
              <a:defRPr/>
            </a:pPr>
            <a:endParaRPr lang="zh-CN" altLang="en-US" sz="1100" dirty="0" smtClean="0">
              <a:solidFill>
                <a:schemeClr val="tx1">
                  <a:lumMod val="75000"/>
                  <a:lumOff val="25000"/>
                </a:schemeClr>
              </a:solidFill>
              <a:latin typeface="+mj-ea"/>
              <a:ea typeface="+mj-ea"/>
            </a:endParaRPr>
          </a:p>
        </p:txBody>
      </p:sp>
      <p:cxnSp>
        <p:nvCxnSpPr>
          <p:cNvPr id="8" name="直接箭头连接符 7"/>
          <p:cNvCxnSpPr/>
          <p:nvPr/>
        </p:nvCxnSpPr>
        <p:spPr>
          <a:xfrm rot="5400000">
            <a:off x="5679289" y="1321583"/>
            <a:ext cx="500066" cy="285752"/>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13" name="TextBox 11"/>
          <p:cNvSpPr txBox="1">
            <a:spLocks noChangeArrowheads="1"/>
          </p:cNvSpPr>
          <p:nvPr/>
        </p:nvSpPr>
        <p:spPr bwMode="auto">
          <a:xfrm>
            <a:off x="5286380" y="642922"/>
            <a:ext cx="2786082" cy="600164"/>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45720" rIns="45720">
            <a:spAutoFit/>
          </a:bodyPr>
          <a:lstStyle/>
          <a:p>
            <a:pPr>
              <a:defRPr/>
            </a:pPr>
            <a:r>
              <a:rPr lang="zh-CN" altLang="en-US" sz="1100" dirty="0" smtClean="0">
                <a:solidFill>
                  <a:schemeClr val="tx1">
                    <a:lumMod val="75000"/>
                    <a:lumOff val="25000"/>
                  </a:schemeClr>
                </a:solidFill>
                <a:latin typeface="+mj-ea"/>
                <a:ea typeface="+mj-ea"/>
              </a:rPr>
              <a:t>双页仿真阅读模式，最大可能提供实体图书的阅读效果</a:t>
            </a:r>
          </a:p>
          <a:p>
            <a:pPr>
              <a:defRPr/>
            </a:pPr>
            <a:endParaRPr lang="zh-CN" altLang="en-US" sz="1100" dirty="0" smtClean="0">
              <a:solidFill>
                <a:schemeClr val="tx1">
                  <a:lumMod val="75000"/>
                  <a:lumOff val="25000"/>
                </a:schemeClr>
              </a:solidFill>
              <a:latin typeface="+mj-ea"/>
              <a:ea typeface="+mj-ea"/>
            </a:endParaRPr>
          </a:p>
        </p:txBody>
      </p:sp>
      <p:cxnSp>
        <p:nvCxnSpPr>
          <p:cNvPr id="14" name="直接箭头连接符 13"/>
          <p:cNvCxnSpPr/>
          <p:nvPr/>
        </p:nvCxnSpPr>
        <p:spPr>
          <a:xfrm rot="5400000" flipH="1" flipV="1">
            <a:off x="857226" y="4214820"/>
            <a:ext cx="714378" cy="285754"/>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xmlns="" val="1637843611"/>
      </p:ext>
    </p:extLst>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8025" y="121195"/>
            <a:ext cx="2808312" cy="307777"/>
          </a:xfrm>
          <a:prstGeom prst="rect">
            <a:avLst/>
          </a:prstGeom>
          <a:noFill/>
        </p:spPr>
        <p:txBody>
          <a:bodyPr wrap="square" rtlCol="0">
            <a:spAutoFit/>
          </a:bodyPr>
          <a:lstStyle/>
          <a:p>
            <a:pPr algn="r"/>
            <a:r>
              <a:rPr lang="en-US" altLang="zh-CN" sz="1400" dirty="0">
                <a:solidFill>
                  <a:schemeClr val="tx1">
                    <a:lumMod val="65000"/>
                    <a:lumOff val="35000"/>
                  </a:schemeClr>
                </a:solidFill>
                <a:latin typeface="Century Gothic" pitchFamily="34" charset="0"/>
              </a:rPr>
              <a:t>Chapter </a:t>
            </a:r>
            <a:r>
              <a:rPr lang="en-US" altLang="zh-CN" sz="1400" dirty="0" smtClean="0">
                <a:solidFill>
                  <a:schemeClr val="tx1">
                    <a:lumMod val="65000"/>
                    <a:lumOff val="35000"/>
                  </a:schemeClr>
                </a:solidFill>
                <a:latin typeface="Century Gothic" pitchFamily="34" charset="0"/>
              </a:rPr>
              <a:t>6. </a:t>
            </a:r>
            <a:r>
              <a:rPr lang="zh-CN" altLang="en-US" sz="1400" dirty="0" smtClean="0">
                <a:solidFill>
                  <a:schemeClr val="tx1">
                    <a:lumMod val="65000"/>
                    <a:lumOff val="35000"/>
                  </a:schemeClr>
                </a:solidFill>
                <a:latin typeface="+mj-ea"/>
                <a:ea typeface="+mj-ea"/>
              </a:rPr>
              <a:t>使用优阅阅读器</a:t>
            </a:r>
            <a:endParaRPr lang="zh-CN" altLang="en-US" sz="1200" dirty="0">
              <a:solidFill>
                <a:schemeClr val="tx1">
                  <a:lumMod val="65000"/>
                  <a:lumOff val="35000"/>
                </a:schemeClr>
              </a:solidFill>
              <a:latin typeface="+mj-ea"/>
              <a:ea typeface="+mj-ea"/>
            </a:endParaRPr>
          </a:p>
        </p:txBody>
      </p:sp>
      <p:pic>
        <p:nvPicPr>
          <p:cNvPr id="2050" name="Picture 2"/>
          <p:cNvPicPr>
            <a:picLocks noChangeAspect="1" noChangeArrowheads="1"/>
          </p:cNvPicPr>
          <p:nvPr/>
        </p:nvPicPr>
        <p:blipFill>
          <a:blip r:embed="rId2" cstate="print"/>
          <a:srcRect/>
          <a:stretch>
            <a:fillRect/>
          </a:stretch>
        </p:blipFill>
        <p:spPr bwMode="auto">
          <a:xfrm>
            <a:off x="1928794" y="928674"/>
            <a:ext cx="6000792" cy="4225638"/>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sp>
        <p:nvSpPr>
          <p:cNvPr id="10" name="TextBox 11"/>
          <p:cNvSpPr txBox="1">
            <a:spLocks noChangeArrowheads="1"/>
          </p:cNvSpPr>
          <p:nvPr/>
        </p:nvSpPr>
        <p:spPr bwMode="auto">
          <a:xfrm>
            <a:off x="857224" y="285732"/>
            <a:ext cx="2071702" cy="26161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45720" rIns="45720">
            <a:spAutoFit/>
          </a:bodyPr>
          <a:lstStyle/>
          <a:p>
            <a:pPr>
              <a:defRPr/>
            </a:pPr>
            <a:r>
              <a:rPr lang="zh-CN" altLang="en-US" sz="1100" dirty="0" smtClean="0">
                <a:solidFill>
                  <a:schemeClr val="tx1">
                    <a:lumMod val="75000"/>
                    <a:lumOff val="25000"/>
                  </a:schemeClr>
                </a:solidFill>
                <a:latin typeface="+mj-ea"/>
                <a:ea typeface="+mj-ea"/>
              </a:rPr>
              <a:t>滑动此处游标可以放大缩小页面</a:t>
            </a:r>
          </a:p>
        </p:txBody>
      </p:sp>
      <p:cxnSp>
        <p:nvCxnSpPr>
          <p:cNvPr id="11" name="直接箭头连接符 10"/>
          <p:cNvCxnSpPr/>
          <p:nvPr/>
        </p:nvCxnSpPr>
        <p:spPr>
          <a:xfrm>
            <a:off x="1785918" y="571484"/>
            <a:ext cx="785818" cy="71438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xmlns="" val="1637843611"/>
      </p:ext>
    </p:extLst>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40000"/>
                <a:satMod val="350000"/>
              </a:schemeClr>
            </a:gs>
            <a:gs pos="40000">
              <a:schemeClr val="bg1">
                <a:tint val="45000"/>
                <a:shade val="99000"/>
                <a:satMod val="350000"/>
              </a:schemeClr>
            </a:gs>
            <a:gs pos="100000">
              <a:schemeClr val="bg1">
                <a:lumMod val="7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extBox 1"/>
          <p:cNvSpPr txBox="1"/>
          <p:nvPr/>
        </p:nvSpPr>
        <p:spPr>
          <a:xfrm>
            <a:off x="4788025" y="121195"/>
            <a:ext cx="2808312" cy="307777"/>
          </a:xfrm>
          <a:prstGeom prst="rect">
            <a:avLst/>
          </a:prstGeom>
          <a:noFill/>
        </p:spPr>
        <p:txBody>
          <a:bodyPr wrap="square" rtlCol="0">
            <a:spAutoFit/>
          </a:bodyPr>
          <a:lstStyle/>
          <a:p>
            <a:pPr algn="r"/>
            <a:r>
              <a:rPr lang="en-US" altLang="zh-CN" sz="1400" dirty="0">
                <a:solidFill>
                  <a:schemeClr val="tx1">
                    <a:lumMod val="65000"/>
                    <a:lumOff val="35000"/>
                  </a:schemeClr>
                </a:solidFill>
                <a:latin typeface="Century Gothic" pitchFamily="34" charset="0"/>
              </a:rPr>
              <a:t>Chapter </a:t>
            </a:r>
            <a:r>
              <a:rPr lang="en-US" altLang="zh-CN" sz="1400" dirty="0" smtClean="0">
                <a:solidFill>
                  <a:schemeClr val="tx1">
                    <a:lumMod val="65000"/>
                    <a:lumOff val="35000"/>
                  </a:schemeClr>
                </a:solidFill>
                <a:latin typeface="Century Gothic" pitchFamily="34" charset="0"/>
              </a:rPr>
              <a:t>6. </a:t>
            </a:r>
            <a:r>
              <a:rPr lang="zh-CN" altLang="en-US" sz="1400" dirty="0" smtClean="0">
                <a:solidFill>
                  <a:schemeClr val="tx1">
                    <a:lumMod val="65000"/>
                    <a:lumOff val="35000"/>
                  </a:schemeClr>
                </a:solidFill>
                <a:latin typeface="+mj-ea"/>
                <a:ea typeface="+mj-ea"/>
              </a:rPr>
              <a:t>使用优阅阅读器</a:t>
            </a:r>
            <a:endParaRPr lang="zh-CN" altLang="en-US" sz="1200" dirty="0">
              <a:solidFill>
                <a:schemeClr val="tx1">
                  <a:lumMod val="65000"/>
                  <a:lumOff val="35000"/>
                </a:schemeClr>
              </a:solidFill>
              <a:latin typeface="+mj-ea"/>
              <a:ea typeface="+mj-ea"/>
            </a:endParaRPr>
          </a:p>
        </p:txBody>
      </p:sp>
      <p:pic>
        <p:nvPicPr>
          <p:cNvPr id="3074" name="Picture 2"/>
          <p:cNvPicPr>
            <a:picLocks noChangeAspect="1" noChangeArrowheads="1"/>
          </p:cNvPicPr>
          <p:nvPr/>
        </p:nvPicPr>
        <p:blipFill>
          <a:blip r:embed="rId3" cstate="print"/>
          <a:srcRect/>
          <a:stretch>
            <a:fillRect/>
          </a:stretch>
        </p:blipFill>
        <p:spPr bwMode="auto">
          <a:xfrm>
            <a:off x="1785918" y="1000112"/>
            <a:ext cx="6143668" cy="4270439"/>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sp>
        <p:nvSpPr>
          <p:cNvPr id="10" name="TextBox 11"/>
          <p:cNvSpPr txBox="1">
            <a:spLocks noChangeArrowheads="1"/>
          </p:cNvSpPr>
          <p:nvPr/>
        </p:nvSpPr>
        <p:spPr bwMode="auto">
          <a:xfrm>
            <a:off x="642910" y="214294"/>
            <a:ext cx="1928826" cy="43088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45720" rIns="45720">
            <a:spAutoFit/>
          </a:bodyPr>
          <a:lstStyle/>
          <a:p>
            <a:pPr>
              <a:defRPr/>
            </a:pPr>
            <a:r>
              <a:rPr lang="zh-CN" altLang="en-US" sz="1100" dirty="0" smtClean="0">
                <a:solidFill>
                  <a:schemeClr val="tx1">
                    <a:lumMod val="75000"/>
                    <a:lumOff val="25000"/>
                  </a:schemeClr>
                </a:solidFill>
                <a:latin typeface="+mj-ea"/>
                <a:ea typeface="+mj-ea"/>
              </a:rPr>
              <a:t>点击此处可以创建或删除读书笔记，并会保留标记。</a:t>
            </a:r>
          </a:p>
        </p:txBody>
      </p:sp>
      <p:cxnSp>
        <p:nvCxnSpPr>
          <p:cNvPr id="11" name="直接箭头连接符 10"/>
          <p:cNvCxnSpPr>
            <a:stCxn id="10" idx="3"/>
          </p:cNvCxnSpPr>
          <p:nvPr/>
        </p:nvCxnSpPr>
        <p:spPr>
          <a:xfrm>
            <a:off x="2571736" y="429738"/>
            <a:ext cx="785818" cy="641812"/>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xmlns="" val="16378436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8025" y="121195"/>
            <a:ext cx="2808312" cy="307777"/>
          </a:xfrm>
          <a:prstGeom prst="rect">
            <a:avLst/>
          </a:prstGeom>
          <a:noFill/>
        </p:spPr>
        <p:txBody>
          <a:bodyPr wrap="square" rtlCol="0">
            <a:spAutoFit/>
          </a:bodyPr>
          <a:lstStyle/>
          <a:p>
            <a:pPr algn="r"/>
            <a:r>
              <a:rPr lang="en-US" altLang="zh-CN" sz="1400" dirty="0">
                <a:solidFill>
                  <a:schemeClr val="tx1">
                    <a:lumMod val="65000"/>
                    <a:lumOff val="35000"/>
                  </a:schemeClr>
                </a:solidFill>
                <a:latin typeface="Century Gothic" pitchFamily="34" charset="0"/>
              </a:rPr>
              <a:t>Chapter </a:t>
            </a:r>
            <a:r>
              <a:rPr lang="en-US" altLang="zh-CN" sz="1400" dirty="0" smtClean="0">
                <a:solidFill>
                  <a:schemeClr val="tx1">
                    <a:lumMod val="65000"/>
                    <a:lumOff val="35000"/>
                  </a:schemeClr>
                </a:solidFill>
                <a:latin typeface="Century Gothic" pitchFamily="34" charset="0"/>
              </a:rPr>
              <a:t>6. </a:t>
            </a:r>
            <a:r>
              <a:rPr lang="zh-CN" altLang="en-US" sz="1400" dirty="0" smtClean="0">
                <a:solidFill>
                  <a:schemeClr val="tx1">
                    <a:lumMod val="65000"/>
                    <a:lumOff val="35000"/>
                  </a:schemeClr>
                </a:solidFill>
                <a:latin typeface="+mj-ea"/>
                <a:ea typeface="+mj-ea"/>
              </a:rPr>
              <a:t>使用优阅阅读器</a:t>
            </a:r>
            <a:endParaRPr lang="zh-CN" altLang="en-US" sz="1200" dirty="0">
              <a:solidFill>
                <a:schemeClr val="tx1">
                  <a:lumMod val="65000"/>
                  <a:lumOff val="35000"/>
                </a:schemeClr>
              </a:solidFill>
              <a:latin typeface="+mj-ea"/>
              <a:ea typeface="+mj-ea"/>
            </a:endParaRPr>
          </a:p>
        </p:txBody>
      </p:sp>
      <p:pic>
        <p:nvPicPr>
          <p:cNvPr id="4098" name="Picture 2"/>
          <p:cNvPicPr>
            <a:picLocks noChangeAspect="1" noChangeArrowheads="1"/>
          </p:cNvPicPr>
          <p:nvPr/>
        </p:nvPicPr>
        <p:blipFill>
          <a:blip r:embed="rId2" cstate="print"/>
          <a:srcRect/>
          <a:stretch>
            <a:fillRect/>
          </a:stretch>
        </p:blipFill>
        <p:spPr bwMode="auto">
          <a:xfrm>
            <a:off x="1785918" y="1071550"/>
            <a:ext cx="6072229" cy="4228408"/>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sp>
        <p:nvSpPr>
          <p:cNvPr id="10" name="TextBox 11"/>
          <p:cNvSpPr txBox="1">
            <a:spLocks noChangeArrowheads="1"/>
          </p:cNvSpPr>
          <p:nvPr/>
        </p:nvSpPr>
        <p:spPr bwMode="auto">
          <a:xfrm>
            <a:off x="571472" y="142856"/>
            <a:ext cx="2357454" cy="76944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45720" rIns="45720">
            <a:spAutoFit/>
          </a:bodyPr>
          <a:lstStyle/>
          <a:p>
            <a:pPr>
              <a:defRPr/>
            </a:pPr>
            <a:r>
              <a:rPr lang="zh-CN" altLang="en-US" sz="1100" dirty="0" smtClean="0">
                <a:solidFill>
                  <a:schemeClr val="tx1">
                    <a:lumMod val="75000"/>
                    <a:lumOff val="25000"/>
                  </a:schemeClr>
                </a:solidFill>
                <a:latin typeface="+mj-ea"/>
                <a:ea typeface="+mj-ea"/>
              </a:rPr>
              <a:t>点击此处可以实现全书检索，检索结果会以列表的形式出现，并在文中高亮显示（黄色部分）；点击搜索结果可以直接跳转至该页</a:t>
            </a:r>
          </a:p>
        </p:txBody>
      </p:sp>
      <p:cxnSp>
        <p:nvCxnSpPr>
          <p:cNvPr id="11" name="直接箭头连接符 10"/>
          <p:cNvCxnSpPr>
            <a:stCxn id="10" idx="3"/>
          </p:cNvCxnSpPr>
          <p:nvPr/>
        </p:nvCxnSpPr>
        <p:spPr>
          <a:xfrm>
            <a:off x="2928926" y="527577"/>
            <a:ext cx="571504" cy="615411"/>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xmlns="" val="1637843611"/>
      </p:ext>
    </p:extLst>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40000"/>
                <a:satMod val="350000"/>
              </a:schemeClr>
            </a:gs>
            <a:gs pos="40000">
              <a:schemeClr val="bg1">
                <a:tint val="45000"/>
                <a:shade val="99000"/>
                <a:satMod val="350000"/>
              </a:schemeClr>
            </a:gs>
            <a:gs pos="100000">
              <a:schemeClr val="bg1">
                <a:lumMod val="7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extBox 1"/>
          <p:cNvSpPr txBox="1"/>
          <p:nvPr/>
        </p:nvSpPr>
        <p:spPr>
          <a:xfrm>
            <a:off x="4788025" y="121195"/>
            <a:ext cx="2808312" cy="307777"/>
          </a:xfrm>
          <a:prstGeom prst="rect">
            <a:avLst/>
          </a:prstGeom>
          <a:noFill/>
        </p:spPr>
        <p:txBody>
          <a:bodyPr wrap="square" rtlCol="0">
            <a:spAutoFit/>
          </a:bodyPr>
          <a:lstStyle/>
          <a:p>
            <a:pPr algn="r"/>
            <a:r>
              <a:rPr lang="en-US" altLang="zh-CN" sz="1400" dirty="0">
                <a:solidFill>
                  <a:schemeClr val="tx1">
                    <a:lumMod val="65000"/>
                    <a:lumOff val="35000"/>
                  </a:schemeClr>
                </a:solidFill>
                <a:latin typeface="Century Gothic" pitchFamily="34" charset="0"/>
              </a:rPr>
              <a:t>Chapter </a:t>
            </a:r>
            <a:r>
              <a:rPr lang="en-US" altLang="zh-CN" sz="1400" dirty="0" smtClean="0">
                <a:solidFill>
                  <a:schemeClr val="tx1">
                    <a:lumMod val="65000"/>
                    <a:lumOff val="35000"/>
                  </a:schemeClr>
                </a:solidFill>
                <a:latin typeface="Century Gothic" pitchFamily="34" charset="0"/>
              </a:rPr>
              <a:t>6. </a:t>
            </a:r>
            <a:r>
              <a:rPr lang="zh-CN" altLang="en-US" sz="1400" dirty="0" smtClean="0">
                <a:solidFill>
                  <a:schemeClr val="tx1">
                    <a:lumMod val="65000"/>
                    <a:lumOff val="35000"/>
                  </a:schemeClr>
                </a:solidFill>
                <a:latin typeface="+mj-ea"/>
                <a:ea typeface="+mj-ea"/>
              </a:rPr>
              <a:t>使用优阅阅读器</a:t>
            </a:r>
            <a:endParaRPr lang="zh-CN" altLang="en-US" sz="1200" dirty="0">
              <a:solidFill>
                <a:schemeClr val="tx1">
                  <a:lumMod val="65000"/>
                  <a:lumOff val="35000"/>
                </a:schemeClr>
              </a:solidFill>
              <a:latin typeface="+mj-ea"/>
              <a:ea typeface="+mj-ea"/>
            </a:endParaRPr>
          </a:p>
        </p:txBody>
      </p:sp>
      <p:sp>
        <p:nvSpPr>
          <p:cNvPr id="10" name="TextBox 11"/>
          <p:cNvSpPr txBox="1">
            <a:spLocks noChangeArrowheads="1"/>
          </p:cNvSpPr>
          <p:nvPr/>
        </p:nvSpPr>
        <p:spPr bwMode="auto">
          <a:xfrm>
            <a:off x="285720" y="142856"/>
            <a:ext cx="2714644" cy="76944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45720" rIns="45720">
            <a:spAutoFit/>
          </a:bodyPr>
          <a:lstStyle/>
          <a:p>
            <a:pPr>
              <a:defRPr/>
            </a:pPr>
            <a:r>
              <a:rPr lang="zh-CN" altLang="en-US" sz="1100" dirty="0" smtClean="0">
                <a:solidFill>
                  <a:schemeClr val="tx1">
                    <a:lumMod val="75000"/>
                    <a:lumOff val="25000"/>
                  </a:schemeClr>
                </a:solidFill>
                <a:latin typeface="+mj-ea"/>
                <a:ea typeface="+mj-ea"/>
              </a:rPr>
              <a:t>点击此处可以实现在线翻译、复制原文及翻译结果。首先选中需要翻译的文字部分，选中后系统会自动弹出翻译对话框，点击翻译或复制文字即可实现操作</a:t>
            </a:r>
          </a:p>
        </p:txBody>
      </p:sp>
      <p:pic>
        <p:nvPicPr>
          <p:cNvPr id="4099" name="Picture 3"/>
          <p:cNvPicPr>
            <a:picLocks noChangeAspect="1" noChangeArrowheads="1"/>
          </p:cNvPicPr>
          <p:nvPr/>
        </p:nvPicPr>
        <p:blipFill>
          <a:blip r:embed="rId3" cstate="print"/>
          <a:srcRect/>
          <a:stretch>
            <a:fillRect/>
          </a:stretch>
        </p:blipFill>
        <p:spPr bwMode="auto">
          <a:xfrm>
            <a:off x="1643042" y="1071550"/>
            <a:ext cx="6072230" cy="4168225"/>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cxnSp>
        <p:nvCxnSpPr>
          <p:cNvPr id="11" name="直接箭头连接符 10"/>
          <p:cNvCxnSpPr>
            <a:stCxn id="10" idx="3"/>
          </p:cNvCxnSpPr>
          <p:nvPr/>
        </p:nvCxnSpPr>
        <p:spPr>
          <a:xfrm>
            <a:off x="3000364" y="527577"/>
            <a:ext cx="571504" cy="615411"/>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xmlns="" val="16378436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8025" y="121195"/>
            <a:ext cx="2808312" cy="307777"/>
          </a:xfrm>
          <a:prstGeom prst="rect">
            <a:avLst/>
          </a:prstGeom>
          <a:noFill/>
        </p:spPr>
        <p:txBody>
          <a:bodyPr wrap="square" rtlCol="0">
            <a:spAutoFit/>
          </a:bodyPr>
          <a:lstStyle/>
          <a:p>
            <a:pPr algn="r"/>
            <a:r>
              <a:rPr lang="en-US" altLang="zh-CN" sz="1400" dirty="0">
                <a:solidFill>
                  <a:schemeClr val="tx1">
                    <a:lumMod val="65000"/>
                    <a:lumOff val="35000"/>
                  </a:schemeClr>
                </a:solidFill>
                <a:latin typeface="Century Gothic" pitchFamily="34" charset="0"/>
              </a:rPr>
              <a:t>Chapter </a:t>
            </a:r>
            <a:r>
              <a:rPr lang="en-US" altLang="zh-CN" sz="1400" dirty="0" smtClean="0">
                <a:solidFill>
                  <a:schemeClr val="tx1">
                    <a:lumMod val="65000"/>
                    <a:lumOff val="35000"/>
                  </a:schemeClr>
                </a:solidFill>
                <a:latin typeface="Century Gothic" pitchFamily="34" charset="0"/>
              </a:rPr>
              <a:t>6. </a:t>
            </a:r>
            <a:r>
              <a:rPr lang="zh-CN" altLang="en-US" sz="1400" dirty="0" smtClean="0">
                <a:solidFill>
                  <a:schemeClr val="tx1">
                    <a:lumMod val="65000"/>
                    <a:lumOff val="35000"/>
                  </a:schemeClr>
                </a:solidFill>
                <a:latin typeface="+mj-ea"/>
                <a:ea typeface="+mj-ea"/>
              </a:rPr>
              <a:t>使用优阅阅读器</a:t>
            </a:r>
            <a:endParaRPr lang="zh-CN" altLang="en-US" sz="1200" dirty="0">
              <a:solidFill>
                <a:schemeClr val="tx1">
                  <a:lumMod val="65000"/>
                  <a:lumOff val="35000"/>
                </a:schemeClr>
              </a:solidFill>
              <a:latin typeface="+mj-ea"/>
              <a:ea typeface="+mj-ea"/>
            </a:endParaRPr>
          </a:p>
        </p:txBody>
      </p:sp>
      <p:sp>
        <p:nvSpPr>
          <p:cNvPr id="10" name="TextBox 11"/>
          <p:cNvSpPr txBox="1">
            <a:spLocks noChangeArrowheads="1"/>
          </p:cNvSpPr>
          <p:nvPr/>
        </p:nvSpPr>
        <p:spPr bwMode="auto">
          <a:xfrm>
            <a:off x="1214414" y="214294"/>
            <a:ext cx="2500330" cy="600164"/>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45720" rIns="45720">
            <a:spAutoFit/>
          </a:bodyPr>
          <a:lstStyle/>
          <a:p>
            <a:pPr>
              <a:defRPr/>
            </a:pPr>
            <a:r>
              <a:rPr lang="zh-CN" altLang="en-US" sz="1100" dirty="0" smtClean="0">
                <a:solidFill>
                  <a:schemeClr val="tx1">
                    <a:lumMod val="75000"/>
                    <a:lumOff val="25000"/>
                  </a:schemeClr>
                </a:solidFill>
                <a:latin typeface="+mj-ea"/>
                <a:ea typeface="+mj-ea"/>
              </a:rPr>
              <a:t>点击此处可以实现图文截屏。点击此功能键，通过左键选取需要截取的文字或图像，松开左键保存到指定位置</a:t>
            </a:r>
          </a:p>
        </p:txBody>
      </p:sp>
      <p:pic>
        <p:nvPicPr>
          <p:cNvPr id="5122" name="Picture 2"/>
          <p:cNvPicPr>
            <a:picLocks noChangeAspect="1" noChangeArrowheads="1"/>
          </p:cNvPicPr>
          <p:nvPr/>
        </p:nvPicPr>
        <p:blipFill>
          <a:blip r:embed="rId2" cstate="print"/>
          <a:srcRect/>
          <a:stretch>
            <a:fillRect/>
          </a:stretch>
        </p:blipFill>
        <p:spPr bwMode="auto">
          <a:xfrm>
            <a:off x="1428728" y="1142987"/>
            <a:ext cx="6072230" cy="3905697"/>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cxnSp>
        <p:nvCxnSpPr>
          <p:cNvPr id="11" name="直接箭头连接符 10"/>
          <p:cNvCxnSpPr/>
          <p:nvPr/>
        </p:nvCxnSpPr>
        <p:spPr>
          <a:xfrm rot="16200000" flipH="1">
            <a:off x="3714744" y="571484"/>
            <a:ext cx="642942" cy="642942"/>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xmlns="" val="1637843611"/>
      </p:ext>
    </p:extLst>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8025" y="121195"/>
            <a:ext cx="2808312" cy="307777"/>
          </a:xfrm>
          <a:prstGeom prst="rect">
            <a:avLst/>
          </a:prstGeom>
          <a:noFill/>
        </p:spPr>
        <p:txBody>
          <a:bodyPr wrap="square" rtlCol="0">
            <a:spAutoFit/>
          </a:bodyPr>
          <a:lstStyle/>
          <a:p>
            <a:pPr algn="r"/>
            <a:r>
              <a:rPr lang="en-US" altLang="zh-CN" sz="1400" dirty="0">
                <a:solidFill>
                  <a:schemeClr val="tx1">
                    <a:lumMod val="65000"/>
                    <a:lumOff val="35000"/>
                  </a:schemeClr>
                </a:solidFill>
                <a:latin typeface="Century Gothic" pitchFamily="34" charset="0"/>
              </a:rPr>
              <a:t>Chapter </a:t>
            </a:r>
            <a:r>
              <a:rPr lang="en-US" altLang="zh-CN" sz="1400" dirty="0" smtClean="0">
                <a:solidFill>
                  <a:schemeClr val="tx1">
                    <a:lumMod val="65000"/>
                    <a:lumOff val="35000"/>
                  </a:schemeClr>
                </a:solidFill>
                <a:latin typeface="Century Gothic" pitchFamily="34" charset="0"/>
              </a:rPr>
              <a:t>6. </a:t>
            </a:r>
            <a:r>
              <a:rPr lang="zh-CN" altLang="en-US" sz="1400" dirty="0" smtClean="0">
                <a:solidFill>
                  <a:schemeClr val="tx1">
                    <a:lumMod val="65000"/>
                    <a:lumOff val="35000"/>
                  </a:schemeClr>
                </a:solidFill>
                <a:latin typeface="+mj-ea"/>
                <a:ea typeface="+mj-ea"/>
              </a:rPr>
              <a:t>使用优阅阅读器</a:t>
            </a:r>
            <a:endParaRPr lang="zh-CN" altLang="en-US" sz="1200" dirty="0">
              <a:solidFill>
                <a:schemeClr val="tx1">
                  <a:lumMod val="65000"/>
                  <a:lumOff val="35000"/>
                </a:schemeClr>
              </a:solidFill>
              <a:latin typeface="+mj-ea"/>
              <a:ea typeface="+mj-ea"/>
            </a:endParaRPr>
          </a:p>
        </p:txBody>
      </p:sp>
      <p:sp>
        <p:nvSpPr>
          <p:cNvPr id="10" name="TextBox 11"/>
          <p:cNvSpPr txBox="1">
            <a:spLocks noChangeArrowheads="1"/>
          </p:cNvSpPr>
          <p:nvPr/>
        </p:nvSpPr>
        <p:spPr bwMode="auto">
          <a:xfrm>
            <a:off x="928662" y="285732"/>
            <a:ext cx="3214710" cy="76944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45720" rIns="45720">
            <a:spAutoFit/>
          </a:bodyPr>
          <a:lstStyle/>
          <a:p>
            <a:pPr>
              <a:defRPr/>
            </a:pPr>
            <a:r>
              <a:rPr lang="zh-CN" altLang="en-US" sz="1100" dirty="0" smtClean="0">
                <a:solidFill>
                  <a:schemeClr val="tx1">
                    <a:lumMod val="75000"/>
                    <a:lumOff val="25000"/>
                  </a:schemeClr>
                </a:solidFill>
                <a:latin typeface="+mj-ea"/>
                <a:ea typeface="+mj-ea"/>
              </a:rPr>
              <a:t>设置标签，方便再次登录时直接打开上次阅读时停留的页面或因其他需要设置的页面标签。鼠标停留在阅读界面中的左、右上角，会出现提示加书签的功能，点击左键即可完成，如下图所示</a:t>
            </a:r>
          </a:p>
        </p:txBody>
      </p:sp>
      <p:pic>
        <p:nvPicPr>
          <p:cNvPr id="6146" name="Picture 2"/>
          <p:cNvPicPr>
            <a:picLocks noChangeAspect="1" noChangeArrowheads="1"/>
          </p:cNvPicPr>
          <p:nvPr/>
        </p:nvPicPr>
        <p:blipFill>
          <a:blip r:embed="rId2" cstate="print"/>
          <a:srcRect/>
          <a:stretch>
            <a:fillRect/>
          </a:stretch>
        </p:blipFill>
        <p:spPr bwMode="auto">
          <a:xfrm>
            <a:off x="1428728" y="1214426"/>
            <a:ext cx="5929354" cy="4109327"/>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cxnSp>
        <p:nvCxnSpPr>
          <p:cNvPr id="11" name="直接箭头连接符 10"/>
          <p:cNvCxnSpPr>
            <a:stCxn id="10" idx="2"/>
          </p:cNvCxnSpPr>
          <p:nvPr/>
        </p:nvCxnSpPr>
        <p:spPr>
          <a:xfrm rot="5400000">
            <a:off x="1867030" y="974068"/>
            <a:ext cx="587883" cy="750093"/>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xmlns="" val="1637843611"/>
      </p:ext>
    </p:extLst>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076056" y="1201316"/>
            <a:ext cx="3744416" cy="3696870"/>
            <a:chOff x="4716016" y="1029551"/>
            <a:chExt cx="3744416" cy="3696870"/>
          </a:xfrm>
        </p:grpSpPr>
        <p:sp>
          <p:nvSpPr>
            <p:cNvPr id="5" name="TextBox 4"/>
            <p:cNvSpPr txBox="1"/>
            <p:nvPr/>
          </p:nvSpPr>
          <p:spPr>
            <a:xfrm>
              <a:off x="4716016" y="1029551"/>
              <a:ext cx="2160240" cy="3485570"/>
            </a:xfrm>
            <a:prstGeom prst="rect">
              <a:avLst/>
            </a:prstGeom>
            <a:noFill/>
          </p:spPr>
          <p:txBody>
            <a:bodyPr wrap="square" rtlCol="0">
              <a:spAutoFit/>
            </a:bodyPr>
            <a:lstStyle/>
            <a:p>
              <a:pPr algn="r"/>
              <a:r>
                <a:rPr lang="zh-CN" altLang="en-US" sz="1600" dirty="0" smtClean="0">
                  <a:latin typeface="Century Gothic" pitchFamily="34" charset="0"/>
                  <a:ea typeface="+mj-ea"/>
                </a:rPr>
                <a:t>目录</a:t>
              </a:r>
              <a:endParaRPr lang="en-US" altLang="zh-CN" sz="1400" dirty="0" smtClean="0">
                <a:latin typeface="Century Gothic" pitchFamily="34" charset="0"/>
                <a:ea typeface="+mj-ea"/>
              </a:endParaRPr>
            </a:p>
            <a:p>
              <a:pPr algn="r"/>
              <a:endParaRPr lang="en-US" altLang="zh-CN" sz="1400" dirty="0" smtClean="0">
                <a:latin typeface="Century Gothic" pitchFamily="34" charset="0"/>
                <a:ea typeface="+mj-ea"/>
              </a:endParaRPr>
            </a:p>
            <a:p>
              <a:pPr algn="r"/>
              <a:endParaRPr lang="en-US" altLang="zh-CN" sz="1400" dirty="0">
                <a:latin typeface="Century Gothic" pitchFamily="34" charset="0"/>
                <a:ea typeface="+mj-ea"/>
              </a:endParaRPr>
            </a:p>
            <a:p>
              <a:pPr algn="r">
                <a:lnSpc>
                  <a:spcPct val="150000"/>
                </a:lnSpc>
              </a:pPr>
              <a:r>
                <a:rPr lang="zh-CN" altLang="en-US" sz="1100" dirty="0" smtClean="0">
                  <a:solidFill>
                    <a:schemeClr val="tx1">
                      <a:lumMod val="75000"/>
                      <a:lumOff val="25000"/>
                    </a:schemeClr>
                  </a:solidFill>
                  <a:latin typeface="Century Gothic" pitchFamily="34" charset="0"/>
                  <a:ea typeface="微软雅黑" pitchFamily="34" charset="-122"/>
                </a:rPr>
                <a:t>欢迎</a:t>
              </a:r>
              <a:endParaRPr lang="en-US" altLang="zh-CN" sz="1100" dirty="0" smtClean="0">
                <a:solidFill>
                  <a:schemeClr val="tx1">
                    <a:lumMod val="75000"/>
                    <a:lumOff val="25000"/>
                  </a:schemeClr>
                </a:solidFill>
                <a:latin typeface="Century Gothic" pitchFamily="34" charset="0"/>
                <a:ea typeface="微软雅黑" pitchFamily="34" charset="-122"/>
              </a:endParaRPr>
            </a:p>
            <a:p>
              <a:pPr algn="r">
                <a:lnSpc>
                  <a:spcPct val="150000"/>
                </a:lnSpc>
              </a:pPr>
              <a:r>
                <a:rPr lang="zh-CN" altLang="en-US" sz="1100" dirty="0" smtClean="0">
                  <a:solidFill>
                    <a:schemeClr val="tx1">
                      <a:lumMod val="75000"/>
                      <a:lumOff val="25000"/>
                    </a:schemeClr>
                  </a:solidFill>
                  <a:latin typeface="Century Gothic" pitchFamily="34" charset="0"/>
                  <a:ea typeface="微软雅黑" pitchFamily="34" charset="-122"/>
                </a:rPr>
                <a:t>优阅数字图书馆资源</a:t>
              </a:r>
              <a:endParaRPr lang="en-US" altLang="zh-CN" sz="1100" dirty="0" smtClean="0">
                <a:solidFill>
                  <a:schemeClr val="tx1">
                    <a:lumMod val="75000"/>
                    <a:lumOff val="25000"/>
                  </a:schemeClr>
                </a:solidFill>
                <a:latin typeface="Century Gothic" pitchFamily="34" charset="0"/>
                <a:ea typeface="微软雅黑" pitchFamily="34" charset="-122"/>
              </a:endParaRPr>
            </a:p>
            <a:p>
              <a:pPr algn="r">
                <a:lnSpc>
                  <a:spcPct val="150000"/>
                </a:lnSpc>
              </a:pPr>
              <a:r>
                <a:rPr lang="zh-CN" altLang="en-US" sz="1100" dirty="0" smtClean="0">
                  <a:solidFill>
                    <a:schemeClr val="tx1">
                      <a:lumMod val="75000"/>
                      <a:lumOff val="25000"/>
                    </a:schemeClr>
                  </a:solidFill>
                  <a:latin typeface="Century Gothic" pitchFamily="34" charset="0"/>
                  <a:ea typeface="微软雅黑" pitchFamily="34" charset="-122"/>
                </a:rPr>
                <a:t>登录数字图书馆</a:t>
              </a:r>
              <a:endParaRPr lang="en-US" altLang="zh-CN" sz="1100" dirty="0" smtClean="0">
                <a:solidFill>
                  <a:schemeClr val="tx1">
                    <a:lumMod val="75000"/>
                    <a:lumOff val="25000"/>
                  </a:schemeClr>
                </a:solidFill>
                <a:latin typeface="Century Gothic" pitchFamily="34" charset="0"/>
                <a:ea typeface="微软雅黑" pitchFamily="34" charset="-122"/>
              </a:endParaRPr>
            </a:p>
            <a:p>
              <a:pPr algn="r">
                <a:lnSpc>
                  <a:spcPct val="150000"/>
                </a:lnSpc>
              </a:pPr>
              <a:r>
                <a:rPr lang="zh-CN" altLang="en-US" sz="1100" dirty="0" smtClean="0">
                  <a:solidFill>
                    <a:schemeClr val="tx1">
                      <a:lumMod val="75000"/>
                      <a:lumOff val="25000"/>
                    </a:schemeClr>
                  </a:solidFill>
                  <a:latin typeface="Century Gothic" pitchFamily="34" charset="0"/>
                  <a:ea typeface="微软雅黑" pitchFamily="34" charset="-122"/>
                </a:rPr>
                <a:t>浏览与检索</a:t>
              </a:r>
              <a:endParaRPr lang="en-US" altLang="zh-CN" sz="1100" dirty="0" smtClean="0">
                <a:solidFill>
                  <a:schemeClr val="tx1">
                    <a:lumMod val="75000"/>
                    <a:lumOff val="25000"/>
                  </a:schemeClr>
                </a:solidFill>
                <a:latin typeface="Century Gothic" pitchFamily="34" charset="0"/>
                <a:ea typeface="微软雅黑" pitchFamily="34" charset="-122"/>
              </a:endParaRPr>
            </a:p>
            <a:p>
              <a:pPr algn="r">
                <a:lnSpc>
                  <a:spcPct val="150000"/>
                </a:lnSpc>
              </a:pPr>
              <a:r>
                <a:rPr lang="zh-CN" altLang="en-US" sz="1100" dirty="0" smtClean="0">
                  <a:solidFill>
                    <a:schemeClr val="tx1">
                      <a:lumMod val="75000"/>
                      <a:lumOff val="25000"/>
                    </a:schemeClr>
                  </a:solidFill>
                  <a:latin typeface="Century Gothic" pitchFamily="34" charset="0"/>
                  <a:ea typeface="微软雅黑" pitchFamily="34" charset="-122"/>
                </a:rPr>
                <a:t>了解详细书目信息</a:t>
              </a:r>
              <a:endParaRPr lang="en-US" altLang="zh-CN" sz="1100" dirty="0" smtClean="0">
                <a:solidFill>
                  <a:schemeClr val="tx1">
                    <a:lumMod val="75000"/>
                    <a:lumOff val="25000"/>
                  </a:schemeClr>
                </a:solidFill>
                <a:latin typeface="Century Gothic" pitchFamily="34" charset="0"/>
                <a:ea typeface="微软雅黑" pitchFamily="34" charset="-122"/>
              </a:endParaRPr>
            </a:p>
            <a:p>
              <a:pPr algn="r">
                <a:lnSpc>
                  <a:spcPct val="150000"/>
                </a:lnSpc>
              </a:pPr>
              <a:r>
                <a:rPr lang="zh-CN" altLang="en-US" sz="1100" dirty="0" smtClean="0">
                  <a:solidFill>
                    <a:schemeClr val="tx1">
                      <a:lumMod val="75000"/>
                      <a:lumOff val="25000"/>
                    </a:schemeClr>
                  </a:solidFill>
                  <a:latin typeface="Century Gothic" pitchFamily="34" charset="0"/>
                  <a:ea typeface="微软雅黑" pitchFamily="34" charset="-122"/>
                </a:rPr>
                <a:t>使用优阅阅读器</a:t>
              </a:r>
              <a:endParaRPr lang="en-US" altLang="zh-CN" sz="1100" dirty="0" smtClean="0">
                <a:solidFill>
                  <a:schemeClr val="tx1">
                    <a:lumMod val="75000"/>
                    <a:lumOff val="25000"/>
                  </a:schemeClr>
                </a:solidFill>
                <a:latin typeface="Century Gothic" pitchFamily="34" charset="0"/>
                <a:ea typeface="微软雅黑" pitchFamily="34" charset="-122"/>
              </a:endParaRPr>
            </a:p>
            <a:p>
              <a:pPr algn="r">
                <a:lnSpc>
                  <a:spcPct val="150000"/>
                </a:lnSpc>
              </a:pPr>
              <a:endParaRPr lang="en-US" altLang="zh-CN" sz="1100" dirty="0" smtClean="0">
                <a:solidFill>
                  <a:schemeClr val="tx1">
                    <a:lumMod val="75000"/>
                    <a:lumOff val="25000"/>
                  </a:schemeClr>
                </a:solidFill>
                <a:latin typeface="Century Gothic" pitchFamily="34" charset="0"/>
                <a:ea typeface="微软雅黑" pitchFamily="34" charset="-122"/>
              </a:endParaRPr>
            </a:p>
            <a:p>
              <a:pPr algn="r">
                <a:lnSpc>
                  <a:spcPct val="150000"/>
                </a:lnSpc>
              </a:pPr>
              <a:r>
                <a:rPr lang="zh-CN" altLang="en-US" sz="1100" dirty="0" smtClean="0">
                  <a:solidFill>
                    <a:schemeClr val="tx1">
                      <a:lumMod val="75000"/>
                      <a:lumOff val="25000"/>
                    </a:schemeClr>
                  </a:solidFill>
                  <a:latin typeface="Century Gothic" pitchFamily="34" charset="0"/>
                  <a:ea typeface="微软雅黑" pitchFamily="34" charset="-122"/>
                </a:rPr>
                <a:t>联系我们</a:t>
              </a:r>
              <a:endParaRPr lang="en-US" altLang="zh-CN" sz="1100" dirty="0" smtClean="0">
                <a:solidFill>
                  <a:schemeClr val="tx1">
                    <a:lumMod val="75000"/>
                    <a:lumOff val="25000"/>
                  </a:schemeClr>
                </a:solidFill>
                <a:latin typeface="Century Gothic" pitchFamily="34" charset="0"/>
                <a:ea typeface="微软雅黑" pitchFamily="34" charset="-122"/>
              </a:endParaRPr>
            </a:p>
            <a:p>
              <a:pPr algn="r">
                <a:lnSpc>
                  <a:spcPct val="150000"/>
                </a:lnSpc>
              </a:pPr>
              <a:r>
                <a:rPr lang="zh-CN" altLang="en-US" sz="1100" dirty="0" smtClean="0">
                  <a:solidFill>
                    <a:schemeClr val="tx1">
                      <a:lumMod val="75000"/>
                      <a:lumOff val="25000"/>
                    </a:schemeClr>
                  </a:solidFill>
                  <a:latin typeface="Century Gothic" pitchFamily="34" charset="0"/>
                  <a:ea typeface="微软雅黑" pitchFamily="34" charset="-122"/>
                </a:rPr>
                <a:t>致谢</a:t>
              </a:r>
              <a:endParaRPr lang="en-US" altLang="zh-CN" sz="1400" dirty="0" smtClean="0">
                <a:latin typeface="Century Gothic" pitchFamily="34" charset="0"/>
                <a:ea typeface="+mj-ea"/>
              </a:endParaRPr>
            </a:p>
            <a:p>
              <a:pPr algn="r"/>
              <a:endParaRPr lang="en-US" altLang="zh-CN" sz="1400" dirty="0">
                <a:latin typeface="Century Gothic" pitchFamily="34" charset="0"/>
                <a:ea typeface="+mj-ea"/>
              </a:endParaRPr>
            </a:p>
            <a:p>
              <a:pPr algn="r"/>
              <a:endParaRPr lang="zh-CN" altLang="en-US" sz="1400" dirty="0">
                <a:latin typeface="Century Gothic" pitchFamily="34" charset="0"/>
                <a:ea typeface="+mj-ea"/>
              </a:endParaRPr>
            </a:p>
          </p:txBody>
        </p:sp>
        <p:sp>
          <p:nvSpPr>
            <p:cNvPr id="6" name="TextBox 5"/>
            <p:cNvSpPr txBox="1"/>
            <p:nvPr/>
          </p:nvSpPr>
          <p:spPr>
            <a:xfrm>
              <a:off x="6804248" y="1056185"/>
              <a:ext cx="1656184" cy="3670236"/>
            </a:xfrm>
            <a:prstGeom prst="rect">
              <a:avLst/>
            </a:prstGeom>
            <a:noFill/>
          </p:spPr>
          <p:txBody>
            <a:bodyPr wrap="square" rtlCol="0">
              <a:spAutoFit/>
            </a:bodyPr>
            <a:lstStyle/>
            <a:p>
              <a:r>
                <a:rPr lang="en-US" altLang="zh-CN" sz="1400" dirty="0" smtClean="0">
                  <a:solidFill>
                    <a:schemeClr val="accent6">
                      <a:lumMod val="50000"/>
                    </a:schemeClr>
                  </a:solidFill>
                  <a:latin typeface="Century Gothic" pitchFamily="34" charset="0"/>
                </a:rPr>
                <a:t>/ menu</a:t>
              </a:r>
              <a:endParaRPr lang="en-US" altLang="zh-CN" sz="1400" dirty="0" smtClean="0">
                <a:solidFill>
                  <a:schemeClr val="accent6">
                    <a:lumMod val="50000"/>
                  </a:schemeClr>
                </a:solidFill>
                <a:latin typeface="Century Gothic" pitchFamily="34" charset="0"/>
                <a:ea typeface="+mj-ea"/>
              </a:endParaRPr>
            </a:p>
            <a:p>
              <a:endParaRPr lang="en-US" altLang="zh-CN" sz="1400" dirty="0" smtClean="0">
                <a:latin typeface="Century Gothic" pitchFamily="34" charset="0"/>
                <a:ea typeface="+mj-ea"/>
              </a:endParaRPr>
            </a:p>
            <a:p>
              <a:endParaRPr lang="en-US" altLang="zh-CN" sz="1400" dirty="0">
                <a:latin typeface="Century Gothic" pitchFamily="34" charset="0"/>
                <a:ea typeface="+mj-ea"/>
              </a:endParaRPr>
            </a:p>
            <a:p>
              <a:pPr>
                <a:lnSpc>
                  <a:spcPct val="150000"/>
                </a:lnSpc>
              </a:pPr>
              <a:r>
                <a:rPr lang="en-US" altLang="zh-CN" sz="1100" dirty="0" smtClean="0">
                  <a:solidFill>
                    <a:srgbClr val="0070C0"/>
                  </a:solidFill>
                  <a:latin typeface="Century Gothic" pitchFamily="34" charset="0"/>
                  <a:ea typeface="微软雅黑" pitchFamily="34" charset="-122"/>
                </a:rPr>
                <a:t>/ Welcome</a:t>
              </a:r>
            </a:p>
            <a:p>
              <a:pPr>
                <a:lnSpc>
                  <a:spcPct val="150000"/>
                </a:lnSpc>
              </a:pPr>
              <a:r>
                <a:rPr lang="en-US" altLang="zh-CN" sz="1100" dirty="0" smtClean="0">
                  <a:solidFill>
                    <a:srgbClr val="0070C0"/>
                  </a:solidFill>
                  <a:latin typeface="Century Gothic" pitchFamily="34" charset="0"/>
                  <a:ea typeface="微软雅黑" pitchFamily="34" charset="-122"/>
                </a:rPr>
                <a:t>/ Resources</a:t>
              </a:r>
            </a:p>
            <a:p>
              <a:pPr>
                <a:lnSpc>
                  <a:spcPct val="150000"/>
                </a:lnSpc>
              </a:pPr>
              <a:r>
                <a:rPr lang="en-US" altLang="zh-CN" sz="1100" dirty="0" smtClean="0">
                  <a:solidFill>
                    <a:srgbClr val="0070C0"/>
                  </a:solidFill>
                  <a:latin typeface="Century Gothic" pitchFamily="34" charset="0"/>
                  <a:ea typeface="微软雅黑" pitchFamily="34" charset="-122"/>
                </a:rPr>
                <a:t>/ Login</a:t>
              </a:r>
            </a:p>
            <a:p>
              <a:pPr>
                <a:lnSpc>
                  <a:spcPct val="150000"/>
                </a:lnSpc>
              </a:pPr>
              <a:r>
                <a:rPr lang="en-US" altLang="zh-CN" sz="1100" dirty="0" smtClean="0">
                  <a:solidFill>
                    <a:srgbClr val="0070C0"/>
                  </a:solidFill>
                  <a:latin typeface="Century Gothic" pitchFamily="34" charset="0"/>
                  <a:ea typeface="微软雅黑" pitchFamily="34" charset="-122"/>
                </a:rPr>
                <a:t>/ Browse &amp; Search</a:t>
              </a:r>
            </a:p>
            <a:p>
              <a:pPr>
                <a:lnSpc>
                  <a:spcPct val="150000"/>
                </a:lnSpc>
              </a:pPr>
              <a:r>
                <a:rPr lang="en-US" altLang="zh-CN" sz="1100" dirty="0" smtClean="0">
                  <a:solidFill>
                    <a:srgbClr val="0070C0"/>
                  </a:solidFill>
                  <a:latin typeface="Century Gothic" pitchFamily="34" charset="0"/>
                  <a:ea typeface="微软雅黑" pitchFamily="34" charset="-122"/>
                </a:rPr>
                <a:t>/ View detial</a:t>
              </a:r>
            </a:p>
            <a:p>
              <a:pPr>
                <a:lnSpc>
                  <a:spcPct val="150000"/>
                </a:lnSpc>
              </a:pPr>
              <a:r>
                <a:rPr lang="en-US" altLang="zh-CN" sz="1100" dirty="0" smtClean="0">
                  <a:solidFill>
                    <a:srgbClr val="0070C0"/>
                  </a:solidFill>
                  <a:latin typeface="Century Gothic" pitchFamily="34" charset="0"/>
                  <a:ea typeface="微软雅黑" pitchFamily="34" charset="-122"/>
                </a:rPr>
                <a:t>/ Ureader</a:t>
              </a:r>
            </a:p>
            <a:p>
              <a:pPr>
                <a:lnSpc>
                  <a:spcPct val="150000"/>
                </a:lnSpc>
              </a:pPr>
              <a:endParaRPr lang="en-US" altLang="zh-CN" sz="1100" dirty="0" smtClean="0">
                <a:solidFill>
                  <a:srgbClr val="0070C0"/>
                </a:solidFill>
                <a:latin typeface="Century Gothic" pitchFamily="34" charset="0"/>
                <a:ea typeface="微软雅黑" pitchFamily="34" charset="-122"/>
              </a:endParaRPr>
            </a:p>
            <a:p>
              <a:pPr>
                <a:lnSpc>
                  <a:spcPct val="150000"/>
                </a:lnSpc>
              </a:pPr>
              <a:r>
                <a:rPr lang="en-US" altLang="zh-CN" sz="1100" dirty="0" smtClean="0">
                  <a:solidFill>
                    <a:srgbClr val="0070C0"/>
                  </a:solidFill>
                  <a:latin typeface="Century Gothic" pitchFamily="34" charset="0"/>
                  <a:ea typeface="微软雅黑" pitchFamily="34" charset="-122"/>
                </a:rPr>
                <a:t>/ Contact us</a:t>
              </a:r>
            </a:p>
            <a:p>
              <a:pPr>
                <a:lnSpc>
                  <a:spcPct val="150000"/>
                </a:lnSpc>
              </a:pPr>
              <a:r>
                <a:rPr lang="en-US" altLang="zh-CN" sz="1100" dirty="0" smtClean="0">
                  <a:solidFill>
                    <a:srgbClr val="0070C0"/>
                  </a:solidFill>
                  <a:latin typeface="Century Gothic" pitchFamily="34" charset="0"/>
                  <a:ea typeface="微软雅黑" pitchFamily="34" charset="-122"/>
                </a:rPr>
                <a:t>/ Thank you</a:t>
              </a:r>
              <a:endParaRPr lang="en-US" altLang="zh-CN" sz="1100" dirty="0">
                <a:solidFill>
                  <a:srgbClr val="0070C0"/>
                </a:solidFill>
                <a:latin typeface="Century Gothic" pitchFamily="34" charset="0"/>
                <a:ea typeface="微软雅黑" pitchFamily="34" charset="-122"/>
              </a:endParaRPr>
            </a:p>
            <a:p>
              <a:endParaRPr lang="en-US" altLang="zh-CN" sz="1400" dirty="0" smtClean="0">
                <a:latin typeface="Century Gothic" pitchFamily="34" charset="0"/>
                <a:ea typeface="+mj-ea"/>
              </a:endParaRPr>
            </a:p>
            <a:p>
              <a:endParaRPr lang="en-US" altLang="zh-CN" sz="1400" dirty="0">
                <a:latin typeface="Century Gothic" pitchFamily="34" charset="0"/>
                <a:ea typeface="+mj-ea"/>
              </a:endParaRPr>
            </a:p>
            <a:p>
              <a:endParaRPr lang="zh-CN" altLang="en-US" sz="1400" dirty="0">
                <a:latin typeface="Century Gothic" pitchFamily="34" charset="0"/>
                <a:ea typeface="+mj-ea"/>
              </a:endParaRPr>
            </a:p>
          </p:txBody>
        </p:sp>
      </p:grpSp>
      <p:sp>
        <p:nvSpPr>
          <p:cNvPr id="7" name="TextBox 6"/>
          <p:cNvSpPr txBox="1"/>
          <p:nvPr/>
        </p:nvSpPr>
        <p:spPr>
          <a:xfrm>
            <a:off x="1259632" y="1993404"/>
            <a:ext cx="3312368" cy="1569660"/>
          </a:xfrm>
          <a:prstGeom prst="rect">
            <a:avLst/>
          </a:prstGeom>
          <a:noFill/>
          <a:effectLst/>
        </p:spPr>
        <p:txBody>
          <a:bodyPr wrap="square" rtlCol="0">
            <a:spAutoFit/>
          </a:bodyPr>
          <a:lstStyle/>
          <a:p>
            <a:r>
              <a:rPr lang="en-US" altLang="zh-CN" sz="3200" dirty="0" smtClean="0">
                <a:solidFill>
                  <a:srgbClr val="0070C0"/>
                </a:solidFill>
                <a:effectLst>
                  <a:glow rad="101600">
                    <a:schemeClr val="bg1">
                      <a:alpha val="60000"/>
                    </a:schemeClr>
                  </a:glow>
                </a:effectLst>
                <a:latin typeface="Century Gothic" pitchFamily="34" charset="0"/>
              </a:rPr>
              <a:t>Learning </a:t>
            </a:r>
          </a:p>
          <a:p>
            <a:r>
              <a:rPr lang="en-US" altLang="zh-CN" sz="3200" dirty="0" smtClean="0">
                <a:solidFill>
                  <a:srgbClr val="0070C0"/>
                </a:solidFill>
                <a:effectLst>
                  <a:glow rad="101600">
                    <a:schemeClr val="bg1">
                      <a:alpha val="60000"/>
                    </a:schemeClr>
                  </a:glow>
                </a:effectLst>
                <a:latin typeface="Century Gothic" pitchFamily="34" charset="0"/>
              </a:rPr>
              <a:t>    without</a:t>
            </a:r>
          </a:p>
          <a:p>
            <a:r>
              <a:rPr lang="en-US" altLang="zh-CN" sz="3200" dirty="0">
                <a:solidFill>
                  <a:srgbClr val="0070C0"/>
                </a:solidFill>
                <a:effectLst>
                  <a:glow rad="101600">
                    <a:schemeClr val="bg1">
                      <a:alpha val="60000"/>
                    </a:schemeClr>
                  </a:glow>
                </a:effectLst>
                <a:latin typeface="Century Gothic" pitchFamily="34" charset="0"/>
              </a:rPr>
              <a:t> </a:t>
            </a:r>
            <a:r>
              <a:rPr lang="en-US" altLang="zh-CN" sz="3200" dirty="0" smtClean="0">
                <a:solidFill>
                  <a:srgbClr val="0070C0"/>
                </a:solidFill>
                <a:effectLst>
                  <a:glow rad="101600">
                    <a:schemeClr val="bg1">
                      <a:alpha val="60000"/>
                    </a:schemeClr>
                  </a:glow>
                </a:effectLst>
                <a:latin typeface="Century Gothic" pitchFamily="34" charset="0"/>
              </a:rPr>
              <a:t>       Boundary.</a:t>
            </a:r>
            <a:endParaRPr lang="zh-CN" altLang="en-US" sz="3200" dirty="0">
              <a:solidFill>
                <a:srgbClr val="0070C0"/>
              </a:solidFill>
              <a:effectLst>
                <a:glow rad="101600">
                  <a:schemeClr val="bg1">
                    <a:alpha val="60000"/>
                  </a:schemeClr>
                </a:glow>
              </a:effectLst>
              <a:latin typeface="Century Gothic" pitchFamily="34" charset="0"/>
            </a:endParaRPr>
          </a:p>
        </p:txBody>
      </p:sp>
    </p:spTree>
    <p:extLst>
      <p:ext uri="{BB962C8B-B14F-4D97-AF65-F5344CB8AC3E}">
        <p14:creationId xmlns:p14="http://schemas.microsoft.com/office/powerpoint/2010/main" xmlns="" val="2021959638"/>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8025" y="121195"/>
            <a:ext cx="2808312" cy="307777"/>
          </a:xfrm>
          <a:prstGeom prst="rect">
            <a:avLst/>
          </a:prstGeom>
          <a:noFill/>
        </p:spPr>
        <p:txBody>
          <a:bodyPr wrap="square" rtlCol="0">
            <a:spAutoFit/>
          </a:bodyPr>
          <a:lstStyle/>
          <a:p>
            <a:pPr algn="r"/>
            <a:r>
              <a:rPr lang="en-US" altLang="zh-CN" sz="1400" dirty="0">
                <a:solidFill>
                  <a:schemeClr val="tx1">
                    <a:lumMod val="65000"/>
                    <a:lumOff val="35000"/>
                  </a:schemeClr>
                </a:solidFill>
                <a:latin typeface="Century Gothic" pitchFamily="34" charset="0"/>
              </a:rPr>
              <a:t>Chapter </a:t>
            </a:r>
            <a:r>
              <a:rPr lang="en-US" altLang="zh-CN" sz="1400" dirty="0" smtClean="0">
                <a:solidFill>
                  <a:schemeClr val="tx1">
                    <a:lumMod val="65000"/>
                    <a:lumOff val="35000"/>
                  </a:schemeClr>
                </a:solidFill>
                <a:latin typeface="Century Gothic" pitchFamily="34" charset="0"/>
              </a:rPr>
              <a:t>7. </a:t>
            </a:r>
            <a:r>
              <a:rPr lang="zh-CN" altLang="en-US" sz="1400" dirty="0" smtClean="0">
                <a:solidFill>
                  <a:schemeClr val="tx1">
                    <a:lumMod val="65000"/>
                    <a:lumOff val="35000"/>
                  </a:schemeClr>
                </a:solidFill>
                <a:latin typeface="+mj-ea"/>
                <a:ea typeface="+mj-ea"/>
              </a:rPr>
              <a:t>联系我们</a:t>
            </a:r>
            <a:endParaRPr lang="zh-CN" altLang="en-US" sz="1200" dirty="0">
              <a:solidFill>
                <a:schemeClr val="tx1">
                  <a:lumMod val="65000"/>
                  <a:lumOff val="35000"/>
                </a:schemeClr>
              </a:solidFill>
              <a:latin typeface="+mj-ea"/>
              <a:ea typeface="+mj-ea"/>
            </a:endParaRPr>
          </a:p>
        </p:txBody>
      </p:sp>
      <p:cxnSp>
        <p:nvCxnSpPr>
          <p:cNvPr id="4" name="直接连接符 3"/>
          <p:cNvCxnSpPr/>
          <p:nvPr/>
        </p:nvCxnSpPr>
        <p:spPr>
          <a:xfrm>
            <a:off x="1619672" y="1561356"/>
            <a:ext cx="5904656" cy="0"/>
          </a:xfrm>
          <a:prstGeom prst="line">
            <a:avLst/>
          </a:prstGeom>
          <a:ln w="2857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619672" y="3109528"/>
            <a:ext cx="5904656" cy="0"/>
          </a:xfrm>
          <a:prstGeom prst="line">
            <a:avLst/>
          </a:prstGeom>
          <a:ln w="2857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26616" y="913284"/>
            <a:ext cx="4181687" cy="418191"/>
          </a:xfrm>
          <a:prstGeom prst="rect">
            <a:avLst/>
          </a:prstGeom>
          <a:noFill/>
        </p:spPr>
        <p:txBody>
          <a:bodyPr wrap="square" rtlCol="0">
            <a:spAutoFit/>
          </a:bodyPr>
          <a:lstStyle/>
          <a:p>
            <a:pPr>
              <a:lnSpc>
                <a:spcPct val="150000"/>
              </a:lnSpc>
              <a:spcAft>
                <a:spcPts val="600"/>
              </a:spcAft>
            </a:pPr>
            <a:r>
              <a:rPr lang="zh-CN" altLang="en-US" sz="1600" dirty="0" smtClean="0">
                <a:solidFill>
                  <a:srgbClr val="0070C0"/>
                </a:solidFill>
                <a:latin typeface="+mj-ea"/>
                <a:ea typeface="+mj-ea"/>
              </a:rPr>
              <a:t>联系优阅外文原版电子书</a:t>
            </a:r>
            <a:endParaRPr lang="en-US" altLang="zh-CN" sz="1600" dirty="0" smtClean="0">
              <a:solidFill>
                <a:srgbClr val="0070C0"/>
              </a:solidFill>
              <a:latin typeface="+mj-ea"/>
              <a:ea typeface="+mj-ea"/>
            </a:endParaRPr>
          </a:p>
        </p:txBody>
      </p:sp>
      <p:sp>
        <p:nvSpPr>
          <p:cNvPr id="9" name="TextBox 8"/>
          <p:cNvSpPr txBox="1"/>
          <p:nvPr/>
        </p:nvSpPr>
        <p:spPr>
          <a:xfrm>
            <a:off x="3126616" y="1777380"/>
            <a:ext cx="4445779" cy="1107996"/>
          </a:xfrm>
          <a:prstGeom prst="rect">
            <a:avLst/>
          </a:prstGeom>
          <a:noFill/>
        </p:spPr>
        <p:txBody>
          <a:bodyPr wrap="square" rtlCol="0">
            <a:spAutoFit/>
          </a:bodyPr>
          <a:lstStyle/>
          <a:p>
            <a:pPr>
              <a:lnSpc>
                <a:spcPct val="150000"/>
              </a:lnSpc>
              <a:spcAft>
                <a:spcPts val="600"/>
              </a:spcAft>
            </a:pPr>
            <a:r>
              <a:rPr lang="zh-CN" altLang="en-US" sz="1200" dirty="0" smtClean="0">
                <a:solidFill>
                  <a:srgbClr val="0070C0"/>
                </a:solidFill>
                <a:latin typeface="+mj-ea"/>
                <a:ea typeface="+mj-ea"/>
              </a:rPr>
              <a:t>客户服务 </a:t>
            </a:r>
            <a:r>
              <a:rPr lang="en-US" altLang="zh-CN" sz="1200" dirty="0" smtClean="0">
                <a:solidFill>
                  <a:srgbClr val="0070C0"/>
                </a:solidFill>
                <a:latin typeface="+mj-ea"/>
                <a:ea typeface="+mj-ea"/>
              </a:rPr>
              <a:t>/ </a:t>
            </a:r>
            <a:r>
              <a:rPr lang="zh-CN" altLang="en-US" sz="1200" dirty="0" smtClean="0">
                <a:solidFill>
                  <a:srgbClr val="0070C0"/>
                </a:solidFill>
                <a:latin typeface="+mj-ea"/>
                <a:ea typeface="+mj-ea"/>
              </a:rPr>
              <a:t>商务合作</a:t>
            </a:r>
            <a:endParaRPr lang="en-US" altLang="zh-CN" sz="1200" dirty="0" smtClean="0">
              <a:solidFill>
                <a:srgbClr val="0070C0"/>
              </a:solidFill>
              <a:latin typeface="+mj-ea"/>
              <a:ea typeface="+mj-ea"/>
            </a:endParaRPr>
          </a:p>
          <a:p>
            <a:pPr>
              <a:spcAft>
                <a:spcPts val="600"/>
              </a:spcAft>
            </a:pPr>
            <a:r>
              <a:rPr lang="en-US" altLang="zh-CN" sz="1100" dirty="0">
                <a:solidFill>
                  <a:schemeClr val="tx1">
                    <a:lumMod val="75000"/>
                    <a:lumOff val="25000"/>
                  </a:schemeClr>
                </a:solidFill>
                <a:latin typeface="+mj-ea"/>
                <a:ea typeface="+mj-ea"/>
              </a:rPr>
              <a:t>Tel: </a:t>
            </a:r>
            <a:r>
              <a:rPr lang="en-US" altLang="zh-CN" sz="1100" dirty="0" smtClean="0">
                <a:solidFill>
                  <a:schemeClr val="tx1">
                    <a:lumMod val="75000"/>
                    <a:lumOff val="25000"/>
                  </a:schemeClr>
                </a:solidFill>
                <a:latin typeface="+mj-ea"/>
                <a:ea typeface="+mj-ea"/>
              </a:rPr>
              <a:t>010-68356490-802/803</a:t>
            </a:r>
          </a:p>
          <a:p>
            <a:pPr>
              <a:spcAft>
                <a:spcPts val="600"/>
              </a:spcAft>
            </a:pPr>
            <a:r>
              <a:rPr lang="en-US" altLang="zh-CN" sz="1100" dirty="0" smtClean="0">
                <a:solidFill>
                  <a:schemeClr val="tx1">
                    <a:lumMod val="75000"/>
                    <a:lumOff val="25000"/>
                  </a:schemeClr>
                </a:solidFill>
                <a:latin typeface="+mj-ea"/>
                <a:ea typeface="+mj-ea"/>
              </a:rPr>
              <a:t>E-mail</a:t>
            </a:r>
            <a:r>
              <a:rPr lang="en-US" altLang="zh-CN" sz="1100" dirty="0">
                <a:solidFill>
                  <a:schemeClr val="tx1">
                    <a:lumMod val="75000"/>
                    <a:lumOff val="25000"/>
                  </a:schemeClr>
                </a:solidFill>
                <a:latin typeface="+mj-ea"/>
                <a:ea typeface="+mj-ea"/>
              </a:rPr>
              <a:t>: </a:t>
            </a:r>
            <a:r>
              <a:rPr lang="en-US" altLang="zh-CN" sz="1100" smtClean="0">
                <a:solidFill>
                  <a:schemeClr val="tx1">
                    <a:lumMod val="75000"/>
                    <a:lumOff val="25000"/>
                  </a:schemeClr>
                </a:solidFill>
                <a:latin typeface="+mj-ea"/>
                <a:ea typeface="+mj-ea"/>
              </a:rPr>
              <a:t>1539205392@qq.com    </a:t>
            </a:r>
            <a:r>
              <a:rPr lang="en-US" altLang="zh-CN" sz="1100" smtClean="0">
                <a:solidFill>
                  <a:schemeClr val="tx1">
                    <a:lumMod val="75000"/>
                    <a:lumOff val="25000"/>
                  </a:schemeClr>
                </a:solidFill>
                <a:latin typeface="+mj-ea"/>
                <a:ea typeface="+mj-ea"/>
              </a:rPr>
              <a:t>972839025</a:t>
            </a:r>
            <a:r>
              <a:rPr lang="en-US" altLang="zh-CN" sz="1100" smtClean="0">
                <a:solidFill>
                  <a:schemeClr val="tx1">
                    <a:lumMod val="75000"/>
                    <a:lumOff val="25000"/>
                  </a:schemeClr>
                </a:solidFill>
                <a:latin typeface="+mj-ea"/>
              </a:rPr>
              <a:t>@qq.com</a:t>
            </a:r>
            <a:endParaRPr lang="en-US" altLang="zh-CN" sz="1100" dirty="0" smtClean="0">
              <a:solidFill>
                <a:schemeClr val="tx1">
                  <a:lumMod val="75000"/>
                  <a:lumOff val="25000"/>
                </a:schemeClr>
              </a:solidFill>
              <a:latin typeface="+mj-ea"/>
              <a:ea typeface="+mj-ea"/>
            </a:endParaRPr>
          </a:p>
          <a:p>
            <a:pPr>
              <a:spcAft>
                <a:spcPts val="600"/>
              </a:spcAft>
            </a:pPr>
            <a:r>
              <a:rPr lang="en-US" altLang="zh-CN" sz="1100" dirty="0" smtClean="0">
                <a:solidFill>
                  <a:schemeClr val="tx1">
                    <a:lumMod val="75000"/>
                    <a:lumOff val="25000"/>
                  </a:schemeClr>
                </a:solidFill>
                <a:latin typeface="+mj-ea"/>
                <a:ea typeface="+mj-ea"/>
              </a:rPr>
              <a:t>Add: </a:t>
            </a:r>
            <a:r>
              <a:rPr lang="zh-CN" altLang="en-US" sz="1100" dirty="0" smtClean="0">
                <a:solidFill>
                  <a:schemeClr val="tx1">
                    <a:lumMod val="75000"/>
                    <a:lumOff val="25000"/>
                  </a:schemeClr>
                </a:solidFill>
                <a:latin typeface="+mj-ea"/>
                <a:ea typeface="+mj-ea"/>
              </a:rPr>
              <a:t>北京市海淀区中关村南大街甲</a:t>
            </a:r>
            <a:r>
              <a:rPr lang="en-US" altLang="zh-CN" sz="1100" dirty="0" smtClean="0">
                <a:solidFill>
                  <a:schemeClr val="tx1">
                    <a:lumMod val="75000"/>
                    <a:lumOff val="25000"/>
                  </a:schemeClr>
                </a:solidFill>
                <a:latin typeface="+mj-ea"/>
                <a:ea typeface="+mj-ea"/>
              </a:rPr>
              <a:t>27</a:t>
            </a:r>
            <a:r>
              <a:rPr lang="zh-CN" altLang="en-US" sz="1100" dirty="0" smtClean="0">
                <a:solidFill>
                  <a:schemeClr val="tx1">
                    <a:lumMod val="75000"/>
                    <a:lumOff val="25000"/>
                  </a:schemeClr>
                </a:solidFill>
                <a:latin typeface="+mj-ea"/>
                <a:ea typeface="+mj-ea"/>
              </a:rPr>
              <a:t>号中扬大厦</a:t>
            </a:r>
            <a:r>
              <a:rPr lang="en-US" altLang="zh-CN" sz="1100" dirty="0" smtClean="0">
                <a:solidFill>
                  <a:schemeClr val="tx1">
                    <a:lumMod val="75000"/>
                    <a:lumOff val="25000"/>
                  </a:schemeClr>
                </a:solidFill>
                <a:latin typeface="+mj-ea"/>
                <a:ea typeface="+mj-ea"/>
              </a:rPr>
              <a:t>302</a:t>
            </a:r>
            <a:r>
              <a:rPr lang="zh-CN" altLang="en-US" sz="1100" dirty="0" smtClean="0">
                <a:solidFill>
                  <a:schemeClr val="tx1">
                    <a:lumMod val="75000"/>
                    <a:lumOff val="25000"/>
                  </a:schemeClr>
                </a:solidFill>
                <a:latin typeface="+mj-ea"/>
                <a:ea typeface="+mj-ea"/>
              </a:rPr>
              <a:t>，</a:t>
            </a:r>
            <a:r>
              <a:rPr lang="en-US" altLang="zh-CN" sz="1100" dirty="0" smtClean="0">
                <a:solidFill>
                  <a:schemeClr val="tx1">
                    <a:lumMod val="75000"/>
                    <a:lumOff val="25000"/>
                  </a:schemeClr>
                </a:solidFill>
                <a:latin typeface="+mj-ea"/>
                <a:ea typeface="+mj-ea"/>
              </a:rPr>
              <a:t>100081</a:t>
            </a:r>
          </a:p>
        </p:txBody>
      </p:sp>
      <p:pic>
        <p:nvPicPr>
          <p:cNvPr id="11" name="图片 10"/>
          <p:cNvPicPr>
            <a:picLocks noChangeAspect="1"/>
          </p:cNvPicPr>
          <p:nvPr/>
        </p:nvPicPr>
        <p:blipFill rotWithShape="1">
          <a:blip r:embed="rId2" cstate="print">
            <a:extLst>
              <a:ext uri="{28A0092B-C50C-407E-A947-70E740481C1C}">
                <a14:useLocalDpi xmlns:a14="http://schemas.microsoft.com/office/drawing/2010/main" xmlns="" val="0"/>
              </a:ext>
            </a:extLst>
          </a:blip>
          <a:srcRect l="14033" t="20134" r="15075" b="15930"/>
          <a:stretch/>
        </p:blipFill>
        <p:spPr>
          <a:xfrm>
            <a:off x="1425583" y="1705372"/>
            <a:ext cx="1482608" cy="1337118"/>
          </a:xfrm>
          <a:prstGeom prst="rect">
            <a:avLst/>
          </a:prstGeom>
          <a:effectLst>
            <a:outerShdw blurRad="63500" sx="102000" sy="102000" algn="ctr" rotWithShape="0">
              <a:prstClr val="black">
                <a:alpha val="40000"/>
              </a:prstClr>
            </a:outerShdw>
          </a:effectLst>
        </p:spPr>
      </p:pic>
      <p:sp>
        <p:nvSpPr>
          <p:cNvPr id="13" name="TextBox 12"/>
          <p:cNvSpPr txBox="1"/>
          <p:nvPr/>
        </p:nvSpPr>
        <p:spPr>
          <a:xfrm>
            <a:off x="3126617" y="3289548"/>
            <a:ext cx="4032448" cy="1723549"/>
          </a:xfrm>
          <a:prstGeom prst="rect">
            <a:avLst/>
          </a:prstGeom>
          <a:noFill/>
        </p:spPr>
        <p:txBody>
          <a:bodyPr wrap="square" rtlCol="0">
            <a:spAutoFit/>
          </a:bodyPr>
          <a:lstStyle/>
          <a:p>
            <a:pPr>
              <a:lnSpc>
                <a:spcPct val="150000"/>
              </a:lnSpc>
              <a:spcAft>
                <a:spcPts val="600"/>
              </a:spcAft>
            </a:pPr>
            <a:r>
              <a:rPr lang="zh-CN" altLang="en-US" sz="1400" dirty="0" smtClean="0">
                <a:solidFill>
                  <a:srgbClr val="0070C0"/>
                </a:solidFill>
                <a:latin typeface="+mj-ea"/>
              </a:rPr>
              <a:t>技术支持</a:t>
            </a:r>
            <a:endParaRPr lang="en-US" altLang="zh-CN" sz="1400" dirty="0" smtClean="0">
              <a:solidFill>
                <a:srgbClr val="0070C0"/>
              </a:solidFill>
              <a:latin typeface="+mj-ea"/>
            </a:endParaRPr>
          </a:p>
          <a:p>
            <a:pPr>
              <a:spcAft>
                <a:spcPts val="600"/>
              </a:spcAft>
            </a:pPr>
            <a:r>
              <a:rPr lang="en-US" altLang="zh-CN" sz="1200" dirty="0" smtClean="0">
                <a:solidFill>
                  <a:schemeClr val="tx1">
                    <a:lumMod val="75000"/>
                    <a:lumOff val="25000"/>
                  </a:schemeClr>
                </a:solidFill>
                <a:latin typeface="+mj-ea"/>
              </a:rPr>
              <a:t>Tel: 010-68356490-806</a:t>
            </a:r>
          </a:p>
          <a:p>
            <a:pPr>
              <a:spcAft>
                <a:spcPts val="600"/>
              </a:spcAft>
            </a:pPr>
            <a:r>
              <a:rPr lang="en-US" altLang="zh-CN" sz="1200" dirty="0" smtClean="0">
                <a:solidFill>
                  <a:schemeClr val="tx1">
                    <a:lumMod val="75000"/>
                    <a:lumOff val="25000"/>
                  </a:schemeClr>
                </a:solidFill>
                <a:latin typeface="+mj-ea"/>
              </a:rPr>
              <a:t>E-mail: 10534404@qq.com</a:t>
            </a:r>
          </a:p>
          <a:p>
            <a:pPr>
              <a:spcAft>
                <a:spcPts val="600"/>
              </a:spcAft>
            </a:pPr>
            <a:r>
              <a:rPr lang="zh-CN" altLang="en-US" sz="1200" dirty="0" smtClean="0">
                <a:solidFill>
                  <a:schemeClr val="tx1">
                    <a:lumMod val="75000"/>
                    <a:lumOff val="25000"/>
                  </a:schemeClr>
                </a:solidFill>
                <a:latin typeface="+mj-ea"/>
                <a:ea typeface="+mj-ea"/>
              </a:rPr>
              <a:t>公司主站</a:t>
            </a:r>
            <a:r>
              <a:rPr lang="en-US" altLang="zh-CN" sz="1200" dirty="0" smtClean="0">
                <a:solidFill>
                  <a:schemeClr val="tx1">
                    <a:lumMod val="75000"/>
                    <a:lumOff val="25000"/>
                  </a:schemeClr>
                </a:solidFill>
                <a:latin typeface="+mj-ea"/>
              </a:rPr>
              <a:t>: </a:t>
            </a:r>
            <a:r>
              <a:rPr lang="en-US" altLang="zh-CN" sz="1200" dirty="0" smtClean="0">
                <a:solidFill>
                  <a:schemeClr val="tx1">
                    <a:lumMod val="75000"/>
                    <a:lumOff val="25000"/>
                  </a:schemeClr>
                </a:solidFill>
                <a:latin typeface="+mj-ea"/>
                <a:hlinkClick r:id="rId3"/>
              </a:rPr>
              <a:t>www.dynomedia-inc.com</a:t>
            </a:r>
            <a:endParaRPr lang="en-US" altLang="zh-CN" sz="1200" dirty="0" smtClean="0">
              <a:solidFill>
                <a:schemeClr val="tx1">
                  <a:lumMod val="75000"/>
                  <a:lumOff val="25000"/>
                </a:schemeClr>
              </a:solidFill>
              <a:latin typeface="+mj-ea"/>
            </a:endParaRPr>
          </a:p>
          <a:p>
            <a:pPr>
              <a:spcAft>
                <a:spcPts val="600"/>
              </a:spcAft>
            </a:pPr>
            <a:r>
              <a:rPr lang="zh-CN" altLang="en-US" sz="1200" dirty="0" smtClean="0">
                <a:solidFill>
                  <a:schemeClr val="tx1">
                    <a:lumMod val="75000"/>
                    <a:lumOff val="25000"/>
                  </a:schemeClr>
                </a:solidFill>
                <a:latin typeface="+mj-ea"/>
                <a:ea typeface="+mj-ea"/>
              </a:rPr>
              <a:t>在线阅读</a:t>
            </a:r>
            <a:r>
              <a:rPr lang="zh-CN" altLang="en-US" sz="1200" dirty="0" smtClean="0">
                <a:solidFill>
                  <a:schemeClr val="tx1">
                    <a:lumMod val="75000"/>
                    <a:lumOff val="25000"/>
                  </a:schemeClr>
                </a:solidFill>
                <a:latin typeface="+mj-ea"/>
              </a:rPr>
              <a:t>：</a:t>
            </a:r>
            <a:r>
              <a:rPr lang="en-US" altLang="zh-CN" sz="1200" dirty="0" smtClean="0">
                <a:solidFill>
                  <a:schemeClr val="tx1">
                    <a:lumMod val="75000"/>
                    <a:lumOff val="25000"/>
                  </a:schemeClr>
                </a:solidFill>
                <a:latin typeface="+mj-ea"/>
                <a:hlinkClick r:id="rId4"/>
              </a:rPr>
              <a:t>http://114.113.148.240/</a:t>
            </a:r>
            <a:endParaRPr lang="en-US" altLang="zh-CN" sz="1200" dirty="0" smtClean="0">
              <a:solidFill>
                <a:schemeClr val="tx1">
                  <a:lumMod val="75000"/>
                  <a:lumOff val="25000"/>
                </a:schemeClr>
              </a:solidFill>
              <a:latin typeface="+mj-ea"/>
            </a:endParaRPr>
          </a:p>
          <a:p>
            <a:pPr>
              <a:spcAft>
                <a:spcPts val="600"/>
              </a:spcAft>
            </a:pPr>
            <a:endParaRPr lang="en-US" altLang="zh-CN" sz="1200" dirty="0" smtClean="0">
              <a:solidFill>
                <a:srgbClr val="0070C0"/>
              </a:solidFill>
              <a:latin typeface="+mj-ea"/>
            </a:endParaRPr>
          </a:p>
        </p:txBody>
      </p:sp>
      <p:pic>
        <p:nvPicPr>
          <p:cNvPr id="12" name="图片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115616" y="2868910"/>
            <a:ext cx="2148830" cy="2148830"/>
          </a:xfrm>
          <a:prstGeom prst="rect">
            <a:avLst/>
          </a:prstGeom>
          <a:effectLst>
            <a:outerShdw blurRad="63500" sx="102000" sy="102000" algn="ctr" rotWithShape="0">
              <a:prstClr val="black">
                <a:alpha val="40000"/>
              </a:prstClr>
            </a:outerShdw>
          </a:effectLst>
        </p:spPr>
      </p:pic>
      <p:cxnSp>
        <p:nvCxnSpPr>
          <p:cNvPr id="15" name="直接连接符 14"/>
          <p:cNvCxnSpPr/>
          <p:nvPr/>
        </p:nvCxnSpPr>
        <p:spPr>
          <a:xfrm>
            <a:off x="1619672" y="4801716"/>
            <a:ext cx="5904656" cy="0"/>
          </a:xfrm>
          <a:prstGeom prst="line">
            <a:avLst/>
          </a:prstGeom>
          <a:ln w="2857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26457951"/>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8025" y="121195"/>
            <a:ext cx="2808312" cy="307777"/>
          </a:xfrm>
          <a:prstGeom prst="rect">
            <a:avLst/>
          </a:prstGeom>
          <a:noFill/>
        </p:spPr>
        <p:txBody>
          <a:bodyPr wrap="square" rtlCol="0">
            <a:spAutoFit/>
          </a:bodyPr>
          <a:lstStyle/>
          <a:p>
            <a:pPr algn="r"/>
            <a:r>
              <a:rPr lang="en-US" altLang="zh-CN" sz="1400" dirty="0">
                <a:solidFill>
                  <a:schemeClr val="tx1">
                    <a:lumMod val="65000"/>
                    <a:lumOff val="35000"/>
                  </a:schemeClr>
                </a:solidFill>
                <a:latin typeface="Century Gothic" pitchFamily="34" charset="0"/>
              </a:rPr>
              <a:t>Chapter </a:t>
            </a:r>
            <a:r>
              <a:rPr lang="en-US" altLang="zh-CN" sz="1400" dirty="0" smtClean="0">
                <a:solidFill>
                  <a:schemeClr val="tx1">
                    <a:lumMod val="65000"/>
                    <a:lumOff val="35000"/>
                  </a:schemeClr>
                </a:solidFill>
                <a:latin typeface="Century Gothic" pitchFamily="34" charset="0"/>
              </a:rPr>
              <a:t>8. </a:t>
            </a:r>
            <a:r>
              <a:rPr lang="zh-CN" altLang="en-US" sz="1400" dirty="0" smtClean="0">
                <a:solidFill>
                  <a:schemeClr val="tx1">
                    <a:lumMod val="65000"/>
                    <a:lumOff val="35000"/>
                  </a:schemeClr>
                </a:solidFill>
                <a:latin typeface="+mj-ea"/>
                <a:ea typeface="+mj-ea"/>
              </a:rPr>
              <a:t>致谢</a:t>
            </a:r>
            <a:endParaRPr lang="zh-CN" altLang="en-US" sz="1200" dirty="0">
              <a:solidFill>
                <a:schemeClr val="tx1">
                  <a:lumMod val="65000"/>
                  <a:lumOff val="35000"/>
                </a:schemeClr>
              </a:solidFill>
              <a:latin typeface="+mj-ea"/>
              <a:ea typeface="+mj-ea"/>
            </a:endParaRPr>
          </a:p>
        </p:txBody>
      </p:sp>
      <p:sp>
        <p:nvSpPr>
          <p:cNvPr id="3" name="TextBox 2"/>
          <p:cNvSpPr txBox="1"/>
          <p:nvPr/>
        </p:nvSpPr>
        <p:spPr>
          <a:xfrm>
            <a:off x="2339753" y="1849388"/>
            <a:ext cx="4680520" cy="1908215"/>
          </a:xfrm>
          <a:prstGeom prst="rect">
            <a:avLst/>
          </a:prstGeom>
          <a:noFill/>
        </p:spPr>
        <p:txBody>
          <a:bodyPr wrap="square" rtlCol="0">
            <a:spAutoFit/>
          </a:bodyPr>
          <a:lstStyle/>
          <a:p>
            <a:pPr>
              <a:lnSpc>
                <a:spcPct val="150000"/>
              </a:lnSpc>
              <a:spcAft>
                <a:spcPts val="600"/>
              </a:spcAft>
            </a:pPr>
            <a:r>
              <a:rPr lang="zh-CN" altLang="en-US" sz="1600" dirty="0" smtClean="0">
                <a:solidFill>
                  <a:srgbClr val="0070C0"/>
                </a:solidFill>
                <a:latin typeface="+mj-ea"/>
                <a:ea typeface="+mj-ea"/>
              </a:rPr>
              <a:t>感谢您了解并支持优阅外文原版电子书</a:t>
            </a:r>
            <a:endParaRPr lang="en-US" altLang="zh-CN" sz="1600" dirty="0" smtClean="0">
              <a:solidFill>
                <a:srgbClr val="0070C0"/>
              </a:solidFill>
              <a:latin typeface="+mj-ea"/>
              <a:ea typeface="+mj-ea"/>
            </a:endParaRPr>
          </a:p>
          <a:p>
            <a:pPr>
              <a:lnSpc>
                <a:spcPct val="150000"/>
              </a:lnSpc>
              <a:spcAft>
                <a:spcPts val="600"/>
              </a:spcAft>
            </a:pPr>
            <a:r>
              <a:rPr lang="zh-CN" altLang="en-US" sz="1400" dirty="0" smtClean="0">
                <a:solidFill>
                  <a:schemeClr val="tx1">
                    <a:lumMod val="75000"/>
                    <a:lumOff val="25000"/>
                  </a:schemeClr>
                </a:solidFill>
                <a:latin typeface="+mj-ea"/>
                <a:ea typeface="+mj-ea"/>
              </a:rPr>
              <a:t>思无桎，学无界。</a:t>
            </a:r>
            <a:endParaRPr lang="en-US" altLang="zh-CN" sz="1400" dirty="0" smtClean="0">
              <a:solidFill>
                <a:schemeClr val="tx1">
                  <a:lumMod val="75000"/>
                  <a:lumOff val="25000"/>
                </a:schemeClr>
              </a:solidFill>
              <a:latin typeface="+mj-ea"/>
              <a:ea typeface="+mj-ea"/>
            </a:endParaRPr>
          </a:p>
          <a:p>
            <a:pPr>
              <a:lnSpc>
                <a:spcPct val="150000"/>
              </a:lnSpc>
              <a:spcAft>
                <a:spcPts val="600"/>
              </a:spcAft>
            </a:pPr>
            <a:r>
              <a:rPr lang="zh-CN" altLang="en-US" sz="1400" dirty="0" smtClean="0">
                <a:solidFill>
                  <a:schemeClr val="tx1">
                    <a:lumMod val="75000"/>
                    <a:lumOff val="25000"/>
                  </a:schemeClr>
                </a:solidFill>
                <a:latin typeface="+mj-ea"/>
                <a:ea typeface="+mj-ea"/>
              </a:rPr>
              <a:t>我们始终致力于优秀数字图书资源的引进与分享，并竭尽全力提供更好的阅读体验与服务质量，在此过程中，感谢您的参与和支持，给予我们更多的信心与动力。</a:t>
            </a:r>
            <a:endParaRPr lang="en-US" altLang="zh-CN" sz="1400" dirty="0">
              <a:solidFill>
                <a:schemeClr val="tx1">
                  <a:lumMod val="75000"/>
                  <a:lumOff val="25000"/>
                </a:schemeClr>
              </a:solidFill>
              <a:latin typeface="+mj-ea"/>
              <a:ea typeface="+mj-ea"/>
            </a:endParaRPr>
          </a:p>
        </p:txBody>
      </p:sp>
    </p:spTree>
    <p:extLst>
      <p:ext uri="{BB962C8B-B14F-4D97-AF65-F5344CB8AC3E}">
        <p14:creationId xmlns:p14="http://schemas.microsoft.com/office/powerpoint/2010/main" xmlns="" val="765918376"/>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2622999" y="697260"/>
            <a:ext cx="5859205" cy="4339532"/>
            <a:chOff x="2622999" y="697260"/>
            <a:chExt cx="5859205" cy="4339532"/>
          </a:xfrm>
        </p:grpSpPr>
        <p:grpSp>
          <p:nvGrpSpPr>
            <p:cNvPr id="24" name="组合 23"/>
            <p:cNvGrpSpPr/>
            <p:nvPr/>
          </p:nvGrpSpPr>
          <p:grpSpPr>
            <a:xfrm>
              <a:off x="2650151" y="697260"/>
              <a:ext cx="5832053" cy="4339532"/>
              <a:chOff x="2650151" y="697260"/>
              <a:chExt cx="5832053" cy="4339532"/>
            </a:xfrm>
          </p:grpSpPr>
          <p:sp>
            <p:nvSpPr>
              <p:cNvPr id="23" name="等腰三角形 22"/>
              <p:cNvSpPr/>
              <p:nvPr/>
            </p:nvSpPr>
            <p:spPr>
              <a:xfrm rot="16200000">
                <a:off x="2581530" y="1918010"/>
                <a:ext cx="288032" cy="15078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788809" y="697260"/>
                <a:ext cx="5693395" cy="4339532"/>
              </a:xfrm>
              <a:prstGeom prst="rect">
                <a:avLst/>
              </a:prstGeom>
              <a:gradFill flip="none" rotWithShape="1">
                <a:gsLst>
                  <a:gs pos="0">
                    <a:schemeClr val="bg1">
                      <a:alpha val="8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2622999" y="697260"/>
              <a:ext cx="148801" cy="4339532"/>
              <a:chOff x="2622999" y="697260"/>
              <a:chExt cx="148801" cy="4339532"/>
            </a:xfrm>
            <a:effectLst>
              <a:outerShdw blurRad="88900" dist="38100" dir="4200000" sx="107000" sy="107000" algn="l" rotWithShape="0">
                <a:schemeClr val="bg1">
                  <a:alpha val="40000"/>
                </a:schemeClr>
              </a:outerShdw>
            </a:effectLst>
          </p:grpSpPr>
          <p:cxnSp>
            <p:nvCxnSpPr>
              <p:cNvPr id="6" name="直接连接符 5"/>
              <p:cNvCxnSpPr/>
              <p:nvPr/>
            </p:nvCxnSpPr>
            <p:spPr>
              <a:xfrm flipH="1">
                <a:off x="2767037" y="697260"/>
                <a:ext cx="4763" cy="1152128"/>
              </a:xfrm>
              <a:prstGeom prst="line">
                <a:avLst/>
              </a:prstGeom>
              <a:ln w="12700">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2627784" y="1846002"/>
                <a:ext cx="144016" cy="152165"/>
              </a:xfrm>
              <a:prstGeom prst="line">
                <a:avLst/>
              </a:prstGeom>
              <a:ln w="12700">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622999" y="1996791"/>
                <a:ext cx="148801" cy="135866"/>
              </a:xfrm>
              <a:prstGeom prst="line">
                <a:avLst/>
              </a:prstGeom>
              <a:ln w="12700">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771800" y="2136857"/>
                <a:ext cx="0" cy="2899935"/>
              </a:xfrm>
              <a:prstGeom prst="line">
                <a:avLst/>
              </a:prstGeom>
              <a:ln w="12700">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grpSp>
      </p:grpSp>
      <p:pic>
        <p:nvPicPr>
          <p:cNvPr id="3" name="图片 2"/>
          <p:cNvPicPr>
            <a:picLocks noChangeAspect="1"/>
          </p:cNvPicPr>
          <p:nvPr/>
        </p:nvPicPr>
        <p:blipFill rotWithShape="1">
          <a:blip r:embed="rId3" cstate="print">
            <a:extLst>
              <a:ext uri="{28A0092B-C50C-407E-A947-70E740481C1C}">
                <a14:useLocalDpi xmlns:a14="http://schemas.microsoft.com/office/drawing/2010/main" xmlns="" val="0"/>
              </a:ext>
            </a:extLst>
          </a:blip>
          <a:srcRect r="69616"/>
          <a:stretch/>
        </p:blipFill>
        <p:spPr>
          <a:xfrm>
            <a:off x="683568" y="1119884"/>
            <a:ext cx="1915616" cy="1763339"/>
          </a:xfrm>
          <a:prstGeom prst="rect">
            <a:avLst/>
          </a:prstGeom>
          <a:effectLst>
            <a:reflection blurRad="6350" stA="52000" endA="300" endPos="35000" dir="5400000" sy="-100000" algn="bl" rotWithShape="0"/>
          </a:effectLst>
        </p:spPr>
      </p:pic>
      <p:sp>
        <p:nvSpPr>
          <p:cNvPr id="4" name="TextBox 3"/>
          <p:cNvSpPr txBox="1"/>
          <p:nvPr/>
        </p:nvSpPr>
        <p:spPr>
          <a:xfrm>
            <a:off x="3059832" y="848050"/>
            <a:ext cx="5400600" cy="4070345"/>
          </a:xfrm>
          <a:prstGeom prst="rect">
            <a:avLst/>
          </a:prstGeom>
          <a:noFill/>
        </p:spPr>
        <p:txBody>
          <a:bodyPr wrap="square" rtlCol="0">
            <a:spAutoFit/>
          </a:bodyPr>
          <a:lstStyle/>
          <a:p>
            <a:pPr indent="288000">
              <a:lnSpc>
                <a:spcPct val="150000"/>
              </a:lnSpc>
              <a:spcAft>
                <a:spcPts val="600"/>
              </a:spcAft>
            </a:pPr>
            <a:r>
              <a:rPr lang="zh-CN" altLang="en-US" sz="1600" dirty="0" smtClean="0">
                <a:solidFill>
                  <a:srgbClr val="FF3300"/>
                </a:solidFill>
                <a:latin typeface="+mj-ea"/>
                <a:ea typeface="+mj-ea"/>
              </a:rPr>
              <a:t>欢迎来到优阅外文原版电子书数据库！</a:t>
            </a:r>
            <a:endParaRPr lang="en-US" altLang="zh-CN" sz="1600" dirty="0" smtClean="0">
              <a:solidFill>
                <a:srgbClr val="FF3300"/>
              </a:solidFill>
              <a:latin typeface="+mj-ea"/>
              <a:ea typeface="+mj-ea"/>
            </a:endParaRPr>
          </a:p>
          <a:p>
            <a:pPr indent="288000">
              <a:lnSpc>
                <a:spcPct val="150000"/>
              </a:lnSpc>
              <a:spcAft>
                <a:spcPts val="600"/>
              </a:spcAft>
            </a:pPr>
            <a:r>
              <a:rPr lang="zh-CN" altLang="en-US" sz="1100" dirty="0" smtClean="0">
                <a:solidFill>
                  <a:schemeClr val="tx1">
                    <a:lumMod val="75000"/>
                    <a:lumOff val="25000"/>
                  </a:schemeClr>
                </a:solidFill>
                <a:latin typeface="+mj-ea"/>
                <a:ea typeface="+mj-ea"/>
              </a:rPr>
              <a:t>我们非常荣幸能与您分享我们的技术与资源。</a:t>
            </a:r>
            <a:endParaRPr lang="en-US" altLang="zh-CN" sz="1100" dirty="0" smtClean="0">
              <a:solidFill>
                <a:schemeClr val="tx1">
                  <a:lumMod val="75000"/>
                  <a:lumOff val="25000"/>
                </a:schemeClr>
              </a:solidFill>
              <a:latin typeface="+mj-ea"/>
              <a:ea typeface="+mj-ea"/>
            </a:endParaRPr>
          </a:p>
          <a:p>
            <a:pPr indent="288000">
              <a:lnSpc>
                <a:spcPct val="150000"/>
              </a:lnSpc>
              <a:spcAft>
                <a:spcPts val="600"/>
              </a:spcAft>
            </a:pPr>
            <a:r>
              <a:rPr lang="zh-CN" altLang="en-US" sz="1100" dirty="0" smtClean="0">
                <a:solidFill>
                  <a:schemeClr val="tx1">
                    <a:lumMod val="75000"/>
                    <a:lumOff val="25000"/>
                  </a:schemeClr>
                </a:solidFill>
                <a:latin typeface="+mj-ea"/>
                <a:ea typeface="+mj-ea"/>
              </a:rPr>
              <a:t>德诺美</a:t>
            </a:r>
            <a:r>
              <a:rPr lang="zh-CN" altLang="en-US" sz="1100" dirty="0">
                <a:solidFill>
                  <a:schemeClr val="tx1">
                    <a:lumMod val="75000"/>
                    <a:lumOff val="25000"/>
                  </a:schemeClr>
                </a:solidFill>
                <a:latin typeface="+mj-ea"/>
                <a:ea typeface="+mj-ea"/>
              </a:rPr>
              <a:t>集团（</a:t>
            </a:r>
            <a:r>
              <a:rPr lang="en-US" altLang="zh-CN" sz="1100" dirty="0" err="1">
                <a:solidFill>
                  <a:schemeClr val="tx1">
                    <a:lumMod val="75000"/>
                    <a:lumOff val="25000"/>
                  </a:schemeClr>
                </a:solidFill>
                <a:latin typeface="+mj-ea"/>
                <a:ea typeface="+mj-ea"/>
              </a:rPr>
              <a:t>DynoMedia</a:t>
            </a:r>
            <a:r>
              <a:rPr lang="en-US" altLang="zh-CN" sz="1100" dirty="0">
                <a:solidFill>
                  <a:schemeClr val="tx1">
                    <a:lumMod val="75000"/>
                    <a:lumOff val="25000"/>
                  </a:schemeClr>
                </a:solidFill>
                <a:latin typeface="+mj-ea"/>
                <a:ea typeface="+mj-ea"/>
              </a:rPr>
              <a:t> </a:t>
            </a:r>
            <a:r>
              <a:rPr lang="en-US" altLang="zh-CN" sz="1100" dirty="0" smtClean="0">
                <a:solidFill>
                  <a:schemeClr val="tx1">
                    <a:lumMod val="75000"/>
                    <a:lumOff val="25000"/>
                  </a:schemeClr>
                </a:solidFill>
                <a:latin typeface="+mj-ea"/>
                <a:ea typeface="+mj-ea"/>
              </a:rPr>
              <a:t>Inc</a:t>
            </a:r>
            <a:r>
              <a:rPr lang="en-US" altLang="zh-CN" sz="1100" dirty="0">
                <a:solidFill>
                  <a:schemeClr val="tx1">
                    <a:lumMod val="75000"/>
                    <a:lumOff val="25000"/>
                  </a:schemeClr>
                </a:solidFill>
                <a:latin typeface="+mj-ea"/>
                <a:ea typeface="+mj-ea"/>
              </a:rPr>
              <a:t>.</a:t>
            </a:r>
            <a:r>
              <a:rPr lang="zh-CN" altLang="en-US" sz="1100" dirty="0">
                <a:solidFill>
                  <a:schemeClr val="tx1">
                    <a:lumMod val="75000"/>
                    <a:lumOff val="25000"/>
                  </a:schemeClr>
                </a:solidFill>
                <a:latin typeface="+mj-ea"/>
                <a:ea typeface="+mj-ea"/>
              </a:rPr>
              <a:t>）由美国麻省理工学院（</a:t>
            </a:r>
            <a:r>
              <a:rPr lang="en-US" altLang="zh-CN" sz="1100" dirty="0">
                <a:solidFill>
                  <a:schemeClr val="tx1">
                    <a:lumMod val="75000"/>
                    <a:lumOff val="25000"/>
                  </a:schemeClr>
                </a:solidFill>
                <a:latin typeface="+mj-ea"/>
                <a:ea typeface="+mj-ea"/>
              </a:rPr>
              <a:t>MIT</a:t>
            </a:r>
            <a:r>
              <a:rPr lang="zh-CN" altLang="en-US" sz="1100" dirty="0">
                <a:solidFill>
                  <a:schemeClr val="tx1">
                    <a:lumMod val="75000"/>
                    <a:lumOff val="25000"/>
                  </a:schemeClr>
                </a:solidFill>
                <a:latin typeface="+mj-ea"/>
                <a:ea typeface="+mj-ea"/>
              </a:rPr>
              <a:t>）资深教授</a:t>
            </a:r>
            <a:r>
              <a:rPr lang="en-US" altLang="zh-CN" sz="1100" dirty="0">
                <a:solidFill>
                  <a:schemeClr val="tx1">
                    <a:lumMod val="75000"/>
                    <a:lumOff val="25000"/>
                  </a:schemeClr>
                </a:solidFill>
                <a:latin typeface="+mj-ea"/>
                <a:ea typeface="+mj-ea"/>
              </a:rPr>
              <a:t>Edward Roberts</a:t>
            </a:r>
            <a:r>
              <a:rPr lang="zh-CN" altLang="en-US" sz="1100" dirty="0">
                <a:solidFill>
                  <a:schemeClr val="tx1">
                    <a:lumMod val="75000"/>
                    <a:lumOff val="25000"/>
                  </a:schemeClr>
                </a:solidFill>
                <a:latin typeface="+mj-ea"/>
                <a:ea typeface="+mj-ea"/>
              </a:rPr>
              <a:t>参与创立，集团领导拥有在甲骨文（</a:t>
            </a:r>
            <a:r>
              <a:rPr lang="en-US" altLang="zh-CN" sz="1100" dirty="0">
                <a:solidFill>
                  <a:schemeClr val="tx1">
                    <a:lumMod val="75000"/>
                    <a:lumOff val="25000"/>
                  </a:schemeClr>
                </a:solidFill>
                <a:latin typeface="+mj-ea"/>
                <a:ea typeface="+mj-ea"/>
              </a:rPr>
              <a:t>Oracle</a:t>
            </a:r>
            <a:r>
              <a:rPr lang="zh-CN" altLang="en-US" sz="1100" dirty="0">
                <a:solidFill>
                  <a:schemeClr val="tx1">
                    <a:lumMod val="75000"/>
                    <a:lumOff val="25000"/>
                  </a:schemeClr>
                </a:solidFill>
                <a:latin typeface="+mj-ea"/>
                <a:ea typeface="+mj-ea"/>
              </a:rPr>
              <a:t>）、亚马逊</a:t>
            </a:r>
            <a:r>
              <a:rPr lang="en-US" altLang="zh-CN" sz="1100" dirty="0">
                <a:solidFill>
                  <a:schemeClr val="tx1">
                    <a:lumMod val="75000"/>
                    <a:lumOff val="25000"/>
                  </a:schemeClr>
                </a:solidFill>
                <a:latin typeface="+mj-ea"/>
                <a:ea typeface="+mj-ea"/>
              </a:rPr>
              <a:t>(Amazon)</a:t>
            </a:r>
            <a:r>
              <a:rPr lang="zh-CN" altLang="en-US" sz="1100" dirty="0">
                <a:solidFill>
                  <a:schemeClr val="tx1">
                    <a:lumMod val="75000"/>
                    <a:lumOff val="25000"/>
                  </a:schemeClr>
                </a:solidFill>
                <a:latin typeface="+mj-ea"/>
                <a:ea typeface="+mj-ea"/>
              </a:rPr>
              <a:t>、</a:t>
            </a:r>
            <a:r>
              <a:rPr lang="en-US" altLang="zh-CN" sz="1100" dirty="0">
                <a:solidFill>
                  <a:schemeClr val="tx1">
                    <a:lumMod val="75000"/>
                    <a:lumOff val="25000"/>
                  </a:schemeClr>
                </a:solidFill>
                <a:latin typeface="+mj-ea"/>
                <a:ea typeface="+mj-ea"/>
              </a:rPr>
              <a:t>TCL</a:t>
            </a:r>
            <a:r>
              <a:rPr lang="zh-CN" altLang="en-US" sz="1100" dirty="0">
                <a:solidFill>
                  <a:schemeClr val="tx1">
                    <a:lumMod val="75000"/>
                    <a:lumOff val="25000"/>
                  </a:schemeClr>
                </a:solidFill>
                <a:latin typeface="+mj-ea"/>
                <a:ea typeface="+mj-ea"/>
              </a:rPr>
              <a:t>集团等国际和国内知名企业任职的丰富经验，具有国际化</a:t>
            </a:r>
            <a:r>
              <a:rPr lang="zh-CN" altLang="en-US" sz="1100" dirty="0" smtClean="0">
                <a:solidFill>
                  <a:schemeClr val="tx1">
                    <a:lumMod val="75000"/>
                    <a:lumOff val="25000"/>
                  </a:schemeClr>
                </a:solidFill>
                <a:latin typeface="+mj-ea"/>
                <a:ea typeface="+mj-ea"/>
              </a:rPr>
              <a:t>视野</a:t>
            </a:r>
            <a:r>
              <a:rPr lang="zh-CN" altLang="en-US" sz="1100" dirty="0">
                <a:solidFill>
                  <a:schemeClr val="tx1">
                    <a:lumMod val="75000"/>
                    <a:lumOff val="25000"/>
                  </a:schemeClr>
                </a:solidFill>
                <a:latin typeface="+mj-ea"/>
                <a:ea typeface="+mj-ea"/>
              </a:rPr>
              <a:t>的管理团队汇集了来自图书出版、数码产品和教育行业的各路精英。 </a:t>
            </a:r>
          </a:p>
          <a:p>
            <a:pPr indent="288000">
              <a:lnSpc>
                <a:spcPct val="150000"/>
              </a:lnSpc>
              <a:spcAft>
                <a:spcPts val="600"/>
              </a:spcAft>
            </a:pPr>
            <a:r>
              <a:rPr lang="zh-CN" altLang="en-US" sz="1100" dirty="0">
                <a:solidFill>
                  <a:schemeClr val="tx1">
                    <a:lumMod val="75000"/>
                    <a:lumOff val="25000"/>
                  </a:schemeClr>
                </a:solidFill>
                <a:latin typeface="+mj-ea"/>
                <a:ea typeface="+mj-ea"/>
              </a:rPr>
              <a:t>德诺美集团</a:t>
            </a:r>
            <a:r>
              <a:rPr lang="zh-CN" altLang="en-US" sz="1100" dirty="0" smtClean="0">
                <a:solidFill>
                  <a:schemeClr val="tx1">
                    <a:lumMod val="75000"/>
                    <a:lumOff val="25000"/>
                  </a:schemeClr>
                </a:solidFill>
                <a:latin typeface="+mj-ea"/>
                <a:ea typeface="+mj-ea"/>
              </a:rPr>
              <a:t>以 </a:t>
            </a:r>
            <a:r>
              <a:rPr lang="zh-CN" altLang="en-US" sz="1100" b="1" i="1" dirty="0" smtClean="0">
                <a:solidFill>
                  <a:schemeClr val="tx1">
                    <a:lumMod val="75000"/>
                    <a:lumOff val="25000"/>
                  </a:schemeClr>
                </a:solidFill>
                <a:latin typeface="+mj-ea"/>
                <a:ea typeface="+mj-ea"/>
              </a:rPr>
              <a:t>数字</a:t>
            </a:r>
            <a:r>
              <a:rPr lang="zh-CN" altLang="en-US" sz="1100" b="1" i="1" dirty="0">
                <a:solidFill>
                  <a:schemeClr val="tx1">
                    <a:lumMod val="75000"/>
                    <a:lumOff val="25000"/>
                  </a:schemeClr>
                </a:solidFill>
                <a:latin typeface="+mj-ea"/>
                <a:ea typeface="+mj-ea"/>
              </a:rPr>
              <a:t>版权保护专利</a:t>
            </a:r>
            <a:r>
              <a:rPr lang="zh-CN" altLang="en-US" sz="1100" b="1" i="1" dirty="0" smtClean="0">
                <a:solidFill>
                  <a:schemeClr val="tx1">
                    <a:lumMod val="75000"/>
                    <a:lumOff val="25000"/>
                  </a:schemeClr>
                </a:solidFill>
                <a:latin typeface="+mj-ea"/>
                <a:ea typeface="+mj-ea"/>
              </a:rPr>
              <a:t>技术 </a:t>
            </a:r>
            <a:r>
              <a:rPr lang="zh-CN" altLang="en-US" sz="1100" dirty="0" smtClean="0">
                <a:solidFill>
                  <a:schemeClr val="tx1">
                    <a:lumMod val="75000"/>
                    <a:lumOff val="25000"/>
                  </a:schemeClr>
                </a:solidFill>
                <a:latin typeface="+mj-ea"/>
                <a:ea typeface="+mj-ea"/>
              </a:rPr>
              <a:t>为</a:t>
            </a:r>
            <a:r>
              <a:rPr lang="zh-CN" altLang="en-US" sz="1100" dirty="0">
                <a:solidFill>
                  <a:schemeClr val="tx1">
                    <a:lumMod val="75000"/>
                    <a:lumOff val="25000"/>
                  </a:schemeClr>
                </a:solidFill>
                <a:latin typeface="+mj-ea"/>
                <a:ea typeface="+mj-ea"/>
              </a:rPr>
              <a:t>核心，自主研发优阅电子图书发行服务平台，我们力争将优阅电子图书平台建设成为我国领先</a:t>
            </a:r>
            <a:r>
              <a:rPr lang="zh-CN" altLang="en-US" sz="1100" dirty="0" smtClean="0">
                <a:solidFill>
                  <a:schemeClr val="tx1">
                    <a:lumMod val="75000"/>
                    <a:lumOff val="25000"/>
                  </a:schemeClr>
                </a:solidFill>
                <a:latin typeface="+mj-ea"/>
                <a:ea typeface="+mj-ea"/>
              </a:rPr>
              <a:t>的，首家</a:t>
            </a:r>
            <a:r>
              <a:rPr lang="zh-CN" altLang="en-US" sz="1100" dirty="0">
                <a:solidFill>
                  <a:schemeClr val="tx1">
                    <a:lumMod val="75000"/>
                    <a:lumOff val="25000"/>
                  </a:schemeClr>
                </a:solidFill>
                <a:latin typeface="+mj-ea"/>
                <a:ea typeface="+mj-ea"/>
              </a:rPr>
              <a:t>贯穿图书出版和数字发行产业链的综合型、开放式公共服务平台。 </a:t>
            </a:r>
          </a:p>
          <a:p>
            <a:pPr indent="288000">
              <a:lnSpc>
                <a:spcPct val="150000"/>
              </a:lnSpc>
              <a:spcAft>
                <a:spcPts val="600"/>
              </a:spcAft>
            </a:pPr>
            <a:r>
              <a:rPr lang="zh-CN" altLang="en-US" sz="1100" dirty="0">
                <a:solidFill>
                  <a:schemeClr val="tx1">
                    <a:lumMod val="75000"/>
                    <a:lumOff val="25000"/>
                  </a:schemeClr>
                </a:solidFill>
                <a:latin typeface="+mj-ea"/>
                <a:ea typeface="+mj-ea"/>
              </a:rPr>
              <a:t>公司数字图书馆资源服务平台具有选书灵活、内容权威、覆盖学科广泛、接触科研最前沿等特点，为广大高校图书馆提供了专业、高效、深入的服务。公司依靠强大 的出版行业背景优势，坚持“国际化视野和本土化经营”的资源集成策略，通过融合创新、专业运营，在产 品内容、技术平台、服务模式、职业化团队等方面逐步形成了独特的竞争优势，力争为您提供最专业的服务</a:t>
            </a:r>
            <a:r>
              <a:rPr lang="zh-CN" altLang="en-US" sz="1100" dirty="0" smtClean="0">
                <a:solidFill>
                  <a:schemeClr val="tx1">
                    <a:lumMod val="75000"/>
                    <a:lumOff val="25000"/>
                  </a:schemeClr>
                </a:solidFill>
                <a:latin typeface="+mj-ea"/>
                <a:ea typeface="+mj-ea"/>
              </a:rPr>
              <a:t>。</a:t>
            </a:r>
            <a:endParaRPr lang="zh-CN" altLang="en-US" sz="1100" dirty="0">
              <a:latin typeface="+mj-ea"/>
              <a:ea typeface="+mj-ea"/>
            </a:endParaRPr>
          </a:p>
        </p:txBody>
      </p:sp>
      <p:pic>
        <p:nvPicPr>
          <p:cNvPr id="20" name="图片 19"/>
          <p:cNvPicPr>
            <a:picLocks noChangeAspect="1"/>
          </p:cNvPicPr>
          <p:nvPr/>
        </p:nvPicPr>
        <p:blipFill rotWithShape="1">
          <a:blip r:embed="rId3" cstate="print">
            <a:extLst>
              <a:ext uri="{28A0092B-C50C-407E-A947-70E740481C1C}">
                <a14:useLocalDpi xmlns:a14="http://schemas.microsoft.com/office/drawing/2010/main" xmlns="" val="0"/>
              </a:ext>
            </a:extLst>
          </a:blip>
          <a:srcRect l="30178" b="31165"/>
          <a:stretch/>
        </p:blipFill>
        <p:spPr>
          <a:xfrm>
            <a:off x="659600" y="3566236"/>
            <a:ext cx="1912133" cy="527243"/>
          </a:xfrm>
          <a:prstGeom prst="rect">
            <a:avLst/>
          </a:prstGeom>
        </p:spPr>
      </p:pic>
      <p:sp>
        <p:nvSpPr>
          <p:cNvPr id="21" name="TextBox 20"/>
          <p:cNvSpPr txBox="1"/>
          <p:nvPr/>
        </p:nvSpPr>
        <p:spPr>
          <a:xfrm>
            <a:off x="4788025" y="121195"/>
            <a:ext cx="2808312" cy="307777"/>
          </a:xfrm>
          <a:prstGeom prst="rect">
            <a:avLst/>
          </a:prstGeom>
          <a:noFill/>
        </p:spPr>
        <p:txBody>
          <a:bodyPr wrap="square" rtlCol="0">
            <a:spAutoFit/>
          </a:bodyPr>
          <a:lstStyle/>
          <a:p>
            <a:pPr algn="r"/>
            <a:r>
              <a:rPr lang="en-US" altLang="zh-CN" sz="1400" dirty="0">
                <a:solidFill>
                  <a:schemeClr val="tx1">
                    <a:lumMod val="65000"/>
                    <a:lumOff val="35000"/>
                  </a:schemeClr>
                </a:solidFill>
                <a:latin typeface="Century Gothic" pitchFamily="34" charset="0"/>
              </a:rPr>
              <a:t>Chapter </a:t>
            </a:r>
            <a:r>
              <a:rPr lang="en-US" altLang="zh-CN" sz="1400" dirty="0" smtClean="0">
                <a:solidFill>
                  <a:schemeClr val="tx1">
                    <a:lumMod val="65000"/>
                    <a:lumOff val="35000"/>
                  </a:schemeClr>
                </a:solidFill>
                <a:latin typeface="Century Gothic" pitchFamily="34" charset="0"/>
              </a:rPr>
              <a:t>1. </a:t>
            </a:r>
            <a:r>
              <a:rPr lang="zh-CN" altLang="en-US" sz="1400" dirty="0">
                <a:solidFill>
                  <a:schemeClr val="tx1">
                    <a:lumMod val="65000"/>
                    <a:lumOff val="35000"/>
                  </a:schemeClr>
                </a:solidFill>
                <a:latin typeface="Century Gothic" pitchFamily="34" charset="0"/>
                <a:ea typeface="+mj-ea"/>
              </a:rPr>
              <a:t>欢迎</a:t>
            </a:r>
            <a:endParaRPr lang="en-US" altLang="zh-CN" sz="1400" dirty="0" smtClean="0">
              <a:solidFill>
                <a:schemeClr val="tx1">
                  <a:lumMod val="65000"/>
                  <a:lumOff val="35000"/>
                </a:schemeClr>
              </a:solidFill>
              <a:latin typeface="Century Gothic" pitchFamily="34" charset="0"/>
            </a:endParaRPr>
          </a:p>
        </p:txBody>
      </p:sp>
    </p:spTree>
    <p:extLst>
      <p:ext uri="{BB962C8B-B14F-4D97-AF65-F5344CB8AC3E}">
        <p14:creationId xmlns:p14="http://schemas.microsoft.com/office/powerpoint/2010/main" xmlns="" val="334016923"/>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9124" y="121195"/>
            <a:ext cx="3167213" cy="307777"/>
          </a:xfrm>
          <a:prstGeom prst="rect">
            <a:avLst/>
          </a:prstGeom>
          <a:noFill/>
        </p:spPr>
        <p:txBody>
          <a:bodyPr wrap="square" rtlCol="0">
            <a:spAutoFit/>
          </a:bodyPr>
          <a:lstStyle/>
          <a:p>
            <a:pPr algn="r"/>
            <a:r>
              <a:rPr lang="en-US" altLang="zh-CN" sz="1400" dirty="0">
                <a:solidFill>
                  <a:schemeClr val="tx1">
                    <a:lumMod val="65000"/>
                    <a:lumOff val="35000"/>
                  </a:schemeClr>
                </a:solidFill>
                <a:latin typeface="Century Gothic" pitchFamily="34" charset="0"/>
              </a:rPr>
              <a:t>Chapter 2</a:t>
            </a:r>
            <a:r>
              <a:rPr lang="en-US" altLang="zh-CN" sz="1400" dirty="0" smtClean="0">
                <a:solidFill>
                  <a:schemeClr val="tx1">
                    <a:lumMod val="65000"/>
                    <a:lumOff val="35000"/>
                  </a:schemeClr>
                </a:solidFill>
                <a:latin typeface="Century Gothic" pitchFamily="34" charset="0"/>
              </a:rPr>
              <a:t>. </a:t>
            </a:r>
            <a:r>
              <a:rPr lang="zh-CN" altLang="en-US" sz="1400" dirty="0">
                <a:solidFill>
                  <a:schemeClr val="tx1">
                    <a:lumMod val="65000"/>
                    <a:lumOff val="35000"/>
                  </a:schemeClr>
                </a:solidFill>
                <a:latin typeface="+mj-ea"/>
                <a:ea typeface="+mj-ea"/>
              </a:rPr>
              <a:t>优</a:t>
            </a:r>
            <a:r>
              <a:rPr lang="zh-CN" altLang="en-US" sz="1400" dirty="0" smtClean="0">
                <a:solidFill>
                  <a:schemeClr val="tx1">
                    <a:lumMod val="65000"/>
                    <a:lumOff val="35000"/>
                  </a:schemeClr>
                </a:solidFill>
                <a:latin typeface="+mj-ea"/>
                <a:ea typeface="+mj-ea"/>
              </a:rPr>
              <a:t>阅外文原版电子书资源</a:t>
            </a:r>
            <a:endParaRPr lang="zh-CN" altLang="en-US" sz="1200" dirty="0">
              <a:solidFill>
                <a:schemeClr val="tx1">
                  <a:lumMod val="65000"/>
                  <a:lumOff val="35000"/>
                </a:schemeClr>
              </a:solidFill>
              <a:latin typeface="+mj-ea"/>
              <a:ea typeface="+mj-ea"/>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30825" y="2497460"/>
            <a:ext cx="2709947" cy="1443004"/>
          </a:xfrm>
          <a:prstGeom prst="rect">
            <a:avLst/>
          </a:prstGeom>
          <a:effectLst>
            <a:outerShdw blurRad="63500" sx="102000" sy="102000" algn="ctr" rotWithShape="0">
              <a:prstClr val="black">
                <a:alpha val="40000"/>
              </a:prstClr>
            </a:outerShdw>
          </a:effectLst>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xmlns="" val="0"/>
              </a:ext>
            </a:extLst>
          </a:blip>
          <a:srcRect r="43856"/>
          <a:stretch/>
        </p:blipFill>
        <p:spPr>
          <a:xfrm>
            <a:off x="3133705" y="1306699"/>
            <a:ext cx="1645192" cy="390710"/>
          </a:xfrm>
          <a:prstGeom prst="rect">
            <a:avLst/>
          </a:prstGeom>
          <a:effectLst>
            <a:glow rad="101600">
              <a:schemeClr val="bg1">
                <a:alpha val="60000"/>
              </a:schemeClr>
            </a:glow>
          </a:effectLst>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xmlns="" val="0"/>
              </a:ext>
            </a:extLst>
          </a:blip>
          <a:srcRect r="66696"/>
          <a:stretch/>
        </p:blipFill>
        <p:spPr>
          <a:xfrm>
            <a:off x="3701348" y="4187454"/>
            <a:ext cx="1055538" cy="422586"/>
          </a:xfrm>
          <a:prstGeom prst="rect">
            <a:avLst/>
          </a:prstGeom>
          <a:effectLst>
            <a:glow rad="50800">
              <a:schemeClr val="bg1">
                <a:alpha val="70000"/>
              </a:schemeClr>
            </a:glow>
          </a:effectLst>
        </p:spPr>
      </p:pic>
      <p:pic>
        <p:nvPicPr>
          <p:cNvPr id="7" name="图片 6"/>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r="47170"/>
          <a:stretch/>
        </p:blipFill>
        <p:spPr>
          <a:xfrm>
            <a:off x="1080463" y="4446805"/>
            <a:ext cx="1293568" cy="326471"/>
          </a:xfrm>
          <a:prstGeom prst="rect">
            <a:avLst/>
          </a:prstGeom>
          <a:effectLst>
            <a:glow rad="101600">
              <a:schemeClr val="bg1">
                <a:alpha val="60000"/>
              </a:schemeClr>
            </a:glow>
          </a:effectLst>
        </p:spPr>
      </p:pic>
      <p:pic>
        <p:nvPicPr>
          <p:cNvPr id="8" name="图片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76670" y="1917387"/>
            <a:ext cx="2501153" cy="333487"/>
          </a:xfrm>
          <a:prstGeom prst="rect">
            <a:avLst/>
          </a:prstGeom>
          <a:effectLst>
            <a:glow rad="101600">
              <a:schemeClr val="bg1">
                <a:alpha val="60000"/>
              </a:schemeClr>
            </a:glow>
          </a:effectLst>
        </p:spPr>
      </p:pic>
      <p:sp>
        <p:nvSpPr>
          <p:cNvPr id="9" name="TextBox 8"/>
          <p:cNvSpPr txBox="1"/>
          <p:nvPr/>
        </p:nvSpPr>
        <p:spPr>
          <a:xfrm>
            <a:off x="5796136" y="841276"/>
            <a:ext cx="2664296" cy="4278094"/>
          </a:xfrm>
          <a:prstGeom prst="rect">
            <a:avLst/>
          </a:prstGeom>
          <a:noFill/>
        </p:spPr>
        <p:txBody>
          <a:bodyPr wrap="square" rtlCol="0">
            <a:spAutoFit/>
          </a:bodyPr>
          <a:lstStyle/>
          <a:p>
            <a:pPr indent="288000">
              <a:lnSpc>
                <a:spcPct val="150000"/>
              </a:lnSpc>
              <a:spcAft>
                <a:spcPts val="600"/>
              </a:spcAft>
            </a:pPr>
            <a:r>
              <a:rPr lang="zh-CN" altLang="en-US" sz="1600" dirty="0" smtClean="0">
                <a:solidFill>
                  <a:srgbClr val="FF3300"/>
                </a:solidFill>
                <a:latin typeface="+mj-ea"/>
                <a:ea typeface="+mj-ea"/>
              </a:rPr>
              <a:t>数字图书资源</a:t>
            </a:r>
            <a:r>
              <a:rPr lang="zh-CN" altLang="en-US" sz="1600" dirty="0">
                <a:solidFill>
                  <a:srgbClr val="FF3300"/>
                </a:solidFill>
                <a:latin typeface="+mj-ea"/>
                <a:ea typeface="+mj-ea"/>
              </a:rPr>
              <a:t>集结</a:t>
            </a:r>
            <a:endParaRPr lang="en-US" altLang="zh-CN" sz="1600" dirty="0" smtClean="0">
              <a:solidFill>
                <a:srgbClr val="FF3300"/>
              </a:solidFill>
              <a:latin typeface="+mj-ea"/>
              <a:ea typeface="+mj-ea"/>
            </a:endParaRPr>
          </a:p>
          <a:p>
            <a:pPr indent="288000">
              <a:lnSpc>
                <a:spcPct val="150000"/>
              </a:lnSpc>
              <a:spcAft>
                <a:spcPts val="600"/>
              </a:spcAft>
            </a:pPr>
            <a:r>
              <a:rPr lang="zh-CN" altLang="en-US" sz="1100" dirty="0" smtClean="0">
                <a:solidFill>
                  <a:schemeClr val="tx1">
                    <a:lumMod val="75000"/>
                    <a:lumOff val="25000"/>
                  </a:schemeClr>
                </a:solidFill>
                <a:latin typeface="+mj-ea"/>
                <a:ea typeface="+mj-ea"/>
              </a:rPr>
              <a:t>公司与多家国际知名出版及发行机构保持长期合作关系，为您提供丰富的原版数字图书和期刊资源。</a:t>
            </a:r>
            <a:endParaRPr lang="en-US" altLang="zh-CN" sz="1100" dirty="0" smtClean="0">
              <a:solidFill>
                <a:schemeClr val="tx1">
                  <a:lumMod val="75000"/>
                  <a:lumOff val="25000"/>
                </a:schemeClr>
              </a:solidFill>
              <a:latin typeface="+mj-ea"/>
              <a:ea typeface="+mj-ea"/>
            </a:endParaRPr>
          </a:p>
          <a:p>
            <a:pPr indent="288000">
              <a:lnSpc>
                <a:spcPct val="150000"/>
              </a:lnSpc>
              <a:spcAft>
                <a:spcPts val="600"/>
              </a:spcAft>
            </a:pPr>
            <a:r>
              <a:rPr lang="zh-CN" altLang="en-US" sz="1100" dirty="0" smtClean="0">
                <a:solidFill>
                  <a:schemeClr val="tx1">
                    <a:lumMod val="75000"/>
                    <a:lumOff val="25000"/>
                  </a:schemeClr>
                </a:solidFill>
                <a:latin typeface="+mj-ea"/>
                <a:ea typeface="+mj-ea"/>
              </a:rPr>
              <a:t>商业合作伙伴包括但不仅限于：</a:t>
            </a:r>
            <a:endParaRPr lang="en-US" altLang="zh-CN" sz="1100" dirty="0" smtClean="0">
              <a:solidFill>
                <a:schemeClr val="tx1">
                  <a:lumMod val="75000"/>
                  <a:lumOff val="25000"/>
                </a:schemeClr>
              </a:solidFill>
              <a:latin typeface="+mj-ea"/>
              <a:ea typeface="+mj-ea"/>
            </a:endParaRPr>
          </a:p>
          <a:p>
            <a:pPr marL="171450" indent="-171450">
              <a:lnSpc>
                <a:spcPct val="150000"/>
              </a:lnSpc>
              <a:spcAft>
                <a:spcPts val="600"/>
              </a:spcAft>
              <a:buFont typeface="Wingdings" pitchFamily="2" charset="2"/>
              <a:buChar char="ü"/>
            </a:pPr>
            <a:r>
              <a:rPr lang="en-US" altLang="zh-CN" sz="1100" dirty="0" smtClean="0">
                <a:solidFill>
                  <a:schemeClr val="tx1">
                    <a:lumMod val="75000"/>
                    <a:lumOff val="25000"/>
                  </a:schemeClr>
                </a:solidFill>
                <a:latin typeface="+mj-ea"/>
                <a:ea typeface="+mj-ea"/>
              </a:rPr>
              <a:t>MIT Press, Technology Review</a:t>
            </a:r>
          </a:p>
          <a:p>
            <a:pPr marL="171450" indent="-171450">
              <a:lnSpc>
                <a:spcPct val="150000"/>
              </a:lnSpc>
              <a:spcAft>
                <a:spcPts val="600"/>
              </a:spcAft>
              <a:buFont typeface="Wingdings" pitchFamily="2" charset="2"/>
              <a:buChar char="ü"/>
            </a:pPr>
            <a:r>
              <a:rPr lang="en-US" altLang="zh-CN" sz="1100" dirty="0" smtClean="0">
                <a:solidFill>
                  <a:schemeClr val="tx1">
                    <a:lumMod val="75000"/>
                    <a:lumOff val="25000"/>
                  </a:schemeClr>
                </a:solidFill>
                <a:latin typeface="+mj-ea"/>
                <a:ea typeface="+mj-ea"/>
              </a:rPr>
              <a:t>INGRAM Content Group, Inc.</a:t>
            </a:r>
          </a:p>
          <a:p>
            <a:pPr marL="171450" indent="-171450">
              <a:lnSpc>
                <a:spcPct val="150000"/>
              </a:lnSpc>
              <a:spcAft>
                <a:spcPts val="600"/>
              </a:spcAft>
              <a:buFont typeface="Wingdings" pitchFamily="2" charset="2"/>
              <a:buChar char="ü"/>
            </a:pPr>
            <a:r>
              <a:rPr lang="en-US" altLang="zh-CN" sz="1100" dirty="0" smtClean="0">
                <a:solidFill>
                  <a:schemeClr val="tx1">
                    <a:lumMod val="75000"/>
                    <a:lumOff val="25000"/>
                  </a:schemeClr>
                </a:solidFill>
                <a:latin typeface="+mj-ea"/>
                <a:ea typeface="+mj-ea"/>
              </a:rPr>
              <a:t>Lightning Source</a:t>
            </a:r>
          </a:p>
          <a:p>
            <a:pPr marL="171450" indent="-171450">
              <a:lnSpc>
                <a:spcPct val="150000"/>
              </a:lnSpc>
              <a:spcAft>
                <a:spcPts val="600"/>
              </a:spcAft>
              <a:buFont typeface="Wingdings" pitchFamily="2" charset="2"/>
              <a:buChar char="ü"/>
            </a:pPr>
            <a:r>
              <a:rPr lang="en-US" altLang="zh-CN" sz="1100" dirty="0" smtClean="0">
                <a:solidFill>
                  <a:schemeClr val="tx1">
                    <a:lumMod val="75000"/>
                    <a:lumOff val="25000"/>
                  </a:schemeClr>
                </a:solidFill>
                <a:latin typeface="+mj-ea"/>
                <a:ea typeface="+mj-ea"/>
              </a:rPr>
              <a:t>OverDrive</a:t>
            </a:r>
          </a:p>
          <a:p>
            <a:pPr marL="171450" indent="-171450">
              <a:lnSpc>
                <a:spcPct val="150000"/>
              </a:lnSpc>
              <a:spcAft>
                <a:spcPts val="600"/>
              </a:spcAft>
              <a:buFont typeface="Wingdings" pitchFamily="2" charset="2"/>
              <a:buChar char="ü"/>
            </a:pPr>
            <a:r>
              <a:rPr lang="en-US" altLang="zh-CN" sz="1100" dirty="0" smtClean="0">
                <a:solidFill>
                  <a:schemeClr val="tx1">
                    <a:lumMod val="75000"/>
                    <a:lumOff val="25000"/>
                  </a:schemeClr>
                </a:solidFill>
                <a:latin typeface="+mj-ea"/>
                <a:ea typeface="+mj-ea"/>
              </a:rPr>
              <a:t>ICON Group International, Inc.</a:t>
            </a:r>
          </a:p>
          <a:p>
            <a:pPr marL="171450" indent="-171450">
              <a:lnSpc>
                <a:spcPct val="150000"/>
              </a:lnSpc>
              <a:spcAft>
                <a:spcPts val="600"/>
              </a:spcAft>
              <a:buFont typeface="Wingdings" pitchFamily="2" charset="2"/>
              <a:buChar char="ü"/>
            </a:pPr>
            <a:r>
              <a:rPr lang="en-US" altLang="zh-CN" sz="1100" dirty="0" smtClean="0">
                <a:solidFill>
                  <a:schemeClr val="tx1">
                    <a:lumMod val="75000"/>
                    <a:lumOff val="25000"/>
                  </a:schemeClr>
                </a:solidFill>
                <a:latin typeface="+mj-ea"/>
                <a:ea typeface="+mj-ea"/>
              </a:rPr>
              <a:t>Routledge</a:t>
            </a:r>
          </a:p>
          <a:p>
            <a:pPr marL="171450" indent="-171450">
              <a:lnSpc>
                <a:spcPct val="150000"/>
              </a:lnSpc>
              <a:spcAft>
                <a:spcPts val="600"/>
              </a:spcAft>
              <a:buFont typeface="Wingdings" pitchFamily="2" charset="2"/>
              <a:buChar char="ü"/>
            </a:pPr>
            <a:r>
              <a:rPr lang="en-US" altLang="zh-CN" sz="1100" dirty="0" smtClean="0">
                <a:solidFill>
                  <a:schemeClr val="tx1">
                    <a:lumMod val="75000"/>
                    <a:lumOff val="25000"/>
                  </a:schemeClr>
                </a:solidFill>
                <a:latin typeface="+mj-ea"/>
                <a:ea typeface="+mj-ea"/>
              </a:rPr>
              <a:t>iUniverse, Inc.</a:t>
            </a:r>
          </a:p>
          <a:p>
            <a:pPr marL="171450" indent="-171450">
              <a:lnSpc>
                <a:spcPct val="150000"/>
              </a:lnSpc>
              <a:spcAft>
                <a:spcPts val="600"/>
              </a:spcAft>
              <a:buFont typeface="Wingdings" pitchFamily="2" charset="2"/>
              <a:buChar char="ü"/>
            </a:pPr>
            <a:r>
              <a:rPr lang="en-US" altLang="zh-CN" sz="1100" dirty="0" smtClean="0">
                <a:solidFill>
                  <a:schemeClr val="tx1">
                    <a:lumMod val="75000"/>
                    <a:lumOff val="25000"/>
                  </a:schemeClr>
                </a:solidFill>
                <a:latin typeface="+mj-ea"/>
                <a:ea typeface="+mj-ea"/>
              </a:rPr>
              <a:t>Cambridge University Press</a:t>
            </a:r>
          </a:p>
        </p:txBody>
      </p:sp>
      <p:sp>
        <p:nvSpPr>
          <p:cNvPr id="10" name="TextBox 9"/>
          <p:cNvSpPr txBox="1"/>
          <p:nvPr/>
        </p:nvSpPr>
        <p:spPr>
          <a:xfrm>
            <a:off x="3793620" y="2723525"/>
            <a:ext cx="1435195" cy="707886"/>
          </a:xfrm>
          <a:prstGeom prst="rect">
            <a:avLst/>
          </a:prstGeom>
          <a:noFill/>
          <a:effectLst/>
        </p:spPr>
        <p:txBody>
          <a:bodyPr wrap="square" rtlCol="0">
            <a:spAutoFit/>
          </a:bodyPr>
          <a:lstStyle/>
          <a:p>
            <a:r>
              <a:rPr lang="en-US" altLang="zh-CN" sz="2400" dirty="0" smtClean="0">
                <a:solidFill>
                  <a:srgbClr val="0070C0"/>
                </a:solidFill>
                <a:effectLst>
                  <a:outerShdw blurRad="63500" sx="102000" sy="102000" algn="ctr" rotWithShape="0">
                    <a:prstClr val="black">
                      <a:alpha val="40000"/>
                    </a:prstClr>
                  </a:outerShdw>
                </a:effectLst>
                <a:latin typeface="Century Gothic" pitchFamily="34" charset="0"/>
              </a:rPr>
              <a:t>700,000</a:t>
            </a:r>
            <a:r>
              <a:rPr lang="en-US" altLang="zh-CN" sz="2400" baseline="30000" dirty="0" smtClean="0">
                <a:solidFill>
                  <a:srgbClr val="0070C0"/>
                </a:solidFill>
                <a:effectLst>
                  <a:outerShdw blurRad="63500" sx="102000" sy="102000" algn="ctr" rotWithShape="0">
                    <a:prstClr val="black">
                      <a:alpha val="40000"/>
                    </a:prstClr>
                  </a:outerShdw>
                </a:effectLst>
                <a:latin typeface="Century Gothic" pitchFamily="34" charset="0"/>
              </a:rPr>
              <a:t>+</a:t>
            </a:r>
            <a:r>
              <a:rPr lang="en-US" altLang="zh-CN" sz="2400" dirty="0" smtClean="0">
                <a:solidFill>
                  <a:srgbClr val="0070C0"/>
                </a:solidFill>
                <a:effectLst>
                  <a:outerShdw blurRad="63500" sx="102000" sy="102000" algn="ctr" rotWithShape="0">
                    <a:prstClr val="black">
                      <a:alpha val="40000"/>
                    </a:prstClr>
                  </a:outerShdw>
                </a:effectLst>
                <a:latin typeface="Century Gothic" pitchFamily="34" charset="0"/>
              </a:rPr>
              <a:t> </a:t>
            </a:r>
          </a:p>
          <a:p>
            <a:r>
              <a:rPr lang="en-US" altLang="zh-CN" sz="1600" dirty="0" smtClean="0">
                <a:solidFill>
                  <a:srgbClr val="0070C0"/>
                </a:solidFill>
                <a:effectLst>
                  <a:outerShdw blurRad="63500" sx="102000" sy="102000" algn="ctr" rotWithShape="0">
                    <a:prstClr val="black">
                      <a:alpha val="40000"/>
                    </a:prstClr>
                  </a:outerShdw>
                </a:effectLst>
                <a:latin typeface="Century Gothic" pitchFamily="34" charset="0"/>
              </a:rPr>
              <a:t>eBooks</a:t>
            </a:r>
            <a:endParaRPr lang="zh-CN" altLang="en-US" sz="1600" dirty="0">
              <a:solidFill>
                <a:srgbClr val="0070C0"/>
              </a:solidFill>
              <a:effectLst>
                <a:outerShdw blurRad="63500" sx="102000" sy="102000" algn="ctr" rotWithShape="0">
                  <a:prstClr val="black">
                    <a:alpha val="40000"/>
                  </a:prstClr>
                </a:outerShdw>
              </a:effectLst>
              <a:latin typeface="Century Gothic" pitchFamily="34" charset="0"/>
            </a:endParaRPr>
          </a:p>
        </p:txBody>
      </p:sp>
    </p:spTree>
    <p:extLst>
      <p:ext uri="{BB962C8B-B14F-4D97-AF65-F5344CB8AC3E}">
        <p14:creationId xmlns:p14="http://schemas.microsoft.com/office/powerpoint/2010/main" xmlns="" val="1192024924"/>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9124" y="121195"/>
            <a:ext cx="3167213" cy="307777"/>
          </a:xfrm>
          <a:prstGeom prst="rect">
            <a:avLst/>
          </a:prstGeom>
          <a:noFill/>
        </p:spPr>
        <p:txBody>
          <a:bodyPr wrap="square" rtlCol="0">
            <a:spAutoFit/>
          </a:bodyPr>
          <a:lstStyle/>
          <a:p>
            <a:pPr algn="r"/>
            <a:r>
              <a:rPr lang="en-US" altLang="zh-CN" sz="1400" dirty="0" smtClean="0">
                <a:solidFill>
                  <a:schemeClr val="tx1">
                    <a:lumMod val="65000"/>
                    <a:lumOff val="35000"/>
                  </a:schemeClr>
                </a:solidFill>
                <a:latin typeface="Century Gothic" pitchFamily="34" charset="0"/>
              </a:rPr>
              <a:t>Chapter 2.</a:t>
            </a:r>
            <a:r>
              <a:rPr lang="zh-CN" altLang="en-US" sz="1400" dirty="0" smtClean="0">
                <a:solidFill>
                  <a:schemeClr val="tx1">
                    <a:lumMod val="65000"/>
                    <a:lumOff val="35000"/>
                  </a:schemeClr>
                </a:solidFill>
                <a:latin typeface="+mj-ea"/>
                <a:ea typeface="+mj-ea"/>
              </a:rPr>
              <a:t>优阅外文原版电子书资源</a:t>
            </a:r>
            <a:endParaRPr lang="zh-CN" altLang="en-US" sz="1400" dirty="0">
              <a:solidFill>
                <a:schemeClr val="tx1">
                  <a:lumMod val="65000"/>
                  <a:lumOff val="35000"/>
                </a:schemeClr>
              </a:solidFill>
              <a:latin typeface="+mj-ea"/>
              <a:ea typeface="+mj-ea"/>
            </a:endParaRPr>
          </a:p>
        </p:txBody>
      </p:sp>
      <p:sp>
        <p:nvSpPr>
          <p:cNvPr id="3" name="矩形 2"/>
          <p:cNvSpPr/>
          <p:nvPr/>
        </p:nvSpPr>
        <p:spPr>
          <a:xfrm>
            <a:off x="3286116" y="1071550"/>
            <a:ext cx="1428760" cy="3554819"/>
          </a:xfrm>
          <a:prstGeom prst="rect">
            <a:avLst/>
          </a:prstGeom>
        </p:spPr>
        <p:txBody>
          <a:bodyPr wrap="square">
            <a:spAutoFit/>
          </a:bodyPr>
          <a:lstStyle/>
          <a:p>
            <a:pPr>
              <a:lnSpc>
                <a:spcPct val="150000"/>
              </a:lnSpc>
            </a:pPr>
            <a:r>
              <a:rPr lang="zh-CN" altLang="en-US" sz="700" dirty="0" smtClean="0">
                <a:solidFill>
                  <a:srgbClr val="0070C0"/>
                </a:solidFill>
                <a:latin typeface="+mj-ea"/>
                <a:ea typeface="+mj-ea"/>
              </a:rPr>
              <a:t>军事、战争</a:t>
            </a:r>
            <a:endParaRPr lang="en-US" altLang="zh-CN" sz="700" dirty="0" smtClean="0">
              <a:solidFill>
                <a:srgbClr val="0070C0"/>
              </a:solidFill>
              <a:latin typeface="+mj-ea"/>
              <a:ea typeface="+mj-ea"/>
            </a:endParaRPr>
          </a:p>
          <a:p>
            <a:pPr>
              <a:lnSpc>
                <a:spcPct val="150000"/>
              </a:lnSpc>
            </a:pPr>
            <a:r>
              <a:rPr lang="en-US" altLang="zh-CN" sz="700" dirty="0" smtClean="0">
                <a:latin typeface="+mj-ea"/>
                <a:ea typeface="+mj-ea"/>
              </a:rPr>
              <a:t>Military</a:t>
            </a:r>
            <a:endParaRPr lang="en-US" altLang="zh-CN" sz="700" dirty="0" smtClean="0">
              <a:latin typeface="+mj-ea"/>
              <a:ea typeface="+mj-ea"/>
              <a:hlinkClick r:id="rId2" action="ppaction://hlinkfile" tooltip="Aeronautics &amp; Astronautics / 航空、航天"/>
            </a:endParaRPr>
          </a:p>
          <a:p>
            <a:pPr>
              <a:lnSpc>
                <a:spcPct val="150000"/>
              </a:lnSpc>
            </a:pPr>
            <a:endParaRPr lang="en-US" altLang="zh-CN" sz="700" dirty="0" smtClean="0">
              <a:solidFill>
                <a:schemeClr val="bg1">
                  <a:lumMod val="50000"/>
                </a:schemeClr>
              </a:solidFill>
              <a:latin typeface="+mj-ea"/>
              <a:ea typeface="+mj-ea"/>
            </a:endParaRPr>
          </a:p>
          <a:p>
            <a:pPr>
              <a:lnSpc>
                <a:spcPct val="150000"/>
              </a:lnSpc>
            </a:pPr>
            <a:r>
              <a:rPr lang="zh-CN" altLang="en-US" sz="700" dirty="0" smtClean="0">
                <a:solidFill>
                  <a:srgbClr val="0070C0"/>
                </a:solidFill>
                <a:latin typeface="+mj-ea"/>
                <a:ea typeface="+mj-ea"/>
              </a:rPr>
              <a:t>航空、航天</a:t>
            </a:r>
            <a:endParaRPr lang="en-US" altLang="zh-CN" sz="700" dirty="0" smtClean="0">
              <a:solidFill>
                <a:srgbClr val="0070C0"/>
              </a:solidFill>
              <a:latin typeface="+mj-ea"/>
              <a:ea typeface="+mj-ea"/>
            </a:endParaRPr>
          </a:p>
          <a:p>
            <a:pPr>
              <a:lnSpc>
                <a:spcPct val="150000"/>
              </a:lnSpc>
            </a:pPr>
            <a:r>
              <a:rPr lang="en-US" altLang="zh-CN" sz="700" dirty="0" smtClean="0">
                <a:latin typeface="+mj-ea"/>
                <a:ea typeface="+mj-ea"/>
              </a:rPr>
              <a:t>Aeronautics &amp; Astronautics</a:t>
            </a:r>
          </a:p>
          <a:p>
            <a:pPr>
              <a:lnSpc>
                <a:spcPct val="150000"/>
              </a:lnSpc>
            </a:pPr>
            <a:endParaRPr lang="en-US" altLang="zh-CN" sz="700" dirty="0" smtClean="0">
              <a:solidFill>
                <a:schemeClr val="bg1">
                  <a:lumMod val="50000"/>
                </a:schemeClr>
              </a:solidFill>
              <a:latin typeface="+mj-ea"/>
              <a:ea typeface="+mj-ea"/>
            </a:endParaRPr>
          </a:p>
          <a:p>
            <a:pPr>
              <a:lnSpc>
                <a:spcPct val="150000"/>
              </a:lnSpc>
            </a:pPr>
            <a:r>
              <a:rPr lang="zh-CN" altLang="en-US" sz="700" dirty="0" smtClean="0">
                <a:solidFill>
                  <a:srgbClr val="0070C0"/>
                </a:solidFill>
                <a:latin typeface="+mj-ea"/>
                <a:ea typeface="+mj-ea"/>
              </a:rPr>
              <a:t>农业科学</a:t>
            </a:r>
            <a:endParaRPr lang="en-US" altLang="zh-CN" sz="700" dirty="0" smtClean="0">
              <a:solidFill>
                <a:srgbClr val="0070C0"/>
              </a:solidFill>
              <a:latin typeface="+mj-ea"/>
              <a:ea typeface="+mj-ea"/>
            </a:endParaRPr>
          </a:p>
          <a:p>
            <a:pPr>
              <a:lnSpc>
                <a:spcPct val="150000"/>
              </a:lnSpc>
            </a:pPr>
            <a:r>
              <a:rPr lang="en-US" altLang="zh-CN" sz="700" dirty="0" smtClean="0">
                <a:latin typeface="+mj-ea"/>
                <a:ea typeface="+mj-ea"/>
              </a:rPr>
              <a:t>Agricultural Science</a:t>
            </a:r>
          </a:p>
          <a:p>
            <a:pPr>
              <a:lnSpc>
                <a:spcPct val="150000"/>
              </a:lnSpc>
            </a:pPr>
            <a:endParaRPr lang="en-US" altLang="zh-CN" sz="700" dirty="0" smtClean="0">
              <a:solidFill>
                <a:schemeClr val="bg1">
                  <a:lumMod val="50000"/>
                </a:schemeClr>
              </a:solidFill>
              <a:latin typeface="+mj-ea"/>
              <a:ea typeface="+mj-ea"/>
            </a:endParaRPr>
          </a:p>
          <a:p>
            <a:pPr>
              <a:lnSpc>
                <a:spcPct val="150000"/>
              </a:lnSpc>
            </a:pPr>
            <a:r>
              <a:rPr lang="zh-CN" altLang="en-US" sz="700" dirty="0" smtClean="0">
                <a:solidFill>
                  <a:srgbClr val="0070C0"/>
                </a:solidFill>
                <a:latin typeface="+mj-ea"/>
                <a:ea typeface="+mj-ea"/>
              </a:rPr>
              <a:t>建筑科学</a:t>
            </a:r>
            <a:endParaRPr lang="en-US" altLang="zh-CN" sz="700" dirty="0" smtClean="0">
              <a:solidFill>
                <a:srgbClr val="0070C0"/>
              </a:solidFill>
              <a:latin typeface="+mj-ea"/>
              <a:ea typeface="+mj-ea"/>
            </a:endParaRPr>
          </a:p>
          <a:p>
            <a:pPr>
              <a:lnSpc>
                <a:spcPct val="150000"/>
              </a:lnSpc>
            </a:pPr>
            <a:r>
              <a:rPr lang="en-US" sz="800" b="1" dirty="0" smtClean="0">
                <a:solidFill>
                  <a:schemeClr val="bg1">
                    <a:lumMod val="50000"/>
                  </a:schemeClr>
                </a:solidFill>
                <a:latin typeface="+mj-ea"/>
                <a:ea typeface="+mj-ea"/>
              </a:rPr>
              <a:t>Architecture </a:t>
            </a:r>
          </a:p>
          <a:p>
            <a:pPr>
              <a:lnSpc>
                <a:spcPct val="150000"/>
              </a:lnSpc>
            </a:pPr>
            <a:endParaRPr lang="en-US" altLang="zh-CN" sz="700" b="1" dirty="0" smtClean="0">
              <a:solidFill>
                <a:schemeClr val="bg1">
                  <a:lumMod val="50000"/>
                </a:schemeClr>
              </a:solidFill>
              <a:latin typeface="+mj-ea"/>
              <a:ea typeface="+mj-ea"/>
            </a:endParaRPr>
          </a:p>
          <a:p>
            <a:pPr>
              <a:lnSpc>
                <a:spcPct val="150000"/>
              </a:lnSpc>
            </a:pPr>
            <a:r>
              <a:rPr lang="zh-CN" altLang="en-US" sz="700" dirty="0" smtClean="0">
                <a:solidFill>
                  <a:srgbClr val="0070C0"/>
                </a:solidFill>
                <a:latin typeface="+mj-ea"/>
                <a:ea typeface="+mj-ea"/>
              </a:rPr>
              <a:t>艺术</a:t>
            </a:r>
            <a:endParaRPr lang="en-US" altLang="zh-CN" sz="700" dirty="0" smtClean="0">
              <a:solidFill>
                <a:srgbClr val="0070C0"/>
              </a:solidFill>
              <a:latin typeface="+mj-ea"/>
              <a:ea typeface="+mj-ea"/>
            </a:endParaRPr>
          </a:p>
          <a:p>
            <a:pPr>
              <a:lnSpc>
                <a:spcPct val="150000"/>
              </a:lnSpc>
            </a:pPr>
            <a:r>
              <a:rPr lang="en-US" altLang="zh-CN" sz="700" dirty="0" smtClean="0">
                <a:latin typeface="+mj-ea"/>
                <a:ea typeface="+mj-ea"/>
              </a:rPr>
              <a:t>Art</a:t>
            </a:r>
          </a:p>
          <a:p>
            <a:pPr>
              <a:lnSpc>
                <a:spcPct val="150000"/>
              </a:lnSpc>
            </a:pPr>
            <a:endParaRPr lang="en-US" altLang="zh-CN" sz="700" dirty="0" smtClean="0">
              <a:solidFill>
                <a:schemeClr val="bg1">
                  <a:lumMod val="50000"/>
                </a:schemeClr>
              </a:solidFill>
              <a:latin typeface="+mj-ea"/>
              <a:ea typeface="+mj-ea"/>
            </a:endParaRPr>
          </a:p>
          <a:p>
            <a:pPr>
              <a:lnSpc>
                <a:spcPct val="150000"/>
              </a:lnSpc>
            </a:pPr>
            <a:r>
              <a:rPr lang="zh-CN" altLang="en-US" sz="700" dirty="0" smtClean="0">
                <a:solidFill>
                  <a:srgbClr val="0070C0"/>
                </a:solidFill>
                <a:latin typeface="+mj-ea"/>
                <a:ea typeface="+mj-ea"/>
              </a:rPr>
              <a:t>生物科学</a:t>
            </a:r>
            <a:endParaRPr lang="en-US" altLang="zh-CN" sz="700" dirty="0" smtClean="0">
              <a:solidFill>
                <a:srgbClr val="0070C0"/>
              </a:solidFill>
              <a:latin typeface="+mj-ea"/>
              <a:ea typeface="+mj-ea"/>
            </a:endParaRPr>
          </a:p>
          <a:p>
            <a:pPr>
              <a:lnSpc>
                <a:spcPct val="150000"/>
              </a:lnSpc>
            </a:pPr>
            <a:r>
              <a:rPr lang="en-US" altLang="zh-CN" sz="700" dirty="0" smtClean="0">
                <a:latin typeface="+mj-ea"/>
                <a:ea typeface="+mj-ea"/>
              </a:rPr>
              <a:t>Biology</a:t>
            </a:r>
          </a:p>
          <a:p>
            <a:pPr>
              <a:lnSpc>
                <a:spcPct val="150000"/>
              </a:lnSpc>
            </a:pPr>
            <a:endParaRPr lang="en-US" altLang="zh-CN" sz="700" dirty="0" smtClean="0">
              <a:solidFill>
                <a:schemeClr val="bg1">
                  <a:lumMod val="50000"/>
                </a:schemeClr>
              </a:solidFill>
              <a:latin typeface="+mj-ea"/>
              <a:ea typeface="+mj-ea"/>
            </a:endParaRPr>
          </a:p>
          <a:p>
            <a:pPr>
              <a:lnSpc>
                <a:spcPct val="150000"/>
              </a:lnSpc>
            </a:pPr>
            <a:r>
              <a:rPr lang="zh-CN" altLang="en-US" sz="700" dirty="0" smtClean="0">
                <a:solidFill>
                  <a:srgbClr val="0070C0"/>
                </a:solidFill>
                <a:latin typeface="+mj-ea"/>
                <a:ea typeface="+mj-ea"/>
              </a:rPr>
              <a:t>经济。商业</a:t>
            </a:r>
            <a:endParaRPr lang="en-US" altLang="zh-CN" sz="700" dirty="0" smtClean="0">
              <a:solidFill>
                <a:srgbClr val="0070C0"/>
              </a:solidFill>
              <a:latin typeface="+mj-ea"/>
              <a:ea typeface="+mj-ea"/>
            </a:endParaRPr>
          </a:p>
          <a:p>
            <a:pPr>
              <a:lnSpc>
                <a:spcPct val="150000"/>
              </a:lnSpc>
            </a:pPr>
            <a:r>
              <a:rPr lang="en-US" altLang="zh-CN" sz="700" dirty="0" smtClean="0">
                <a:latin typeface="+mj-ea"/>
                <a:ea typeface="+mj-ea"/>
              </a:rPr>
              <a:t>Business &amp; Economics</a:t>
            </a:r>
          </a:p>
          <a:p>
            <a:pPr>
              <a:lnSpc>
                <a:spcPct val="150000"/>
              </a:lnSpc>
            </a:pPr>
            <a:endParaRPr lang="en-US" altLang="zh-CN" sz="700" dirty="0">
              <a:solidFill>
                <a:srgbClr val="FF0000"/>
              </a:solidFill>
              <a:latin typeface="+mj-ea"/>
              <a:ea typeface="+mj-ea"/>
            </a:endParaRPr>
          </a:p>
        </p:txBody>
      </p:sp>
      <p:sp>
        <p:nvSpPr>
          <p:cNvPr id="4" name="矩形 3"/>
          <p:cNvSpPr/>
          <p:nvPr/>
        </p:nvSpPr>
        <p:spPr>
          <a:xfrm>
            <a:off x="4786314" y="1071551"/>
            <a:ext cx="1571636" cy="4293483"/>
          </a:xfrm>
          <a:prstGeom prst="rect">
            <a:avLst/>
          </a:prstGeom>
        </p:spPr>
        <p:txBody>
          <a:bodyPr wrap="square">
            <a:spAutoFit/>
          </a:bodyPr>
          <a:lstStyle/>
          <a:p>
            <a:pPr>
              <a:lnSpc>
                <a:spcPct val="150000"/>
              </a:lnSpc>
            </a:pPr>
            <a:r>
              <a:rPr lang="zh-CN" altLang="en-US" sz="700" dirty="0" smtClean="0">
                <a:solidFill>
                  <a:srgbClr val="0070C0"/>
                </a:solidFill>
                <a:latin typeface="微软雅黑" pitchFamily="34" charset="-122"/>
                <a:ea typeface="微软雅黑" pitchFamily="34" charset="-122"/>
              </a:rPr>
              <a:t>参考工具书</a:t>
            </a:r>
            <a:endParaRPr lang="en-US" altLang="zh-CN" sz="700" dirty="0" smtClean="0">
              <a:solidFill>
                <a:srgbClr val="0070C0"/>
              </a:solidFill>
              <a:latin typeface="微软雅黑" pitchFamily="34" charset="-122"/>
              <a:ea typeface="微软雅黑" pitchFamily="34" charset="-122"/>
            </a:endParaRPr>
          </a:p>
          <a:p>
            <a:pPr>
              <a:lnSpc>
                <a:spcPct val="150000"/>
              </a:lnSpc>
            </a:pPr>
            <a:r>
              <a:rPr lang="en-US" sz="700" dirty="0" smtClean="0">
                <a:latin typeface="微软雅黑" pitchFamily="34" charset="-122"/>
                <a:ea typeface="微软雅黑" pitchFamily="34" charset="-122"/>
              </a:rPr>
              <a:t>Comprehensive Reference </a:t>
            </a:r>
          </a:p>
          <a:p>
            <a:pPr>
              <a:lnSpc>
                <a:spcPct val="150000"/>
              </a:lnSpc>
            </a:pPr>
            <a:endParaRPr lang="en-US" altLang="zh-CN" sz="700" dirty="0" smtClean="0">
              <a:solidFill>
                <a:schemeClr val="bg1">
                  <a:lumMod val="50000"/>
                </a:schemeClr>
              </a:solidFill>
              <a:latin typeface="微软雅黑" pitchFamily="34" charset="-122"/>
              <a:ea typeface="微软雅黑" pitchFamily="34" charset="-122"/>
            </a:endParaRPr>
          </a:p>
          <a:p>
            <a:pPr>
              <a:lnSpc>
                <a:spcPct val="150000"/>
              </a:lnSpc>
            </a:pPr>
            <a:r>
              <a:rPr lang="zh-CN" altLang="en-US" sz="700" dirty="0" smtClean="0">
                <a:solidFill>
                  <a:srgbClr val="0070C0"/>
                </a:solidFill>
                <a:latin typeface="+mj-ea"/>
                <a:ea typeface="+mj-ea"/>
              </a:rPr>
              <a:t>计算机科学</a:t>
            </a:r>
            <a:endParaRPr lang="en-US" altLang="zh-CN" sz="700" dirty="0" smtClean="0">
              <a:solidFill>
                <a:srgbClr val="0070C0"/>
              </a:solidFill>
              <a:latin typeface="+mj-ea"/>
              <a:ea typeface="+mj-ea"/>
            </a:endParaRPr>
          </a:p>
          <a:p>
            <a:pPr>
              <a:lnSpc>
                <a:spcPct val="150000"/>
              </a:lnSpc>
            </a:pPr>
            <a:r>
              <a:rPr lang="en-US" altLang="zh-CN" sz="700" dirty="0" smtClean="0">
                <a:latin typeface="+mj-ea"/>
                <a:ea typeface="+mj-ea"/>
              </a:rPr>
              <a:t>Computers</a:t>
            </a:r>
          </a:p>
          <a:p>
            <a:pPr>
              <a:lnSpc>
                <a:spcPct val="150000"/>
              </a:lnSpc>
            </a:pPr>
            <a:endParaRPr lang="en-US" altLang="zh-CN" sz="700" dirty="0" smtClean="0">
              <a:solidFill>
                <a:schemeClr val="bg1">
                  <a:lumMod val="50000"/>
                </a:schemeClr>
              </a:solidFill>
              <a:latin typeface="微软雅黑" pitchFamily="34" charset="-122"/>
              <a:ea typeface="微软雅黑" pitchFamily="34" charset="-122"/>
            </a:endParaRPr>
          </a:p>
          <a:p>
            <a:pPr>
              <a:lnSpc>
                <a:spcPct val="150000"/>
              </a:lnSpc>
            </a:pPr>
            <a:r>
              <a:rPr lang="zh-CN" altLang="en-US" sz="700" dirty="0" smtClean="0">
                <a:solidFill>
                  <a:srgbClr val="0070C0"/>
                </a:solidFill>
                <a:latin typeface="微软雅黑" pitchFamily="34" charset="-122"/>
                <a:ea typeface="微软雅黑" pitchFamily="34" charset="-122"/>
              </a:rPr>
              <a:t>文化。教育。体育</a:t>
            </a:r>
            <a:endParaRPr lang="en-US" altLang="zh-CN" sz="700" dirty="0" smtClean="0">
              <a:solidFill>
                <a:srgbClr val="0070C0"/>
              </a:solidFill>
              <a:latin typeface="微软雅黑" pitchFamily="34" charset="-122"/>
              <a:ea typeface="微软雅黑" pitchFamily="34" charset="-122"/>
            </a:endParaRPr>
          </a:p>
          <a:p>
            <a:pPr>
              <a:lnSpc>
                <a:spcPct val="150000"/>
              </a:lnSpc>
            </a:pPr>
            <a:r>
              <a:rPr lang="en-US" sz="700" dirty="0" smtClean="0">
                <a:latin typeface="微软雅黑" pitchFamily="34" charset="-122"/>
                <a:ea typeface="微软雅黑" pitchFamily="34" charset="-122"/>
              </a:rPr>
              <a:t>Culture, Education &amp; Sports</a:t>
            </a:r>
          </a:p>
          <a:p>
            <a:pPr>
              <a:lnSpc>
                <a:spcPct val="150000"/>
              </a:lnSpc>
            </a:pPr>
            <a:endParaRPr lang="en-US" altLang="zh-CN" sz="700" dirty="0" smtClean="0">
              <a:solidFill>
                <a:schemeClr val="bg1">
                  <a:lumMod val="50000"/>
                </a:schemeClr>
              </a:solidFill>
              <a:latin typeface="微软雅黑" pitchFamily="34" charset="-122"/>
              <a:ea typeface="微软雅黑" pitchFamily="34" charset="-122"/>
            </a:endParaRPr>
          </a:p>
          <a:p>
            <a:pPr>
              <a:lnSpc>
                <a:spcPct val="150000"/>
              </a:lnSpc>
            </a:pPr>
            <a:r>
              <a:rPr lang="zh-CN" altLang="en-US" sz="700" dirty="0" smtClean="0">
                <a:solidFill>
                  <a:srgbClr val="0070C0"/>
                </a:solidFill>
                <a:latin typeface="微软雅黑" pitchFamily="34" charset="-122"/>
                <a:ea typeface="微软雅黑" pitchFamily="34" charset="-122"/>
              </a:rPr>
              <a:t>天文学。地球科学</a:t>
            </a:r>
            <a:endParaRPr lang="en-US" altLang="zh-CN" sz="700" dirty="0" smtClean="0">
              <a:solidFill>
                <a:srgbClr val="0070C0"/>
              </a:solidFill>
              <a:latin typeface="微软雅黑" pitchFamily="34" charset="-122"/>
              <a:ea typeface="微软雅黑" pitchFamily="34" charset="-122"/>
            </a:endParaRPr>
          </a:p>
          <a:p>
            <a:pPr>
              <a:lnSpc>
                <a:spcPct val="150000"/>
              </a:lnSpc>
            </a:pPr>
            <a:r>
              <a:rPr lang="en-US" altLang="zh-CN" sz="700" dirty="0" smtClean="0">
                <a:latin typeface="+mj-ea"/>
                <a:ea typeface="+mj-ea"/>
              </a:rPr>
              <a:t>Earth Sciences</a:t>
            </a:r>
          </a:p>
          <a:p>
            <a:pPr>
              <a:lnSpc>
                <a:spcPct val="150000"/>
              </a:lnSpc>
            </a:pPr>
            <a:endParaRPr lang="en-US" altLang="zh-CN" sz="700" dirty="0" smtClean="0">
              <a:solidFill>
                <a:schemeClr val="bg1">
                  <a:lumMod val="50000"/>
                </a:schemeClr>
              </a:solidFill>
              <a:latin typeface="微软雅黑" pitchFamily="34" charset="-122"/>
              <a:ea typeface="微软雅黑" pitchFamily="34" charset="-122"/>
            </a:endParaRPr>
          </a:p>
          <a:p>
            <a:pPr>
              <a:lnSpc>
                <a:spcPct val="150000"/>
              </a:lnSpc>
            </a:pPr>
            <a:r>
              <a:rPr lang="zh-CN" altLang="en-US" sz="700" dirty="0" smtClean="0">
                <a:solidFill>
                  <a:srgbClr val="0070C0"/>
                </a:solidFill>
                <a:latin typeface="微软雅黑" pitchFamily="34" charset="-122"/>
                <a:ea typeface="微软雅黑" pitchFamily="34" charset="-122"/>
              </a:rPr>
              <a:t>环境科学。安全科学</a:t>
            </a:r>
            <a:endParaRPr lang="en-US" altLang="zh-CN" sz="700" dirty="0" smtClean="0">
              <a:solidFill>
                <a:srgbClr val="0070C0"/>
              </a:solidFill>
              <a:latin typeface="微软雅黑" pitchFamily="34" charset="-122"/>
              <a:ea typeface="微软雅黑" pitchFamily="34" charset="-122"/>
            </a:endParaRPr>
          </a:p>
          <a:p>
            <a:pPr>
              <a:lnSpc>
                <a:spcPct val="150000"/>
              </a:lnSpc>
            </a:pPr>
            <a:r>
              <a:rPr lang="en-US" altLang="zh-CN" sz="700" dirty="0" smtClean="0">
                <a:latin typeface="+mj-ea"/>
                <a:ea typeface="+mj-ea"/>
              </a:rPr>
              <a:t>Environmental Science</a:t>
            </a:r>
          </a:p>
          <a:p>
            <a:pPr>
              <a:lnSpc>
                <a:spcPct val="150000"/>
              </a:lnSpc>
            </a:pPr>
            <a:endParaRPr lang="en-US" altLang="zh-CN" sz="700" dirty="0" smtClean="0">
              <a:solidFill>
                <a:schemeClr val="bg1">
                  <a:lumMod val="50000"/>
                </a:schemeClr>
              </a:solidFill>
              <a:latin typeface="微软雅黑" pitchFamily="34" charset="-122"/>
              <a:ea typeface="微软雅黑" pitchFamily="34" charset="-122"/>
            </a:endParaRPr>
          </a:p>
          <a:p>
            <a:pPr>
              <a:lnSpc>
                <a:spcPct val="150000"/>
              </a:lnSpc>
            </a:pPr>
            <a:r>
              <a:rPr lang="zh-CN" altLang="en-US" sz="700" dirty="0" smtClean="0">
                <a:solidFill>
                  <a:srgbClr val="0070C0"/>
                </a:solidFill>
                <a:latin typeface="微软雅黑" pitchFamily="34" charset="-122"/>
                <a:ea typeface="微软雅黑" pitchFamily="34" charset="-122"/>
              </a:rPr>
              <a:t>医药。卫生</a:t>
            </a:r>
            <a:endParaRPr lang="en-US" altLang="zh-CN" sz="700" dirty="0" smtClean="0">
              <a:solidFill>
                <a:srgbClr val="0070C0"/>
              </a:solidFill>
              <a:latin typeface="微软雅黑" pitchFamily="34" charset="-122"/>
              <a:ea typeface="微软雅黑" pitchFamily="34" charset="-122"/>
            </a:endParaRPr>
          </a:p>
          <a:p>
            <a:pPr>
              <a:lnSpc>
                <a:spcPct val="150000"/>
              </a:lnSpc>
            </a:pPr>
            <a:r>
              <a:rPr lang="en-US" altLang="zh-CN" sz="700" dirty="0" smtClean="0">
                <a:latin typeface="+mj-ea"/>
                <a:ea typeface="+mj-ea"/>
              </a:rPr>
              <a:t>Health &amp; Medical </a:t>
            </a:r>
          </a:p>
          <a:p>
            <a:pPr>
              <a:lnSpc>
                <a:spcPct val="150000"/>
              </a:lnSpc>
            </a:pPr>
            <a:endParaRPr lang="en-US" altLang="zh-CN" sz="700" dirty="0" smtClean="0">
              <a:solidFill>
                <a:schemeClr val="bg1">
                  <a:lumMod val="50000"/>
                </a:schemeClr>
              </a:solidFill>
              <a:latin typeface="微软雅黑" pitchFamily="34" charset="-122"/>
              <a:ea typeface="微软雅黑" pitchFamily="34" charset="-122"/>
            </a:endParaRPr>
          </a:p>
          <a:p>
            <a:pPr>
              <a:lnSpc>
                <a:spcPct val="150000"/>
              </a:lnSpc>
            </a:pPr>
            <a:r>
              <a:rPr lang="zh-CN" altLang="en-US" sz="700" dirty="0" smtClean="0">
                <a:solidFill>
                  <a:srgbClr val="0070C0"/>
                </a:solidFill>
                <a:latin typeface="微软雅黑" pitchFamily="34" charset="-122"/>
                <a:ea typeface="微软雅黑" pitchFamily="34" charset="-122"/>
              </a:rPr>
              <a:t>历史。地理</a:t>
            </a:r>
            <a:endParaRPr lang="en-US" altLang="zh-CN" sz="700" dirty="0" smtClean="0">
              <a:solidFill>
                <a:srgbClr val="0070C0"/>
              </a:solidFill>
              <a:latin typeface="微软雅黑" pitchFamily="34" charset="-122"/>
              <a:ea typeface="微软雅黑" pitchFamily="34" charset="-122"/>
            </a:endParaRPr>
          </a:p>
          <a:p>
            <a:pPr>
              <a:lnSpc>
                <a:spcPct val="150000"/>
              </a:lnSpc>
            </a:pPr>
            <a:r>
              <a:rPr lang="en-US" altLang="zh-CN" sz="700" dirty="0" smtClean="0">
                <a:latin typeface="+mj-ea"/>
                <a:ea typeface="+mj-ea"/>
              </a:rPr>
              <a:t>History &amp; Geography</a:t>
            </a:r>
          </a:p>
          <a:p>
            <a:pPr>
              <a:lnSpc>
                <a:spcPct val="150000"/>
              </a:lnSpc>
            </a:pPr>
            <a:endParaRPr lang="en-US" altLang="zh-CN" sz="700" dirty="0" smtClean="0">
              <a:solidFill>
                <a:srgbClr val="0070C0"/>
              </a:solidFill>
              <a:latin typeface="+mj-ea"/>
              <a:ea typeface="+mj-ea"/>
            </a:endParaRPr>
          </a:p>
          <a:p>
            <a:pPr>
              <a:lnSpc>
                <a:spcPct val="150000"/>
              </a:lnSpc>
            </a:pPr>
            <a:endParaRPr lang="en-US" altLang="zh-CN" sz="700" dirty="0" smtClean="0">
              <a:solidFill>
                <a:srgbClr val="0070C0"/>
              </a:solidFill>
              <a:latin typeface="+mj-ea"/>
              <a:ea typeface="+mj-ea"/>
            </a:endParaRPr>
          </a:p>
          <a:p>
            <a:pPr>
              <a:lnSpc>
                <a:spcPct val="150000"/>
              </a:lnSpc>
            </a:pPr>
            <a:endParaRPr lang="en-US" altLang="zh-CN" sz="700" dirty="0" smtClean="0">
              <a:solidFill>
                <a:srgbClr val="0070C0"/>
              </a:solidFill>
              <a:latin typeface="+mj-ea"/>
              <a:ea typeface="+mj-ea"/>
            </a:endParaRPr>
          </a:p>
          <a:p>
            <a:pPr>
              <a:lnSpc>
                <a:spcPct val="150000"/>
              </a:lnSpc>
            </a:pPr>
            <a:endParaRPr lang="en-US" altLang="zh-CN" sz="700" dirty="0" smtClean="0">
              <a:solidFill>
                <a:srgbClr val="0070C0"/>
              </a:solidFill>
              <a:latin typeface="+mj-ea"/>
              <a:ea typeface="+mj-ea"/>
            </a:endParaRPr>
          </a:p>
          <a:p>
            <a:pPr>
              <a:lnSpc>
                <a:spcPct val="150000"/>
              </a:lnSpc>
            </a:pPr>
            <a:endParaRPr lang="en-US" altLang="zh-CN" sz="700" dirty="0">
              <a:latin typeface="+mj-ea"/>
              <a:ea typeface="+mj-ea"/>
            </a:endParaRPr>
          </a:p>
          <a:p>
            <a:pPr>
              <a:lnSpc>
                <a:spcPct val="150000"/>
              </a:lnSpc>
            </a:pPr>
            <a:endParaRPr lang="en-US" altLang="zh-CN" sz="700" dirty="0">
              <a:latin typeface="+mj-ea"/>
              <a:ea typeface="+mj-ea"/>
            </a:endParaRPr>
          </a:p>
        </p:txBody>
      </p:sp>
      <p:sp>
        <p:nvSpPr>
          <p:cNvPr id="5" name="矩形 4"/>
          <p:cNvSpPr/>
          <p:nvPr/>
        </p:nvSpPr>
        <p:spPr>
          <a:xfrm>
            <a:off x="6357950" y="1071550"/>
            <a:ext cx="1214446" cy="3485570"/>
          </a:xfrm>
          <a:prstGeom prst="rect">
            <a:avLst/>
          </a:prstGeom>
        </p:spPr>
        <p:txBody>
          <a:bodyPr wrap="square">
            <a:spAutoFit/>
          </a:bodyPr>
          <a:lstStyle/>
          <a:p>
            <a:pPr>
              <a:lnSpc>
                <a:spcPct val="150000"/>
              </a:lnSpc>
            </a:pPr>
            <a:r>
              <a:rPr lang="zh-CN" altLang="en-US" sz="700" dirty="0" smtClean="0">
                <a:solidFill>
                  <a:srgbClr val="0070C0"/>
                </a:solidFill>
                <a:latin typeface="+mj-ea"/>
                <a:ea typeface="+mj-ea"/>
              </a:rPr>
              <a:t>生活服务技术</a:t>
            </a:r>
            <a:endParaRPr lang="en-US" altLang="zh-CN" sz="700" dirty="0" smtClean="0">
              <a:solidFill>
                <a:srgbClr val="0070C0"/>
              </a:solidFill>
              <a:latin typeface="+mj-ea"/>
              <a:ea typeface="+mj-ea"/>
            </a:endParaRPr>
          </a:p>
          <a:p>
            <a:pPr>
              <a:lnSpc>
                <a:spcPct val="150000"/>
              </a:lnSpc>
            </a:pPr>
            <a:r>
              <a:rPr lang="en-US" altLang="zh-CN" sz="700" dirty="0" smtClean="0">
                <a:latin typeface="+mj-ea"/>
                <a:ea typeface="+mj-ea"/>
              </a:rPr>
              <a:t>Industrial Technology</a:t>
            </a:r>
          </a:p>
          <a:p>
            <a:pPr>
              <a:lnSpc>
                <a:spcPct val="150000"/>
              </a:lnSpc>
            </a:pPr>
            <a:endParaRPr lang="en-US" altLang="zh-CN" sz="700" dirty="0" smtClean="0">
              <a:solidFill>
                <a:schemeClr val="bg1">
                  <a:lumMod val="50000"/>
                </a:schemeClr>
              </a:solidFill>
              <a:latin typeface="+mj-ea"/>
              <a:ea typeface="+mj-ea"/>
            </a:endParaRPr>
          </a:p>
          <a:p>
            <a:pPr>
              <a:lnSpc>
                <a:spcPct val="150000"/>
              </a:lnSpc>
            </a:pPr>
            <a:r>
              <a:rPr lang="zh-CN" altLang="en-US" sz="700" dirty="0" smtClean="0">
                <a:solidFill>
                  <a:srgbClr val="0070C0"/>
                </a:solidFill>
                <a:latin typeface="+mj-ea"/>
                <a:ea typeface="+mj-ea"/>
              </a:rPr>
              <a:t>语言文字</a:t>
            </a:r>
            <a:endParaRPr lang="en-US" altLang="zh-CN" sz="700" dirty="0" smtClean="0">
              <a:solidFill>
                <a:srgbClr val="0070C0"/>
              </a:solidFill>
              <a:latin typeface="+mj-ea"/>
              <a:ea typeface="+mj-ea"/>
            </a:endParaRPr>
          </a:p>
          <a:p>
            <a:pPr>
              <a:lnSpc>
                <a:spcPct val="150000"/>
              </a:lnSpc>
            </a:pPr>
            <a:r>
              <a:rPr lang="en-US" altLang="zh-CN" sz="700" dirty="0" smtClean="0">
                <a:latin typeface="+mj-ea"/>
                <a:ea typeface="+mj-ea"/>
              </a:rPr>
              <a:t>Language</a:t>
            </a:r>
          </a:p>
          <a:p>
            <a:pPr>
              <a:lnSpc>
                <a:spcPct val="150000"/>
              </a:lnSpc>
            </a:pPr>
            <a:endParaRPr lang="en-US" altLang="zh-CN" sz="700" dirty="0" smtClean="0">
              <a:solidFill>
                <a:schemeClr val="bg1">
                  <a:lumMod val="50000"/>
                </a:schemeClr>
              </a:solidFill>
              <a:latin typeface="+mj-ea"/>
              <a:ea typeface="+mj-ea"/>
            </a:endParaRPr>
          </a:p>
          <a:p>
            <a:pPr>
              <a:lnSpc>
                <a:spcPct val="150000"/>
              </a:lnSpc>
            </a:pPr>
            <a:r>
              <a:rPr lang="zh-CN" altLang="en-US" sz="700" dirty="0" smtClean="0">
                <a:solidFill>
                  <a:srgbClr val="0070C0"/>
                </a:solidFill>
                <a:latin typeface="+mj-ea"/>
                <a:ea typeface="+mj-ea"/>
              </a:rPr>
              <a:t>文学</a:t>
            </a:r>
            <a:endParaRPr lang="en-US" altLang="zh-CN" sz="700" dirty="0" smtClean="0">
              <a:solidFill>
                <a:srgbClr val="0070C0"/>
              </a:solidFill>
              <a:latin typeface="+mj-ea"/>
              <a:ea typeface="+mj-ea"/>
            </a:endParaRPr>
          </a:p>
          <a:p>
            <a:pPr>
              <a:lnSpc>
                <a:spcPct val="150000"/>
              </a:lnSpc>
            </a:pPr>
            <a:r>
              <a:rPr lang="en-US" altLang="zh-CN" sz="700" dirty="0" smtClean="0">
                <a:latin typeface="+mj-ea"/>
                <a:ea typeface="+mj-ea"/>
              </a:rPr>
              <a:t>Literary</a:t>
            </a:r>
          </a:p>
          <a:p>
            <a:pPr>
              <a:lnSpc>
                <a:spcPct val="150000"/>
              </a:lnSpc>
            </a:pPr>
            <a:endParaRPr lang="en-US" altLang="zh-CN" sz="700" dirty="0" smtClean="0">
              <a:solidFill>
                <a:schemeClr val="bg1">
                  <a:lumMod val="50000"/>
                </a:schemeClr>
              </a:solidFill>
              <a:latin typeface="+mj-ea"/>
              <a:ea typeface="+mj-ea"/>
            </a:endParaRPr>
          </a:p>
          <a:p>
            <a:pPr>
              <a:lnSpc>
                <a:spcPct val="150000"/>
              </a:lnSpc>
            </a:pPr>
            <a:r>
              <a:rPr lang="zh-CN" altLang="en-US" sz="700" dirty="0" smtClean="0">
                <a:solidFill>
                  <a:srgbClr val="0070C0"/>
                </a:solidFill>
                <a:latin typeface="+mj-ea"/>
                <a:ea typeface="+mj-ea"/>
              </a:rPr>
              <a:t>数理科学和化学</a:t>
            </a:r>
            <a:endParaRPr lang="en-US" altLang="zh-CN" sz="700" dirty="0" smtClean="0">
              <a:solidFill>
                <a:srgbClr val="0070C0"/>
              </a:solidFill>
              <a:latin typeface="+mj-ea"/>
              <a:ea typeface="+mj-ea"/>
            </a:endParaRPr>
          </a:p>
          <a:p>
            <a:pPr>
              <a:lnSpc>
                <a:spcPct val="150000"/>
              </a:lnSpc>
            </a:pPr>
            <a:r>
              <a:rPr lang="en-US" altLang="zh-CN" sz="700" dirty="0" smtClean="0">
                <a:latin typeface="+mj-ea"/>
                <a:ea typeface="+mj-ea"/>
              </a:rPr>
              <a:t>Mathematical Science</a:t>
            </a:r>
          </a:p>
          <a:p>
            <a:pPr>
              <a:lnSpc>
                <a:spcPct val="150000"/>
              </a:lnSpc>
            </a:pPr>
            <a:endParaRPr lang="en-US" altLang="zh-CN" sz="700" dirty="0" smtClean="0">
              <a:solidFill>
                <a:schemeClr val="bg1">
                  <a:lumMod val="50000"/>
                </a:schemeClr>
              </a:solidFill>
              <a:latin typeface="+mj-ea"/>
              <a:ea typeface="+mj-ea"/>
            </a:endParaRPr>
          </a:p>
          <a:p>
            <a:pPr>
              <a:lnSpc>
                <a:spcPct val="150000"/>
              </a:lnSpc>
            </a:pPr>
            <a:r>
              <a:rPr lang="zh-CN" altLang="en-US" sz="700" dirty="0" smtClean="0">
                <a:solidFill>
                  <a:srgbClr val="0070C0"/>
                </a:solidFill>
                <a:latin typeface="+mj-ea"/>
                <a:ea typeface="+mj-ea"/>
              </a:rPr>
              <a:t>自然科学总论</a:t>
            </a:r>
            <a:endParaRPr lang="en-US" altLang="zh-CN" sz="700" dirty="0" smtClean="0">
              <a:solidFill>
                <a:srgbClr val="0070C0"/>
              </a:solidFill>
              <a:latin typeface="+mj-ea"/>
              <a:ea typeface="+mj-ea"/>
            </a:endParaRPr>
          </a:p>
          <a:p>
            <a:pPr>
              <a:lnSpc>
                <a:spcPct val="150000"/>
              </a:lnSpc>
            </a:pPr>
            <a:r>
              <a:rPr lang="en-US" altLang="zh-CN" sz="700" dirty="0" smtClean="0">
                <a:latin typeface="+mj-ea"/>
                <a:ea typeface="+mj-ea"/>
              </a:rPr>
              <a:t>Natural Science</a:t>
            </a:r>
          </a:p>
          <a:p>
            <a:pPr>
              <a:lnSpc>
                <a:spcPct val="150000"/>
              </a:lnSpc>
            </a:pPr>
            <a:endParaRPr lang="en-US" altLang="zh-CN" sz="700" dirty="0" smtClean="0">
              <a:solidFill>
                <a:schemeClr val="bg1">
                  <a:lumMod val="50000"/>
                </a:schemeClr>
              </a:solidFill>
              <a:latin typeface="+mj-ea"/>
              <a:ea typeface="+mj-ea"/>
            </a:endParaRPr>
          </a:p>
          <a:p>
            <a:pPr>
              <a:lnSpc>
                <a:spcPct val="150000"/>
              </a:lnSpc>
            </a:pPr>
            <a:r>
              <a:rPr lang="zh-CN" altLang="en-US" sz="700" dirty="0" smtClean="0">
                <a:solidFill>
                  <a:srgbClr val="0070C0"/>
                </a:solidFill>
                <a:latin typeface="+mj-ea"/>
                <a:ea typeface="+mj-ea"/>
              </a:rPr>
              <a:t>哲学、宗教</a:t>
            </a:r>
            <a:endParaRPr lang="en-US" altLang="zh-CN" sz="700" dirty="0" smtClean="0">
              <a:solidFill>
                <a:srgbClr val="0070C0"/>
              </a:solidFill>
              <a:latin typeface="+mj-ea"/>
              <a:ea typeface="+mj-ea"/>
            </a:endParaRPr>
          </a:p>
          <a:p>
            <a:pPr>
              <a:lnSpc>
                <a:spcPct val="150000"/>
              </a:lnSpc>
            </a:pPr>
            <a:r>
              <a:rPr lang="en-US" altLang="zh-CN" sz="700" dirty="0" smtClean="0">
                <a:latin typeface="+mj-ea"/>
                <a:ea typeface="+mj-ea"/>
              </a:rPr>
              <a:t>Philosophy &amp; Religion</a:t>
            </a:r>
          </a:p>
          <a:p>
            <a:pPr>
              <a:lnSpc>
                <a:spcPct val="150000"/>
              </a:lnSpc>
            </a:pPr>
            <a:endParaRPr lang="en-US" altLang="zh-CN" sz="700" dirty="0" smtClean="0">
              <a:solidFill>
                <a:schemeClr val="bg1">
                  <a:lumMod val="50000"/>
                </a:schemeClr>
              </a:solidFill>
              <a:latin typeface="+mj-ea"/>
              <a:ea typeface="+mj-ea"/>
            </a:endParaRPr>
          </a:p>
          <a:p>
            <a:pPr>
              <a:lnSpc>
                <a:spcPct val="150000"/>
              </a:lnSpc>
            </a:pPr>
            <a:r>
              <a:rPr lang="zh-CN" altLang="en-US" sz="700" dirty="0" smtClean="0">
                <a:solidFill>
                  <a:srgbClr val="0070C0"/>
                </a:solidFill>
                <a:latin typeface="+mj-ea"/>
                <a:ea typeface="+mj-ea"/>
              </a:rPr>
              <a:t>政治、法律</a:t>
            </a:r>
            <a:endParaRPr lang="en-US" altLang="zh-CN" sz="700" dirty="0" smtClean="0">
              <a:solidFill>
                <a:srgbClr val="0070C0"/>
              </a:solidFill>
              <a:latin typeface="+mj-ea"/>
              <a:ea typeface="+mj-ea"/>
            </a:endParaRPr>
          </a:p>
          <a:p>
            <a:pPr>
              <a:lnSpc>
                <a:spcPct val="150000"/>
              </a:lnSpc>
            </a:pPr>
            <a:r>
              <a:rPr lang="en-US" altLang="zh-CN" sz="700" dirty="0" smtClean="0">
                <a:latin typeface="+mj-ea"/>
                <a:ea typeface="+mj-ea"/>
              </a:rPr>
              <a:t>Political &amp; Law</a:t>
            </a:r>
          </a:p>
          <a:p>
            <a:pPr>
              <a:lnSpc>
                <a:spcPct val="150000"/>
              </a:lnSpc>
            </a:pPr>
            <a:endParaRPr lang="en-US" altLang="zh-CN" sz="700" dirty="0" smtClean="0">
              <a:solidFill>
                <a:srgbClr val="0070C0"/>
              </a:solidFill>
              <a:latin typeface="+mj-ea"/>
            </a:endParaRPr>
          </a:p>
        </p:txBody>
      </p:sp>
      <p:sp>
        <p:nvSpPr>
          <p:cNvPr id="7" name="TextBox 6"/>
          <p:cNvSpPr txBox="1"/>
          <p:nvPr/>
        </p:nvSpPr>
        <p:spPr>
          <a:xfrm>
            <a:off x="611560" y="3103429"/>
            <a:ext cx="2664296" cy="2392963"/>
          </a:xfrm>
          <a:prstGeom prst="rect">
            <a:avLst/>
          </a:prstGeom>
          <a:noFill/>
        </p:spPr>
        <p:txBody>
          <a:bodyPr wrap="square" rtlCol="0">
            <a:spAutoFit/>
          </a:bodyPr>
          <a:lstStyle/>
          <a:p>
            <a:pPr indent="288000">
              <a:lnSpc>
                <a:spcPct val="150000"/>
              </a:lnSpc>
              <a:spcAft>
                <a:spcPts val="600"/>
              </a:spcAft>
            </a:pPr>
            <a:r>
              <a:rPr lang="zh-CN" altLang="en-US" sz="1600" dirty="0" smtClean="0">
                <a:solidFill>
                  <a:srgbClr val="FF3300"/>
                </a:solidFill>
                <a:latin typeface="+mj-ea"/>
                <a:ea typeface="+mj-ea"/>
              </a:rPr>
              <a:t>专业数字图书分类系统</a:t>
            </a:r>
            <a:endParaRPr lang="en-US" altLang="zh-CN" sz="1600" dirty="0" smtClean="0">
              <a:solidFill>
                <a:srgbClr val="FF3300"/>
              </a:solidFill>
              <a:latin typeface="+mj-ea"/>
              <a:ea typeface="+mj-ea"/>
            </a:endParaRPr>
          </a:p>
          <a:p>
            <a:pPr indent="288000">
              <a:lnSpc>
                <a:spcPct val="150000"/>
              </a:lnSpc>
              <a:spcAft>
                <a:spcPts val="600"/>
              </a:spcAft>
            </a:pPr>
            <a:r>
              <a:rPr lang="zh-CN" altLang="en-US" sz="1100" dirty="0" smtClean="0">
                <a:solidFill>
                  <a:schemeClr val="tx1">
                    <a:lumMod val="75000"/>
                    <a:lumOff val="25000"/>
                  </a:schemeClr>
                </a:solidFill>
                <a:latin typeface="+mj-ea"/>
                <a:ea typeface="+mj-ea"/>
              </a:rPr>
              <a:t>优阅外文原版电子书对馆藏图书进行了详细分类，所藏图书依据中图分类法，并融合国际流行的</a:t>
            </a:r>
            <a:r>
              <a:rPr lang="en-US" altLang="zh-CN" sz="1100" dirty="0" smtClean="0">
                <a:solidFill>
                  <a:schemeClr val="tx1">
                    <a:lumMod val="75000"/>
                    <a:lumOff val="25000"/>
                  </a:schemeClr>
                </a:solidFill>
                <a:latin typeface="+mj-ea"/>
                <a:ea typeface="+mj-ea"/>
              </a:rPr>
              <a:t>BISG</a:t>
            </a:r>
            <a:r>
              <a:rPr lang="zh-CN" altLang="en-US" sz="1100" dirty="0" smtClean="0">
                <a:solidFill>
                  <a:schemeClr val="tx1">
                    <a:lumMod val="75000"/>
                    <a:lumOff val="25000"/>
                  </a:schemeClr>
                </a:solidFill>
                <a:latin typeface="+mj-ea"/>
                <a:ea typeface="+mj-ea"/>
              </a:rPr>
              <a:t>主题分类等标准进行四级分类，书目信息准确完整，格式规范，分类清晰，为读者提供最便利的查阅服务。</a:t>
            </a:r>
          </a:p>
          <a:p>
            <a:pPr indent="288000">
              <a:lnSpc>
                <a:spcPct val="150000"/>
              </a:lnSpc>
              <a:spcAft>
                <a:spcPts val="600"/>
              </a:spcAft>
            </a:pPr>
            <a:endParaRPr lang="en-US" altLang="zh-CN" sz="1100" dirty="0" smtClean="0">
              <a:solidFill>
                <a:schemeClr val="tx1">
                  <a:lumMod val="75000"/>
                  <a:lumOff val="25000"/>
                </a:schemeClr>
              </a:solidFill>
              <a:latin typeface="+mj-ea"/>
              <a:ea typeface="+mj-ea"/>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8772" y="939738"/>
            <a:ext cx="2949871" cy="2212403"/>
          </a:xfrm>
          <a:prstGeom prst="rect">
            <a:avLst/>
          </a:prstGeom>
        </p:spPr>
      </p:pic>
      <p:sp>
        <p:nvSpPr>
          <p:cNvPr id="10" name="矩形 9"/>
          <p:cNvSpPr/>
          <p:nvPr/>
        </p:nvSpPr>
        <p:spPr>
          <a:xfrm>
            <a:off x="7715272" y="1071550"/>
            <a:ext cx="1214446" cy="1061829"/>
          </a:xfrm>
          <a:prstGeom prst="rect">
            <a:avLst/>
          </a:prstGeom>
        </p:spPr>
        <p:txBody>
          <a:bodyPr wrap="square">
            <a:spAutoFit/>
          </a:bodyPr>
          <a:lstStyle/>
          <a:p>
            <a:pPr>
              <a:lnSpc>
                <a:spcPct val="150000"/>
              </a:lnSpc>
            </a:pPr>
            <a:r>
              <a:rPr lang="zh-CN" altLang="en-US" sz="700" dirty="0" smtClean="0">
                <a:solidFill>
                  <a:srgbClr val="0070C0"/>
                </a:solidFill>
                <a:latin typeface="+mj-ea"/>
                <a:ea typeface="+mj-ea"/>
              </a:rPr>
              <a:t>社会科学总论</a:t>
            </a:r>
            <a:endParaRPr lang="en-US" altLang="zh-CN" sz="700" dirty="0" smtClean="0">
              <a:solidFill>
                <a:srgbClr val="0070C0"/>
              </a:solidFill>
              <a:latin typeface="+mj-ea"/>
              <a:ea typeface="+mj-ea"/>
            </a:endParaRPr>
          </a:p>
          <a:p>
            <a:pPr>
              <a:lnSpc>
                <a:spcPct val="150000"/>
              </a:lnSpc>
            </a:pPr>
            <a:r>
              <a:rPr lang="en-US" altLang="zh-CN" sz="700" dirty="0" smtClean="0">
                <a:latin typeface="+mj-ea"/>
                <a:ea typeface="+mj-ea"/>
              </a:rPr>
              <a:t>Social Science</a:t>
            </a:r>
          </a:p>
          <a:p>
            <a:pPr>
              <a:lnSpc>
                <a:spcPct val="150000"/>
              </a:lnSpc>
            </a:pPr>
            <a:endParaRPr lang="en-US" altLang="zh-CN" sz="700" dirty="0" smtClean="0">
              <a:solidFill>
                <a:schemeClr val="bg1">
                  <a:lumMod val="50000"/>
                </a:schemeClr>
              </a:solidFill>
              <a:latin typeface="+mj-ea"/>
              <a:ea typeface="+mj-ea"/>
            </a:endParaRPr>
          </a:p>
          <a:p>
            <a:pPr>
              <a:lnSpc>
                <a:spcPct val="150000"/>
              </a:lnSpc>
            </a:pPr>
            <a:r>
              <a:rPr lang="zh-CN" altLang="en-US" sz="700" dirty="0" smtClean="0">
                <a:solidFill>
                  <a:srgbClr val="0070C0"/>
                </a:solidFill>
                <a:latin typeface="+mj-ea"/>
                <a:ea typeface="+mj-ea"/>
              </a:rPr>
              <a:t>交通运输</a:t>
            </a:r>
            <a:endParaRPr lang="en-US" altLang="zh-CN" sz="700" dirty="0" smtClean="0">
              <a:solidFill>
                <a:srgbClr val="0070C0"/>
              </a:solidFill>
              <a:latin typeface="+mj-ea"/>
              <a:ea typeface="+mj-ea"/>
            </a:endParaRPr>
          </a:p>
          <a:p>
            <a:pPr>
              <a:lnSpc>
                <a:spcPct val="150000"/>
              </a:lnSpc>
            </a:pPr>
            <a:r>
              <a:rPr lang="en-US" altLang="zh-CN" sz="700" dirty="0" smtClean="0">
                <a:latin typeface="+mj-ea"/>
                <a:ea typeface="+mj-ea"/>
              </a:rPr>
              <a:t>Transportation</a:t>
            </a:r>
          </a:p>
          <a:p>
            <a:pPr>
              <a:lnSpc>
                <a:spcPct val="150000"/>
              </a:lnSpc>
            </a:pPr>
            <a:endParaRPr lang="en-US" altLang="zh-CN" sz="700" dirty="0">
              <a:latin typeface="+mj-ea"/>
              <a:ea typeface="+mj-ea"/>
            </a:endParaRPr>
          </a:p>
        </p:txBody>
      </p:sp>
    </p:spTree>
    <p:extLst>
      <p:ext uri="{BB962C8B-B14F-4D97-AF65-F5344CB8AC3E}">
        <p14:creationId xmlns:p14="http://schemas.microsoft.com/office/powerpoint/2010/main" xmlns="" val="7774491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57686" y="121195"/>
            <a:ext cx="3238651" cy="307777"/>
          </a:xfrm>
          <a:prstGeom prst="rect">
            <a:avLst/>
          </a:prstGeom>
          <a:noFill/>
        </p:spPr>
        <p:txBody>
          <a:bodyPr wrap="square" rtlCol="0">
            <a:spAutoFit/>
          </a:bodyPr>
          <a:lstStyle/>
          <a:p>
            <a:pPr algn="r"/>
            <a:r>
              <a:rPr lang="en-US" altLang="zh-CN" sz="1400" dirty="0">
                <a:solidFill>
                  <a:schemeClr val="tx1">
                    <a:lumMod val="65000"/>
                    <a:lumOff val="35000"/>
                  </a:schemeClr>
                </a:solidFill>
                <a:latin typeface="Century Gothic" pitchFamily="34" charset="0"/>
              </a:rPr>
              <a:t>Chapter </a:t>
            </a:r>
            <a:r>
              <a:rPr lang="en-US" altLang="zh-CN" sz="1400" dirty="0" smtClean="0">
                <a:solidFill>
                  <a:schemeClr val="tx1">
                    <a:lumMod val="65000"/>
                    <a:lumOff val="35000"/>
                  </a:schemeClr>
                </a:solidFill>
                <a:latin typeface="Century Gothic" pitchFamily="34" charset="0"/>
              </a:rPr>
              <a:t>3. </a:t>
            </a:r>
            <a:r>
              <a:rPr lang="zh-CN" altLang="en-US" sz="1400" dirty="0" smtClean="0">
                <a:solidFill>
                  <a:schemeClr val="tx1">
                    <a:lumMod val="65000"/>
                    <a:lumOff val="35000"/>
                  </a:schemeClr>
                </a:solidFill>
                <a:latin typeface="+mj-ea"/>
                <a:ea typeface="+mj-ea"/>
              </a:rPr>
              <a:t>登录优阅外文原版电子书</a:t>
            </a:r>
            <a:endParaRPr lang="zh-CN" altLang="en-US" sz="1200" dirty="0">
              <a:solidFill>
                <a:schemeClr val="tx1">
                  <a:lumMod val="65000"/>
                  <a:lumOff val="35000"/>
                </a:schemeClr>
              </a:solidFill>
              <a:latin typeface="+mj-ea"/>
              <a:ea typeface="+mj-ea"/>
            </a:endParaRPr>
          </a:p>
        </p:txBody>
      </p:sp>
      <p:sp>
        <p:nvSpPr>
          <p:cNvPr id="8" name="TextBox 7"/>
          <p:cNvSpPr txBox="1"/>
          <p:nvPr/>
        </p:nvSpPr>
        <p:spPr>
          <a:xfrm>
            <a:off x="5796136" y="1560015"/>
            <a:ext cx="2776392" cy="2131353"/>
          </a:xfrm>
          <a:prstGeom prst="rect">
            <a:avLst/>
          </a:prstGeom>
          <a:noFill/>
        </p:spPr>
        <p:txBody>
          <a:bodyPr wrap="square" rtlCol="0">
            <a:spAutoFit/>
          </a:bodyPr>
          <a:lstStyle/>
          <a:p>
            <a:pPr indent="288000">
              <a:spcAft>
                <a:spcPts val="600"/>
              </a:spcAft>
            </a:pPr>
            <a:r>
              <a:rPr lang="zh-CN" altLang="en-US" sz="1600" dirty="0" smtClean="0">
                <a:solidFill>
                  <a:srgbClr val="0070C0"/>
                </a:solidFill>
                <a:latin typeface="+mj-ea"/>
                <a:ea typeface="+mj-ea"/>
              </a:rPr>
              <a:t>登录优阅外文原版电子书</a:t>
            </a:r>
            <a:endParaRPr lang="en-US" altLang="zh-CN" sz="1600" dirty="0" smtClean="0">
              <a:solidFill>
                <a:srgbClr val="0070C0"/>
              </a:solidFill>
              <a:latin typeface="+mj-ea"/>
              <a:ea typeface="+mj-ea"/>
            </a:endParaRPr>
          </a:p>
          <a:p>
            <a:pPr indent="288000">
              <a:spcAft>
                <a:spcPts val="600"/>
              </a:spcAft>
            </a:pPr>
            <a:r>
              <a:rPr lang="en-US" altLang="zh-CN" sz="1400" dirty="0" smtClean="0">
                <a:solidFill>
                  <a:srgbClr val="0070C0"/>
                </a:solidFill>
                <a:latin typeface="+mj-ea"/>
                <a:ea typeface="+mj-ea"/>
                <a:hlinkClick r:id="rId2"/>
              </a:rPr>
              <a:t>http://114.113.148.240/</a:t>
            </a:r>
            <a:endParaRPr lang="en-US" altLang="zh-CN" sz="1400" dirty="0" smtClean="0">
              <a:solidFill>
                <a:srgbClr val="0070C0"/>
              </a:solidFill>
              <a:latin typeface="+mj-ea"/>
              <a:ea typeface="+mj-ea"/>
            </a:endParaRPr>
          </a:p>
          <a:p>
            <a:pPr indent="288000">
              <a:spcAft>
                <a:spcPts val="600"/>
              </a:spcAft>
            </a:pPr>
            <a:r>
              <a:rPr lang="zh-CN" altLang="en-US" sz="1100" dirty="0" smtClean="0">
                <a:solidFill>
                  <a:schemeClr val="tx1">
                    <a:lumMod val="75000"/>
                    <a:lumOff val="25000"/>
                  </a:schemeClr>
                </a:solidFill>
                <a:latin typeface="+mj-ea"/>
                <a:ea typeface="+mj-ea"/>
              </a:rPr>
              <a:t>优阅外文原版电子书采用</a:t>
            </a:r>
            <a:r>
              <a:rPr lang="en-US" altLang="zh-CN" sz="1100" dirty="0" smtClean="0">
                <a:solidFill>
                  <a:schemeClr val="tx1">
                    <a:lumMod val="75000"/>
                    <a:lumOff val="25000"/>
                  </a:schemeClr>
                </a:solidFill>
                <a:latin typeface="+mj-ea"/>
                <a:ea typeface="+mj-ea"/>
              </a:rPr>
              <a:t>IP</a:t>
            </a:r>
            <a:r>
              <a:rPr lang="zh-CN" altLang="en-US" sz="1100" dirty="0" smtClean="0">
                <a:solidFill>
                  <a:schemeClr val="tx1">
                    <a:lumMod val="75000"/>
                    <a:lumOff val="25000"/>
                  </a:schemeClr>
                </a:solidFill>
                <a:latin typeface="+mj-ea"/>
                <a:ea typeface="+mj-ea"/>
              </a:rPr>
              <a:t>验证登录机制*，您开通试用服务后，于</a:t>
            </a:r>
            <a:r>
              <a:rPr lang="en-US" altLang="zh-CN" sz="1100" dirty="0" smtClean="0">
                <a:solidFill>
                  <a:schemeClr val="tx1">
                    <a:lumMod val="75000"/>
                    <a:lumOff val="25000"/>
                  </a:schemeClr>
                </a:solidFill>
                <a:latin typeface="+mj-ea"/>
                <a:ea typeface="+mj-ea"/>
              </a:rPr>
              <a:t>IP</a:t>
            </a:r>
            <a:r>
              <a:rPr lang="zh-CN" altLang="en-US" sz="1100" dirty="0" smtClean="0">
                <a:solidFill>
                  <a:schemeClr val="tx1">
                    <a:lumMod val="75000"/>
                    <a:lumOff val="25000"/>
                  </a:schemeClr>
                </a:solidFill>
                <a:latin typeface="+mj-ea"/>
                <a:ea typeface="+mj-ea"/>
              </a:rPr>
              <a:t>允许范围内，可直接进入优阅外文原版电子书平台。</a:t>
            </a:r>
            <a:endParaRPr lang="en-US" altLang="zh-CN" sz="1100" dirty="0" smtClean="0">
              <a:solidFill>
                <a:schemeClr val="tx1">
                  <a:lumMod val="75000"/>
                  <a:lumOff val="25000"/>
                </a:schemeClr>
              </a:solidFill>
              <a:latin typeface="+mj-ea"/>
              <a:ea typeface="+mj-ea"/>
            </a:endParaRPr>
          </a:p>
          <a:p>
            <a:pPr indent="288000">
              <a:lnSpc>
                <a:spcPct val="150000"/>
              </a:lnSpc>
              <a:spcAft>
                <a:spcPts val="600"/>
              </a:spcAft>
            </a:pPr>
            <a:endParaRPr lang="en-US" altLang="zh-CN" sz="1100" dirty="0">
              <a:solidFill>
                <a:schemeClr val="tx1">
                  <a:lumMod val="75000"/>
                  <a:lumOff val="25000"/>
                </a:schemeClr>
              </a:solidFill>
              <a:latin typeface="+mj-ea"/>
              <a:ea typeface="+mj-ea"/>
            </a:endParaRPr>
          </a:p>
          <a:p>
            <a:pPr indent="288000">
              <a:lnSpc>
                <a:spcPct val="150000"/>
              </a:lnSpc>
              <a:spcAft>
                <a:spcPts val="600"/>
              </a:spcAft>
            </a:pPr>
            <a:r>
              <a:rPr lang="en-US" altLang="zh-CN" sz="1100" i="1" dirty="0" smtClean="0">
                <a:solidFill>
                  <a:schemeClr val="tx1">
                    <a:lumMod val="50000"/>
                    <a:lumOff val="50000"/>
                  </a:schemeClr>
                </a:solidFill>
                <a:latin typeface="+mj-ea"/>
                <a:ea typeface="+mj-ea"/>
              </a:rPr>
              <a:t>*</a:t>
            </a:r>
            <a:r>
              <a:rPr lang="zh-CN" altLang="en-US" sz="1100" i="1" dirty="0" smtClean="0">
                <a:solidFill>
                  <a:schemeClr val="tx1">
                    <a:lumMod val="50000"/>
                    <a:lumOff val="50000"/>
                  </a:schemeClr>
                </a:solidFill>
                <a:latin typeface="+mj-ea"/>
                <a:ea typeface="+mj-ea"/>
              </a:rPr>
              <a:t>该策略适用于普通用户，特殊需求用户可定制策略。</a:t>
            </a:r>
            <a:endParaRPr lang="en-US" altLang="zh-CN" sz="1100" i="1" dirty="0" smtClean="0">
              <a:solidFill>
                <a:schemeClr val="tx1">
                  <a:lumMod val="50000"/>
                  <a:lumOff val="50000"/>
                </a:schemeClr>
              </a:solidFill>
              <a:latin typeface="+mj-ea"/>
              <a:ea typeface="+mj-ea"/>
            </a:endParaRPr>
          </a:p>
        </p:txBody>
      </p:sp>
      <p:pic>
        <p:nvPicPr>
          <p:cNvPr id="1027" name="Picture 3" descr="C:\Program Files\Tencent\QQ\Users\1539205392\Image\P5{4`0XW8KIZE8U9EL4UDED.jpg"/>
          <p:cNvPicPr>
            <a:picLocks noChangeAspect="1" noChangeArrowheads="1"/>
          </p:cNvPicPr>
          <p:nvPr/>
        </p:nvPicPr>
        <p:blipFill>
          <a:blip r:embed="rId3" cstate="print"/>
          <a:srcRect l="22144" r="22857" b="19082"/>
          <a:stretch>
            <a:fillRect/>
          </a:stretch>
        </p:blipFill>
        <p:spPr bwMode="auto">
          <a:xfrm>
            <a:off x="642910" y="857236"/>
            <a:ext cx="4714908" cy="3479154"/>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pic>
        <p:nvPicPr>
          <p:cNvPr id="5" name="图片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143108" y="0"/>
            <a:ext cx="2214578" cy="2285996"/>
          </a:xfrm>
          <a:prstGeom prst="rect">
            <a:avLst/>
          </a:prstGeom>
        </p:spPr>
      </p:pic>
    </p:spTree>
    <p:extLst>
      <p:ext uri="{BB962C8B-B14F-4D97-AF65-F5344CB8AC3E}">
        <p14:creationId xmlns:p14="http://schemas.microsoft.com/office/powerpoint/2010/main" xmlns="" val="2938296128"/>
      </p:ext>
    </p:extLst>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8025" y="121195"/>
            <a:ext cx="2808312" cy="307777"/>
          </a:xfrm>
          <a:prstGeom prst="rect">
            <a:avLst/>
          </a:prstGeom>
          <a:noFill/>
        </p:spPr>
        <p:txBody>
          <a:bodyPr wrap="square" rtlCol="0">
            <a:spAutoFit/>
          </a:bodyPr>
          <a:lstStyle/>
          <a:p>
            <a:pPr algn="r"/>
            <a:r>
              <a:rPr lang="en-US" altLang="zh-CN" sz="1400" dirty="0">
                <a:solidFill>
                  <a:schemeClr val="tx1">
                    <a:lumMod val="65000"/>
                    <a:lumOff val="35000"/>
                  </a:schemeClr>
                </a:solidFill>
                <a:latin typeface="Century Gothic" pitchFamily="34" charset="0"/>
              </a:rPr>
              <a:t>Chapter </a:t>
            </a:r>
            <a:r>
              <a:rPr lang="en-US" altLang="zh-CN" sz="1400" dirty="0" smtClean="0">
                <a:solidFill>
                  <a:schemeClr val="tx1">
                    <a:lumMod val="65000"/>
                    <a:lumOff val="35000"/>
                  </a:schemeClr>
                </a:solidFill>
                <a:latin typeface="Century Gothic" pitchFamily="34" charset="0"/>
              </a:rPr>
              <a:t>4. </a:t>
            </a:r>
            <a:r>
              <a:rPr lang="zh-CN" altLang="en-US" sz="1400" dirty="0" smtClean="0">
                <a:solidFill>
                  <a:schemeClr val="tx1">
                    <a:lumMod val="65000"/>
                    <a:lumOff val="35000"/>
                  </a:schemeClr>
                </a:solidFill>
                <a:latin typeface="+mj-ea"/>
                <a:ea typeface="+mj-ea"/>
              </a:rPr>
              <a:t>浏览与检索</a:t>
            </a:r>
            <a:endParaRPr lang="zh-CN" altLang="en-US" sz="1200" dirty="0">
              <a:solidFill>
                <a:schemeClr val="tx1">
                  <a:lumMod val="65000"/>
                  <a:lumOff val="35000"/>
                </a:schemeClr>
              </a:solidFill>
              <a:latin typeface="+mj-ea"/>
              <a:ea typeface="+mj-ea"/>
            </a:endParaRPr>
          </a:p>
        </p:txBody>
      </p:sp>
      <p:sp>
        <p:nvSpPr>
          <p:cNvPr id="4" name="TextBox 3"/>
          <p:cNvSpPr txBox="1"/>
          <p:nvPr/>
        </p:nvSpPr>
        <p:spPr>
          <a:xfrm>
            <a:off x="5796136" y="1560015"/>
            <a:ext cx="2592288" cy="2346796"/>
          </a:xfrm>
          <a:prstGeom prst="rect">
            <a:avLst/>
          </a:prstGeom>
          <a:noFill/>
        </p:spPr>
        <p:txBody>
          <a:bodyPr wrap="square" rtlCol="0">
            <a:spAutoFit/>
          </a:bodyPr>
          <a:lstStyle/>
          <a:p>
            <a:pPr indent="288000">
              <a:spcAft>
                <a:spcPts val="600"/>
              </a:spcAft>
            </a:pPr>
            <a:r>
              <a:rPr lang="zh-CN" altLang="en-US" sz="1600" dirty="0" smtClean="0">
                <a:solidFill>
                  <a:srgbClr val="0070C0"/>
                </a:solidFill>
                <a:latin typeface="+mj-ea"/>
                <a:ea typeface="+mj-ea"/>
              </a:rPr>
              <a:t>分类浏览馆藏书目</a:t>
            </a:r>
            <a:endParaRPr lang="en-US" altLang="zh-CN" sz="1600" dirty="0" smtClean="0">
              <a:solidFill>
                <a:srgbClr val="0070C0"/>
              </a:solidFill>
              <a:latin typeface="+mj-ea"/>
              <a:ea typeface="+mj-ea"/>
            </a:endParaRPr>
          </a:p>
          <a:p>
            <a:pPr indent="288000">
              <a:lnSpc>
                <a:spcPct val="150000"/>
              </a:lnSpc>
              <a:spcAft>
                <a:spcPts val="600"/>
              </a:spcAft>
            </a:pPr>
            <a:r>
              <a:rPr lang="zh-CN" altLang="en-US" sz="1100" dirty="0" smtClean="0">
                <a:solidFill>
                  <a:schemeClr val="tx1">
                    <a:lumMod val="75000"/>
                    <a:lumOff val="25000"/>
                  </a:schemeClr>
                </a:solidFill>
                <a:latin typeface="+mj-ea"/>
                <a:ea typeface="+mj-ea"/>
              </a:rPr>
              <a:t>成功登录后，您可以通过左侧分类列表浏览各类书籍。</a:t>
            </a:r>
            <a:endParaRPr lang="en-US" altLang="zh-CN" sz="1100" dirty="0" smtClean="0">
              <a:solidFill>
                <a:schemeClr val="tx1">
                  <a:lumMod val="75000"/>
                  <a:lumOff val="25000"/>
                </a:schemeClr>
              </a:solidFill>
              <a:latin typeface="+mj-ea"/>
              <a:ea typeface="+mj-ea"/>
            </a:endParaRPr>
          </a:p>
          <a:p>
            <a:pPr indent="288000">
              <a:lnSpc>
                <a:spcPct val="150000"/>
              </a:lnSpc>
              <a:spcAft>
                <a:spcPts val="600"/>
              </a:spcAft>
            </a:pPr>
            <a:r>
              <a:rPr lang="zh-CN" altLang="en-US" sz="1100" dirty="0" smtClean="0">
                <a:solidFill>
                  <a:schemeClr val="tx1">
                    <a:lumMod val="75000"/>
                    <a:lumOff val="25000"/>
                  </a:schemeClr>
                </a:solidFill>
                <a:latin typeface="+mj-ea"/>
                <a:ea typeface="+mj-ea"/>
              </a:rPr>
              <a:t>图书列表提供书名及出版时间正序、倒序共四种排列方式。</a:t>
            </a:r>
            <a:endParaRPr lang="en-US" altLang="zh-CN" sz="1100" dirty="0" smtClean="0">
              <a:solidFill>
                <a:schemeClr val="tx1">
                  <a:lumMod val="75000"/>
                  <a:lumOff val="25000"/>
                </a:schemeClr>
              </a:solidFill>
              <a:latin typeface="+mj-ea"/>
              <a:ea typeface="+mj-ea"/>
            </a:endParaRPr>
          </a:p>
          <a:p>
            <a:pPr indent="288000">
              <a:lnSpc>
                <a:spcPct val="150000"/>
              </a:lnSpc>
              <a:spcAft>
                <a:spcPts val="600"/>
              </a:spcAft>
            </a:pPr>
            <a:r>
              <a:rPr lang="zh-CN" altLang="en-US" sz="1100" dirty="0" smtClean="0">
                <a:solidFill>
                  <a:schemeClr val="tx1">
                    <a:lumMod val="75000"/>
                    <a:lumOff val="25000"/>
                  </a:schemeClr>
                </a:solidFill>
                <a:latin typeface="+mj-ea"/>
                <a:ea typeface="+mj-ea"/>
              </a:rPr>
              <a:t>在分类浏览界面您可以获取书名、作者、</a:t>
            </a:r>
            <a:r>
              <a:rPr lang="en-US" altLang="zh-CN" sz="1100" dirty="0" smtClean="0">
                <a:solidFill>
                  <a:schemeClr val="tx1">
                    <a:lumMod val="75000"/>
                    <a:lumOff val="25000"/>
                  </a:schemeClr>
                </a:solidFill>
                <a:latin typeface="+mj-ea"/>
                <a:ea typeface="+mj-ea"/>
              </a:rPr>
              <a:t>ISBN</a:t>
            </a:r>
            <a:r>
              <a:rPr lang="zh-CN" altLang="en-US" sz="1100" dirty="0" smtClean="0">
                <a:solidFill>
                  <a:schemeClr val="tx1">
                    <a:lumMod val="75000"/>
                    <a:lumOff val="25000"/>
                  </a:schemeClr>
                </a:solidFill>
                <a:latin typeface="+mj-ea"/>
                <a:ea typeface="+mj-ea"/>
              </a:rPr>
              <a:t>、出版日期及内容简介等图书信息。</a:t>
            </a:r>
            <a:endParaRPr lang="en-US" altLang="zh-CN" sz="1100" dirty="0">
              <a:solidFill>
                <a:schemeClr val="tx1">
                  <a:lumMod val="75000"/>
                  <a:lumOff val="25000"/>
                </a:schemeClr>
              </a:solidFill>
              <a:latin typeface="+mj-ea"/>
              <a:ea typeface="+mj-ea"/>
            </a:endParaRPr>
          </a:p>
        </p:txBody>
      </p:sp>
      <p:pic>
        <p:nvPicPr>
          <p:cNvPr id="2050" name="Picture 2"/>
          <p:cNvPicPr>
            <a:picLocks noChangeAspect="1" noChangeArrowheads="1"/>
          </p:cNvPicPr>
          <p:nvPr/>
        </p:nvPicPr>
        <p:blipFill>
          <a:blip r:embed="rId2" cstate="print"/>
          <a:srcRect/>
          <a:stretch>
            <a:fillRect/>
          </a:stretch>
        </p:blipFill>
        <p:spPr bwMode="auto">
          <a:xfrm>
            <a:off x="670386" y="785798"/>
            <a:ext cx="4901746" cy="3748394"/>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sp>
        <p:nvSpPr>
          <p:cNvPr id="5" name="TextBox 4"/>
          <p:cNvSpPr txBox="1"/>
          <p:nvPr/>
        </p:nvSpPr>
        <p:spPr>
          <a:xfrm>
            <a:off x="1214414" y="2071682"/>
            <a:ext cx="428628" cy="261610"/>
          </a:xfrm>
          <a:prstGeom prst="rect">
            <a:avLst/>
          </a:prstGeom>
          <a:noFill/>
        </p:spPr>
        <p:txBody>
          <a:bodyPr wrap="square" rtlCol="0">
            <a:spAutoFit/>
          </a:bodyPr>
          <a:lstStyle/>
          <a:p>
            <a:pPr indent="288000">
              <a:spcAft>
                <a:spcPts val="600"/>
              </a:spcAft>
            </a:pPr>
            <a:endParaRPr lang="en-US" altLang="zh-CN" sz="1100" dirty="0">
              <a:solidFill>
                <a:schemeClr val="tx1">
                  <a:lumMod val="75000"/>
                  <a:lumOff val="25000"/>
                </a:schemeClr>
              </a:solidFill>
              <a:latin typeface="+mj-ea"/>
              <a:ea typeface="+mj-ea"/>
            </a:endParaRPr>
          </a:p>
        </p:txBody>
      </p:sp>
      <p:sp>
        <p:nvSpPr>
          <p:cNvPr id="6" name="TextBox 11"/>
          <p:cNvSpPr txBox="1">
            <a:spLocks noChangeArrowheads="1"/>
          </p:cNvSpPr>
          <p:nvPr/>
        </p:nvSpPr>
        <p:spPr bwMode="auto">
          <a:xfrm>
            <a:off x="142844" y="2857500"/>
            <a:ext cx="785818" cy="1954381"/>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45720" rIns="45720">
            <a:spAutoFit/>
          </a:bodyPr>
          <a:lstStyle/>
          <a:p>
            <a:pPr algn="l">
              <a:defRPr/>
            </a:pPr>
            <a:r>
              <a:rPr lang="zh-CN" altLang="en-US" sz="1100" dirty="0" smtClean="0">
                <a:solidFill>
                  <a:schemeClr val="tx1">
                    <a:lumMod val="75000"/>
                    <a:lumOff val="25000"/>
                  </a:schemeClr>
                </a:solidFill>
                <a:latin typeface="+mj-ea"/>
                <a:ea typeface="+mj-ea"/>
              </a:rPr>
              <a:t>分类导航：点击此处的每个分类，在右侧显示该分类下的所有书目，并可按照书名、出版时间进行排序。</a:t>
            </a:r>
            <a:endParaRPr lang="en-US" altLang="zh-CN" sz="1100" dirty="0">
              <a:solidFill>
                <a:schemeClr val="tx1">
                  <a:lumMod val="75000"/>
                  <a:lumOff val="25000"/>
                </a:schemeClr>
              </a:solidFill>
              <a:latin typeface="+mj-ea"/>
              <a:ea typeface="+mj-ea"/>
            </a:endParaRPr>
          </a:p>
        </p:txBody>
      </p:sp>
      <p:cxnSp>
        <p:nvCxnSpPr>
          <p:cNvPr id="8" name="直接箭头连接符 7"/>
          <p:cNvCxnSpPr/>
          <p:nvPr/>
        </p:nvCxnSpPr>
        <p:spPr>
          <a:xfrm rot="5400000" flipH="1" flipV="1">
            <a:off x="428596" y="2357434"/>
            <a:ext cx="571504" cy="428628"/>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xmlns="" val="996215616"/>
      </p:ext>
    </p:extLst>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8025" y="121195"/>
            <a:ext cx="2808312" cy="307777"/>
          </a:xfrm>
          <a:prstGeom prst="rect">
            <a:avLst/>
          </a:prstGeom>
          <a:noFill/>
        </p:spPr>
        <p:txBody>
          <a:bodyPr wrap="square" rtlCol="0">
            <a:spAutoFit/>
          </a:bodyPr>
          <a:lstStyle/>
          <a:p>
            <a:pPr algn="r"/>
            <a:r>
              <a:rPr lang="en-US" altLang="zh-CN" sz="1400" dirty="0">
                <a:solidFill>
                  <a:schemeClr val="tx1">
                    <a:lumMod val="65000"/>
                    <a:lumOff val="35000"/>
                  </a:schemeClr>
                </a:solidFill>
                <a:latin typeface="Century Gothic" pitchFamily="34" charset="0"/>
              </a:rPr>
              <a:t>Chapter </a:t>
            </a:r>
            <a:r>
              <a:rPr lang="en-US" altLang="zh-CN" sz="1400" dirty="0" smtClean="0">
                <a:solidFill>
                  <a:schemeClr val="tx1">
                    <a:lumMod val="65000"/>
                    <a:lumOff val="35000"/>
                  </a:schemeClr>
                </a:solidFill>
                <a:latin typeface="Century Gothic" pitchFamily="34" charset="0"/>
              </a:rPr>
              <a:t>4. </a:t>
            </a:r>
            <a:r>
              <a:rPr lang="zh-CN" altLang="en-US" sz="1400" dirty="0" smtClean="0">
                <a:solidFill>
                  <a:schemeClr val="tx1">
                    <a:lumMod val="65000"/>
                    <a:lumOff val="35000"/>
                  </a:schemeClr>
                </a:solidFill>
                <a:latin typeface="+mj-ea"/>
                <a:ea typeface="+mj-ea"/>
              </a:rPr>
              <a:t>浏览与检索</a:t>
            </a:r>
            <a:endParaRPr lang="zh-CN" altLang="en-US" sz="1200" dirty="0">
              <a:solidFill>
                <a:schemeClr val="tx1">
                  <a:lumMod val="65000"/>
                  <a:lumOff val="35000"/>
                </a:schemeClr>
              </a:solidFill>
              <a:latin typeface="+mj-ea"/>
              <a:ea typeface="+mj-ea"/>
            </a:endParaRPr>
          </a:p>
        </p:txBody>
      </p:sp>
      <p:sp>
        <p:nvSpPr>
          <p:cNvPr id="4" name="TextBox 3"/>
          <p:cNvSpPr txBox="1"/>
          <p:nvPr/>
        </p:nvSpPr>
        <p:spPr>
          <a:xfrm>
            <a:off x="5796136" y="1560015"/>
            <a:ext cx="2592288" cy="1508105"/>
          </a:xfrm>
          <a:prstGeom prst="rect">
            <a:avLst/>
          </a:prstGeom>
          <a:noFill/>
        </p:spPr>
        <p:txBody>
          <a:bodyPr wrap="square" rtlCol="0">
            <a:spAutoFit/>
          </a:bodyPr>
          <a:lstStyle/>
          <a:p>
            <a:pPr indent="288000">
              <a:spcAft>
                <a:spcPts val="600"/>
              </a:spcAft>
            </a:pPr>
            <a:r>
              <a:rPr lang="zh-CN" altLang="en-US" sz="1600" dirty="0" smtClean="0">
                <a:solidFill>
                  <a:srgbClr val="0070C0"/>
                </a:solidFill>
                <a:latin typeface="+mj-ea"/>
                <a:ea typeface="+mj-ea"/>
              </a:rPr>
              <a:t>搜索馆藏书目</a:t>
            </a:r>
            <a:endParaRPr lang="en-US" altLang="zh-CN" sz="1600" dirty="0" smtClean="0">
              <a:solidFill>
                <a:srgbClr val="0070C0"/>
              </a:solidFill>
              <a:latin typeface="+mj-ea"/>
              <a:ea typeface="+mj-ea"/>
            </a:endParaRPr>
          </a:p>
          <a:p>
            <a:pPr indent="288000">
              <a:lnSpc>
                <a:spcPct val="150000"/>
              </a:lnSpc>
              <a:spcAft>
                <a:spcPts val="600"/>
              </a:spcAft>
            </a:pPr>
            <a:r>
              <a:rPr lang="zh-CN" altLang="en-US" sz="1100" dirty="0" smtClean="0">
                <a:solidFill>
                  <a:schemeClr val="tx1">
                    <a:lumMod val="75000"/>
                    <a:lumOff val="25000"/>
                  </a:schemeClr>
                </a:solidFill>
                <a:latin typeface="+mj-ea"/>
                <a:ea typeface="+mj-ea"/>
              </a:rPr>
              <a:t>通过题名、作者、</a:t>
            </a:r>
            <a:r>
              <a:rPr lang="en-US" altLang="zh-CN" sz="1100" dirty="0" smtClean="0">
                <a:solidFill>
                  <a:schemeClr val="tx1">
                    <a:lumMod val="75000"/>
                    <a:lumOff val="25000"/>
                  </a:schemeClr>
                </a:solidFill>
                <a:latin typeface="+mj-ea"/>
                <a:ea typeface="+mj-ea"/>
              </a:rPr>
              <a:t>ISBN</a:t>
            </a:r>
            <a:r>
              <a:rPr lang="zh-CN" altLang="en-US" sz="1100" dirty="0" smtClean="0">
                <a:solidFill>
                  <a:schemeClr val="tx1">
                    <a:lumMod val="75000"/>
                    <a:lumOff val="25000"/>
                  </a:schemeClr>
                </a:solidFill>
                <a:latin typeface="+mj-ea"/>
                <a:ea typeface="+mj-ea"/>
              </a:rPr>
              <a:t>等关键信息，您可以方便快捷地查找所需图书。</a:t>
            </a:r>
            <a:endParaRPr lang="en-US" altLang="zh-CN" sz="1100" dirty="0" smtClean="0">
              <a:solidFill>
                <a:schemeClr val="tx1">
                  <a:lumMod val="75000"/>
                  <a:lumOff val="25000"/>
                </a:schemeClr>
              </a:solidFill>
              <a:latin typeface="+mj-ea"/>
              <a:ea typeface="+mj-ea"/>
            </a:endParaRPr>
          </a:p>
          <a:p>
            <a:pPr indent="288000">
              <a:lnSpc>
                <a:spcPct val="150000"/>
              </a:lnSpc>
              <a:spcAft>
                <a:spcPts val="600"/>
              </a:spcAft>
            </a:pPr>
            <a:r>
              <a:rPr lang="zh-CN" altLang="en-US" sz="1100" dirty="0" smtClean="0">
                <a:solidFill>
                  <a:schemeClr val="tx1">
                    <a:lumMod val="75000"/>
                    <a:lumOff val="25000"/>
                  </a:schemeClr>
                </a:solidFill>
                <a:latin typeface="+mj-ea"/>
                <a:ea typeface="+mj-ea"/>
              </a:rPr>
              <a:t>检索结果页面为您提供书目所在分类、书目数量、书目列表等信息。</a:t>
            </a:r>
            <a:endParaRPr lang="en-US" altLang="zh-CN" sz="1100" dirty="0">
              <a:solidFill>
                <a:schemeClr val="tx1">
                  <a:lumMod val="75000"/>
                  <a:lumOff val="25000"/>
                </a:schemeClr>
              </a:solidFill>
              <a:latin typeface="+mj-ea"/>
              <a:ea typeface="+mj-ea"/>
            </a:endParaRPr>
          </a:p>
        </p:txBody>
      </p:sp>
      <p:pic>
        <p:nvPicPr>
          <p:cNvPr id="3074" name="Picture 2"/>
          <p:cNvPicPr>
            <a:picLocks noChangeAspect="1" noChangeArrowheads="1"/>
          </p:cNvPicPr>
          <p:nvPr/>
        </p:nvPicPr>
        <p:blipFill>
          <a:blip r:embed="rId2" cstate="print"/>
          <a:srcRect/>
          <a:stretch>
            <a:fillRect/>
          </a:stretch>
        </p:blipFill>
        <p:spPr bwMode="auto">
          <a:xfrm>
            <a:off x="592983" y="785798"/>
            <a:ext cx="4796128" cy="3686167"/>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sp>
        <p:nvSpPr>
          <p:cNvPr id="5" name="TextBox 11"/>
          <p:cNvSpPr txBox="1">
            <a:spLocks noChangeArrowheads="1"/>
          </p:cNvSpPr>
          <p:nvPr/>
        </p:nvSpPr>
        <p:spPr bwMode="auto">
          <a:xfrm>
            <a:off x="1785918" y="142856"/>
            <a:ext cx="2786082" cy="43088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45720" rIns="45720">
            <a:spAutoFit/>
          </a:bodyPr>
          <a:lstStyle/>
          <a:p>
            <a:pPr>
              <a:defRPr/>
            </a:pPr>
            <a:r>
              <a:rPr lang="zh-CN" altLang="en-US" sz="1100" dirty="0" smtClean="0">
                <a:solidFill>
                  <a:schemeClr val="tx1">
                    <a:lumMod val="75000"/>
                    <a:lumOff val="25000"/>
                  </a:schemeClr>
                </a:solidFill>
                <a:latin typeface="+mj-ea"/>
                <a:ea typeface="+mj-ea"/>
              </a:rPr>
              <a:t>可以在此输入书名、作者、出版社或文中关键字词来搜索。如输入</a:t>
            </a:r>
            <a:r>
              <a:rPr lang="en-US" altLang="zh-CN" sz="1100" dirty="0" smtClean="0">
                <a:solidFill>
                  <a:schemeClr val="tx1">
                    <a:lumMod val="75000"/>
                    <a:lumOff val="25000"/>
                  </a:schemeClr>
                </a:solidFill>
                <a:latin typeface="+mj-ea"/>
                <a:ea typeface="+mj-ea"/>
              </a:rPr>
              <a:t>java</a:t>
            </a:r>
            <a:r>
              <a:rPr lang="zh-CN" altLang="en-US" sz="1100" dirty="0" smtClean="0">
                <a:solidFill>
                  <a:schemeClr val="tx1">
                    <a:lumMod val="75000"/>
                    <a:lumOff val="25000"/>
                  </a:schemeClr>
                </a:solidFill>
                <a:latin typeface="+mj-ea"/>
                <a:ea typeface="+mj-ea"/>
              </a:rPr>
              <a:t>，显示结果如下。</a:t>
            </a:r>
          </a:p>
        </p:txBody>
      </p:sp>
      <p:cxnSp>
        <p:nvCxnSpPr>
          <p:cNvPr id="6" name="直接箭头连接符 5"/>
          <p:cNvCxnSpPr/>
          <p:nvPr/>
        </p:nvCxnSpPr>
        <p:spPr>
          <a:xfrm rot="5400000">
            <a:off x="2750331" y="607203"/>
            <a:ext cx="500066" cy="428628"/>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12" name="TextBox 11"/>
          <p:cNvSpPr txBox="1">
            <a:spLocks noChangeArrowheads="1"/>
          </p:cNvSpPr>
          <p:nvPr/>
        </p:nvSpPr>
        <p:spPr bwMode="auto">
          <a:xfrm>
            <a:off x="5715008" y="857236"/>
            <a:ext cx="2786082" cy="43088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45720" rIns="45720">
            <a:spAutoFit/>
          </a:bodyPr>
          <a:lstStyle/>
          <a:p>
            <a:pPr>
              <a:defRPr/>
            </a:pPr>
            <a:r>
              <a:rPr lang="zh-CN" altLang="en-US" sz="1100" dirty="0" smtClean="0">
                <a:solidFill>
                  <a:schemeClr val="tx1">
                    <a:lumMod val="75000"/>
                    <a:lumOff val="25000"/>
                  </a:schemeClr>
                </a:solidFill>
                <a:latin typeface="+mj-ea"/>
                <a:ea typeface="+mj-ea"/>
              </a:rPr>
              <a:t>并可以在此选择是或否在该搜索结果下进行二次检索，以便于准确锁定您需要的图书。</a:t>
            </a:r>
          </a:p>
        </p:txBody>
      </p:sp>
      <p:cxnSp>
        <p:nvCxnSpPr>
          <p:cNvPr id="13" name="直接箭头连接符 12"/>
          <p:cNvCxnSpPr/>
          <p:nvPr/>
        </p:nvCxnSpPr>
        <p:spPr>
          <a:xfrm rot="10800000" flipV="1">
            <a:off x="5214942" y="1000112"/>
            <a:ext cx="500066" cy="285752"/>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16" name="TextBox 15"/>
          <p:cNvSpPr txBox="1">
            <a:spLocks noChangeArrowheads="1"/>
          </p:cNvSpPr>
          <p:nvPr/>
        </p:nvSpPr>
        <p:spPr bwMode="auto">
          <a:xfrm>
            <a:off x="142844" y="3071814"/>
            <a:ext cx="714348" cy="93871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45720" rIns="45720">
            <a:spAutoFit/>
          </a:bodyPr>
          <a:lstStyle/>
          <a:p>
            <a:pPr>
              <a:defRPr/>
            </a:pPr>
            <a:r>
              <a:rPr lang="zh-CN" altLang="en-US" sz="1100" dirty="0" smtClean="0">
                <a:solidFill>
                  <a:schemeClr val="tx1">
                    <a:lumMod val="75000"/>
                    <a:lumOff val="25000"/>
                  </a:schemeClr>
                </a:solidFill>
                <a:latin typeface="+mj-ea"/>
                <a:ea typeface="+mj-ea"/>
              </a:rPr>
              <a:t>检索结果可以显示搜索结果所属的分类及数量。</a:t>
            </a:r>
          </a:p>
        </p:txBody>
      </p:sp>
      <p:cxnSp>
        <p:nvCxnSpPr>
          <p:cNvPr id="17" name="直接箭头连接符 16"/>
          <p:cNvCxnSpPr/>
          <p:nvPr/>
        </p:nvCxnSpPr>
        <p:spPr>
          <a:xfrm rot="5400000" flipH="1" flipV="1">
            <a:off x="428604" y="2643178"/>
            <a:ext cx="571504" cy="285768"/>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23" name="TextBox 22"/>
          <p:cNvSpPr txBox="1">
            <a:spLocks noChangeArrowheads="1"/>
          </p:cNvSpPr>
          <p:nvPr/>
        </p:nvSpPr>
        <p:spPr bwMode="auto">
          <a:xfrm>
            <a:off x="3000364" y="4714888"/>
            <a:ext cx="1857388" cy="43088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45720" rIns="45720">
            <a:spAutoFit/>
          </a:bodyPr>
          <a:lstStyle/>
          <a:p>
            <a:pPr>
              <a:defRPr/>
            </a:pPr>
            <a:r>
              <a:rPr lang="zh-CN" altLang="en-US" sz="1100" dirty="0" smtClean="0">
                <a:solidFill>
                  <a:schemeClr val="tx1">
                    <a:lumMod val="75000"/>
                    <a:lumOff val="25000"/>
                  </a:schemeClr>
                </a:solidFill>
                <a:latin typeface="+mj-ea"/>
                <a:ea typeface="+mj-ea"/>
              </a:rPr>
              <a:t>带有此两个标签的数据支持全文检索、在线阅读。</a:t>
            </a:r>
          </a:p>
        </p:txBody>
      </p:sp>
      <p:cxnSp>
        <p:nvCxnSpPr>
          <p:cNvPr id="24" name="直接箭头连接符 23"/>
          <p:cNvCxnSpPr>
            <a:stCxn id="23" idx="0"/>
          </p:cNvCxnSpPr>
          <p:nvPr/>
        </p:nvCxnSpPr>
        <p:spPr>
          <a:xfrm rot="16200000" flipV="1">
            <a:off x="3321836" y="4107666"/>
            <a:ext cx="714380" cy="500064"/>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xmlns="" val="3113195001"/>
      </p:ext>
    </p:extLst>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8025" y="121195"/>
            <a:ext cx="2808312" cy="307777"/>
          </a:xfrm>
          <a:prstGeom prst="rect">
            <a:avLst/>
          </a:prstGeom>
          <a:noFill/>
        </p:spPr>
        <p:txBody>
          <a:bodyPr wrap="square" rtlCol="0">
            <a:spAutoFit/>
          </a:bodyPr>
          <a:lstStyle/>
          <a:p>
            <a:pPr algn="r"/>
            <a:r>
              <a:rPr lang="en-US" altLang="zh-CN" sz="1400" dirty="0">
                <a:solidFill>
                  <a:schemeClr val="tx1">
                    <a:lumMod val="65000"/>
                    <a:lumOff val="35000"/>
                  </a:schemeClr>
                </a:solidFill>
                <a:latin typeface="Century Gothic" pitchFamily="34" charset="0"/>
              </a:rPr>
              <a:t>Chapter </a:t>
            </a:r>
            <a:r>
              <a:rPr lang="en-US" altLang="zh-CN" sz="1400" dirty="0" smtClean="0">
                <a:solidFill>
                  <a:schemeClr val="tx1">
                    <a:lumMod val="65000"/>
                    <a:lumOff val="35000"/>
                  </a:schemeClr>
                </a:solidFill>
                <a:latin typeface="Century Gothic" pitchFamily="34" charset="0"/>
              </a:rPr>
              <a:t>4. </a:t>
            </a:r>
            <a:r>
              <a:rPr lang="zh-CN" altLang="en-US" sz="1400" dirty="0" smtClean="0">
                <a:solidFill>
                  <a:schemeClr val="tx1">
                    <a:lumMod val="65000"/>
                    <a:lumOff val="35000"/>
                  </a:schemeClr>
                </a:solidFill>
                <a:latin typeface="+mj-ea"/>
                <a:ea typeface="+mj-ea"/>
              </a:rPr>
              <a:t>浏览与检索</a:t>
            </a:r>
            <a:endParaRPr lang="zh-CN" altLang="en-US" sz="1200" dirty="0">
              <a:solidFill>
                <a:schemeClr val="tx1">
                  <a:lumMod val="65000"/>
                  <a:lumOff val="35000"/>
                </a:schemeClr>
              </a:solidFill>
              <a:latin typeface="+mj-ea"/>
              <a:ea typeface="+mj-ea"/>
            </a:endParaRPr>
          </a:p>
        </p:txBody>
      </p:sp>
      <p:sp>
        <p:nvSpPr>
          <p:cNvPr id="4" name="TextBox 3"/>
          <p:cNvSpPr txBox="1"/>
          <p:nvPr/>
        </p:nvSpPr>
        <p:spPr>
          <a:xfrm>
            <a:off x="5796136" y="1560015"/>
            <a:ext cx="2592288" cy="1762021"/>
          </a:xfrm>
          <a:prstGeom prst="rect">
            <a:avLst/>
          </a:prstGeom>
          <a:noFill/>
        </p:spPr>
        <p:txBody>
          <a:bodyPr wrap="square" rtlCol="0">
            <a:spAutoFit/>
          </a:bodyPr>
          <a:lstStyle/>
          <a:p>
            <a:pPr indent="288000">
              <a:spcAft>
                <a:spcPts val="600"/>
              </a:spcAft>
            </a:pPr>
            <a:r>
              <a:rPr lang="zh-CN" altLang="en-US" sz="1600" dirty="0" smtClean="0">
                <a:solidFill>
                  <a:srgbClr val="0070C0"/>
                </a:solidFill>
                <a:latin typeface="+mj-ea"/>
                <a:ea typeface="+mj-ea"/>
              </a:rPr>
              <a:t>高级检索</a:t>
            </a:r>
            <a:endParaRPr lang="en-US" altLang="zh-CN" sz="1600" dirty="0" smtClean="0">
              <a:solidFill>
                <a:srgbClr val="0070C0"/>
              </a:solidFill>
              <a:latin typeface="+mj-ea"/>
              <a:ea typeface="+mj-ea"/>
            </a:endParaRPr>
          </a:p>
          <a:p>
            <a:pPr indent="288000">
              <a:lnSpc>
                <a:spcPct val="150000"/>
              </a:lnSpc>
              <a:spcAft>
                <a:spcPts val="600"/>
              </a:spcAft>
            </a:pPr>
            <a:r>
              <a:rPr lang="zh-CN" altLang="en-US" sz="1100" dirty="0" smtClean="0">
                <a:solidFill>
                  <a:schemeClr val="tx1">
                    <a:lumMod val="75000"/>
                    <a:lumOff val="25000"/>
                  </a:schemeClr>
                </a:solidFill>
                <a:latin typeface="+mj-ea"/>
                <a:ea typeface="+mj-ea"/>
              </a:rPr>
              <a:t>通过题名、作者、出版社、</a:t>
            </a:r>
            <a:r>
              <a:rPr lang="en-US" altLang="zh-CN" sz="1100" dirty="0" smtClean="0">
                <a:solidFill>
                  <a:schemeClr val="tx1">
                    <a:lumMod val="75000"/>
                    <a:lumOff val="25000"/>
                  </a:schemeClr>
                </a:solidFill>
                <a:latin typeface="+mj-ea"/>
                <a:ea typeface="+mj-ea"/>
              </a:rPr>
              <a:t>ISBN</a:t>
            </a:r>
            <a:r>
              <a:rPr lang="zh-CN" altLang="en-US" sz="1100" dirty="0" smtClean="0">
                <a:solidFill>
                  <a:schemeClr val="tx1">
                    <a:lumMod val="75000"/>
                    <a:lumOff val="25000"/>
                  </a:schemeClr>
                </a:solidFill>
                <a:latin typeface="+mj-ea"/>
                <a:ea typeface="+mj-ea"/>
              </a:rPr>
              <a:t>全文检索、出版时间、语种等一项或多项的关键信息，您可以方便快捷地查找所需图书。</a:t>
            </a:r>
            <a:endParaRPr lang="en-US" altLang="zh-CN" sz="1100" dirty="0" smtClean="0">
              <a:solidFill>
                <a:schemeClr val="tx1">
                  <a:lumMod val="75000"/>
                  <a:lumOff val="25000"/>
                </a:schemeClr>
              </a:solidFill>
              <a:latin typeface="+mj-ea"/>
              <a:ea typeface="+mj-ea"/>
            </a:endParaRPr>
          </a:p>
          <a:p>
            <a:pPr indent="288000">
              <a:lnSpc>
                <a:spcPct val="150000"/>
              </a:lnSpc>
              <a:spcAft>
                <a:spcPts val="600"/>
              </a:spcAft>
            </a:pPr>
            <a:r>
              <a:rPr lang="zh-CN" altLang="en-US" sz="1100" dirty="0" smtClean="0">
                <a:solidFill>
                  <a:schemeClr val="tx1">
                    <a:lumMod val="75000"/>
                    <a:lumOff val="25000"/>
                  </a:schemeClr>
                </a:solidFill>
                <a:latin typeface="+mj-ea"/>
                <a:ea typeface="+mj-ea"/>
              </a:rPr>
              <a:t>包括字段检索、布尔逻辑检索。</a:t>
            </a:r>
            <a:endParaRPr lang="en-US" altLang="zh-CN" sz="1100" dirty="0" smtClean="0">
              <a:solidFill>
                <a:schemeClr val="tx1">
                  <a:lumMod val="75000"/>
                  <a:lumOff val="25000"/>
                </a:schemeClr>
              </a:solidFill>
              <a:latin typeface="+mj-ea"/>
              <a:ea typeface="+mj-ea"/>
            </a:endParaRPr>
          </a:p>
        </p:txBody>
      </p:sp>
      <p:sp>
        <p:nvSpPr>
          <p:cNvPr id="15" name="TextBox 11"/>
          <p:cNvSpPr txBox="1">
            <a:spLocks noChangeArrowheads="1"/>
          </p:cNvSpPr>
          <p:nvPr/>
        </p:nvSpPr>
        <p:spPr bwMode="auto">
          <a:xfrm>
            <a:off x="5429256" y="714360"/>
            <a:ext cx="2357454" cy="26161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45720" rIns="45720">
            <a:spAutoFit/>
          </a:bodyPr>
          <a:lstStyle/>
          <a:p>
            <a:pPr>
              <a:defRPr/>
            </a:pPr>
            <a:r>
              <a:rPr lang="zh-CN" altLang="en-US" sz="1100" dirty="0" smtClean="0">
                <a:solidFill>
                  <a:schemeClr val="tx1">
                    <a:lumMod val="75000"/>
                    <a:lumOff val="25000"/>
                  </a:schemeClr>
                </a:solidFill>
                <a:latin typeface="+mj-ea"/>
                <a:ea typeface="+mj-ea"/>
              </a:rPr>
              <a:t>点此图标，即可进入高级检索页面。</a:t>
            </a:r>
          </a:p>
        </p:txBody>
      </p:sp>
      <p:pic>
        <p:nvPicPr>
          <p:cNvPr id="2052" name="Picture 4"/>
          <p:cNvPicPr>
            <a:picLocks noChangeAspect="1" noChangeArrowheads="1"/>
          </p:cNvPicPr>
          <p:nvPr/>
        </p:nvPicPr>
        <p:blipFill>
          <a:blip r:embed="rId2" cstate="print"/>
          <a:srcRect/>
          <a:stretch>
            <a:fillRect/>
          </a:stretch>
        </p:blipFill>
        <p:spPr bwMode="auto">
          <a:xfrm>
            <a:off x="428596" y="1142988"/>
            <a:ext cx="4842511" cy="3138486"/>
          </a:xfrm>
          <a:prstGeom prst="rect">
            <a:avLst/>
          </a:prstGeom>
          <a:ln w="34925">
            <a:solidFill>
              <a:srgbClr val="FFFFFF"/>
            </a:solidFill>
          </a:ln>
          <a:effectLst>
            <a:outerShdw blurRad="63500" sx="102000" sy="102000" algn="ctr" rotWithShape="0">
              <a:prstClr val="black">
                <a:alpha val="40000"/>
              </a:prstClr>
            </a:outerShdw>
            <a:reflection blurRad="6350" stA="50000" endA="300" endPos="38500" dist="50800" dir="5400000" sy="-100000" algn="bl" rotWithShape="0"/>
          </a:effectLst>
        </p:spPr>
      </p:pic>
      <p:cxnSp>
        <p:nvCxnSpPr>
          <p:cNvPr id="18" name="直接箭头连接符 17"/>
          <p:cNvCxnSpPr>
            <a:stCxn id="15" idx="1"/>
          </p:cNvCxnSpPr>
          <p:nvPr/>
        </p:nvCxnSpPr>
        <p:spPr>
          <a:xfrm rot="10800000" flipV="1">
            <a:off x="4786314" y="845164"/>
            <a:ext cx="642942" cy="512137"/>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22" name="TextBox 11"/>
          <p:cNvSpPr txBox="1">
            <a:spLocks noChangeArrowheads="1"/>
          </p:cNvSpPr>
          <p:nvPr/>
        </p:nvSpPr>
        <p:spPr bwMode="auto">
          <a:xfrm>
            <a:off x="3643306" y="1928806"/>
            <a:ext cx="1285884" cy="600164"/>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45720" rIns="45720">
            <a:spAutoFit/>
          </a:bodyPr>
          <a:lstStyle/>
          <a:p>
            <a:pPr>
              <a:defRPr/>
            </a:pPr>
            <a:r>
              <a:rPr lang="zh-CN" altLang="en-US" sz="1100" dirty="0" smtClean="0">
                <a:solidFill>
                  <a:schemeClr val="tx1">
                    <a:lumMod val="75000"/>
                    <a:lumOff val="25000"/>
                  </a:schemeClr>
                </a:solidFill>
                <a:latin typeface="+mj-ea"/>
                <a:ea typeface="+mj-ea"/>
              </a:rPr>
              <a:t>选择条件（可以多个），并在输入框填写信息即可搜索。</a:t>
            </a:r>
          </a:p>
        </p:txBody>
      </p:sp>
      <p:cxnSp>
        <p:nvCxnSpPr>
          <p:cNvPr id="25" name="直接箭头连接符 24"/>
          <p:cNvCxnSpPr/>
          <p:nvPr/>
        </p:nvCxnSpPr>
        <p:spPr>
          <a:xfrm rot="10800000" flipV="1">
            <a:off x="2928926" y="2214558"/>
            <a:ext cx="714380" cy="226385"/>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xmlns="" val="3113195001"/>
      </p:ext>
    </p:extLst>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纸张">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市镇">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纸张">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2.xml><?xml version="1.0" encoding="utf-8"?>
<a:themeOverride xmlns:a="http://schemas.openxmlformats.org/drawingml/2006/main">
  <a:clrScheme name="纸张">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docProps/app.xml><?xml version="1.0" encoding="utf-8"?>
<Properties xmlns="http://schemas.openxmlformats.org/officeDocument/2006/extended-properties" xmlns:vt="http://schemas.openxmlformats.org/officeDocument/2006/docPropsVTypes">
  <Template/>
  <TotalTime>1754</TotalTime>
  <Words>1588</Words>
  <Application>Microsoft Office PowerPoint</Application>
  <PresentationFormat>全屏显示(16:10)</PresentationFormat>
  <Paragraphs>204</Paragraphs>
  <Slides>21</Slides>
  <Notes>1</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vector>
  </TitlesOfParts>
  <Company>DynoMedia China Co.,Ltd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优阅数字图书馆</dc:title>
  <dc:creator>DNM</dc:creator>
  <cp:lastModifiedBy>user</cp:lastModifiedBy>
  <cp:revision>154</cp:revision>
  <dcterms:created xsi:type="dcterms:W3CDTF">2011-11-25T03:32:28Z</dcterms:created>
  <dcterms:modified xsi:type="dcterms:W3CDTF">2014-09-11T01:40:45Z</dcterms:modified>
</cp:coreProperties>
</file>