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4"/>
  </p:notesMasterIdLst>
  <p:sldIdLst>
    <p:sldId id="261" r:id="rId5"/>
    <p:sldId id="262" r:id="rId6"/>
    <p:sldId id="263" r:id="rId7"/>
    <p:sldId id="264" r:id="rId8"/>
    <p:sldId id="265" r:id="rId9"/>
    <p:sldId id="266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302" r:id="rId18"/>
    <p:sldId id="303" r:id="rId19"/>
    <p:sldId id="304" r:id="rId20"/>
    <p:sldId id="297" r:id="rId21"/>
    <p:sldId id="305" r:id="rId22"/>
    <p:sldId id="296" r:id="rId23"/>
    <p:sldId id="306" r:id="rId24"/>
    <p:sldId id="308" r:id="rId25"/>
    <p:sldId id="307" r:id="rId26"/>
    <p:sldId id="309" r:id="rId27"/>
    <p:sldId id="310" r:id="rId28"/>
    <p:sldId id="311" r:id="rId29"/>
    <p:sldId id="312" r:id="rId30"/>
    <p:sldId id="313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21" r:id="rId39"/>
    <p:sldId id="322" r:id="rId40"/>
    <p:sldId id="323" r:id="rId41"/>
    <p:sldId id="324" r:id="rId42"/>
    <p:sldId id="286" r:id="rId43"/>
    <p:sldId id="267" r:id="rId44"/>
    <p:sldId id="268" r:id="rId45"/>
    <p:sldId id="269" r:id="rId46"/>
    <p:sldId id="270" r:id="rId47"/>
    <p:sldId id="271" r:id="rId48"/>
    <p:sldId id="272" r:id="rId49"/>
    <p:sldId id="273" r:id="rId50"/>
    <p:sldId id="274" r:id="rId51"/>
    <p:sldId id="275" r:id="rId52"/>
    <p:sldId id="276" r:id="rId53"/>
    <p:sldId id="277" r:id="rId54"/>
    <p:sldId id="278" r:id="rId55"/>
    <p:sldId id="279" r:id="rId56"/>
    <p:sldId id="280" r:id="rId57"/>
    <p:sldId id="281" r:id="rId58"/>
    <p:sldId id="282" r:id="rId59"/>
    <p:sldId id="283" r:id="rId60"/>
    <p:sldId id="284" r:id="rId61"/>
    <p:sldId id="285" r:id="rId62"/>
    <p:sldId id="259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969">
          <p15:clr>
            <a:srgbClr val="A4A3A4"/>
          </p15:clr>
        </p15:guide>
        <p15:guide id="3" pos="2880">
          <p15:clr>
            <a:srgbClr val="A4A3A4"/>
          </p15:clr>
        </p15:guide>
        <p15:guide id="4" pos="230">
          <p15:clr>
            <a:srgbClr val="A4A3A4"/>
          </p15:clr>
        </p15:guide>
        <p15:guide id="5" pos="55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48" autoAdjust="0"/>
    <p:restoredTop sz="79496" autoAdjust="0"/>
  </p:normalViewPr>
  <p:slideViewPr>
    <p:cSldViewPr snapToGrid="0">
      <p:cViewPr varScale="1">
        <p:scale>
          <a:sx n="59" d="100"/>
          <a:sy n="59" d="100"/>
        </p:scale>
        <p:origin x="1974" y="66"/>
      </p:cViewPr>
      <p:guideLst>
        <p:guide orient="horz" pos="2160"/>
        <p:guide orient="horz" pos="969"/>
        <p:guide pos="2880"/>
        <p:guide pos="230"/>
        <p:guide pos="553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viewProps" Target="viewProp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5007D6-BFED-4119-A021-2DD8C44B3741}" type="datetimeFigureOut">
              <a:rPr lang="zh-CN" altLang="en-US" smtClean="0"/>
              <a:t>2015/11/12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872176-5004-4420-95D7-C0D8F234E6E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5108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baike.baidu.com/view/139654.htm" TargetMode="External"/><Relationship Id="rId7" Type="http://schemas.openxmlformats.org/officeDocument/2006/relationships/hyperlink" Target="http://baike.baidu.com/subview/354723/8369760.htm" TargetMode="External"/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baike.baidu.com/view/412096.htm" TargetMode="External"/><Relationship Id="rId5" Type="http://schemas.openxmlformats.org/officeDocument/2006/relationships/hyperlink" Target="http://baike.baidu.com/subview/123557/5091906.htm" TargetMode="External"/><Relationship Id="rId4" Type="http://schemas.openxmlformats.org/officeDocument/2006/relationships/hyperlink" Target="http://baike.baidu.com/subview/59290/9802575.htm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D1E96E5-F58B-4817-93E0-00311C974674}" type="slidenum">
              <a:rPr lang="zh-CN" altLang="en-US" sz="1000" smtClean="0"/>
              <a:pPr/>
              <a:t>1</a:t>
            </a:fld>
            <a:endParaRPr lang="en-US" altLang="zh-CN" sz="1000" smtClean="0"/>
          </a:p>
        </p:txBody>
      </p:sp>
      <p:sp>
        <p:nvSpPr>
          <p:cNvPr id="116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181165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Book Mark a</a:t>
            </a:r>
            <a:r>
              <a:rPr lang="en-US" altLang="zh-CN" baseline="0" dirty="0" smtClean="0"/>
              <a:t>n Article </a:t>
            </a:r>
            <a:r>
              <a:rPr lang="zh-CN" altLang="en-US" baseline="0" dirty="0" smtClean="0"/>
              <a:t>下一张</a:t>
            </a:r>
            <a:r>
              <a:rPr lang="en-US" altLang="zh-CN" baseline="0" dirty="0" smtClean="0"/>
              <a:t>-</a:t>
            </a:r>
            <a:r>
              <a:rPr lang="zh-CN" altLang="en-US" baseline="0" dirty="0" smtClean="0"/>
              <a:t>各种工具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A2ED6-0260-4C51-A39F-78A46C4252A9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33896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各种工具</a:t>
            </a:r>
            <a:r>
              <a:rPr lang="en-US" altLang="zh-CN" dirty="0" smtClean="0"/>
              <a:t>,</a:t>
            </a:r>
            <a:r>
              <a:rPr lang="en-US" altLang="zh-CN" baseline="0" dirty="0" smtClean="0"/>
              <a:t> </a:t>
            </a:r>
            <a:r>
              <a:rPr lang="zh-CN" altLang="en-US" baseline="0" dirty="0" smtClean="0"/>
              <a:t>顺序引文</a:t>
            </a:r>
            <a:r>
              <a:rPr lang="en-US" altLang="zh-CN" baseline="0" dirty="0" smtClean="0"/>
              <a:t>-</a:t>
            </a:r>
            <a:r>
              <a:rPr lang="zh-CN" altLang="en-US" baseline="0" dirty="0" smtClean="0"/>
              <a:t>邮件</a:t>
            </a:r>
            <a:r>
              <a:rPr lang="en-US" altLang="zh-CN" baseline="0" dirty="0" smtClean="0"/>
              <a:t>/</a:t>
            </a:r>
            <a:r>
              <a:rPr lang="zh-CN" altLang="en-US" baseline="0" dirty="0" smtClean="0"/>
              <a:t>下载</a:t>
            </a:r>
            <a:r>
              <a:rPr lang="en-US" altLang="zh-CN" baseline="0" dirty="0" smtClean="0"/>
              <a:t>/</a:t>
            </a:r>
            <a:r>
              <a:rPr lang="zh-CN" altLang="en-US" baseline="0" dirty="0" smtClean="0"/>
              <a:t>打印</a:t>
            </a:r>
            <a:r>
              <a:rPr lang="en-US" altLang="zh-CN" baseline="0" dirty="0" smtClean="0"/>
              <a:t>-MP3- </a:t>
            </a:r>
            <a:r>
              <a:rPr lang="zh-CN" altLang="en-US" baseline="0" dirty="0" smtClean="0"/>
              <a:t>注释及笔记 </a:t>
            </a:r>
            <a:r>
              <a:rPr lang="en-US" altLang="zh-CN" baseline="0" dirty="0" smtClean="0"/>
              <a:t>– </a:t>
            </a:r>
            <a:r>
              <a:rPr lang="zh-CN" altLang="en-US" baseline="0" dirty="0" smtClean="0"/>
              <a:t>全文翻译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A2ED6-0260-4C51-A39F-78A46C4252A9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53399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23</a:t>
            </a:r>
            <a:r>
              <a:rPr lang="zh-CN" altLang="en-US" dirty="0" smtClean="0"/>
              <a:t>种语言的机器翻译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A2ED6-0260-4C51-A39F-78A46C4252A9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8324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此工具抽取标题、主题并从顶部结果的子集中提取大约前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个字，然后将它们纳入到一个算法。图形中显示的关键字是使用检索词在文稿中找到的最常见字词。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A2ED6-0260-4C51-A39F-78A46C4252A9}" type="slidenum">
              <a:rPr lang="zh-CN" altLang="en-US" smtClean="0"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49500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2CFE60B-C7DF-4582-A63C-011B0796446F}" type="slidenum">
              <a:rPr lang="zh-CN" altLang="en-US" sz="1000" smtClean="0"/>
              <a:pPr/>
              <a:t>39</a:t>
            </a:fld>
            <a:endParaRPr lang="en-US" altLang="zh-CN" sz="1000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05000" y="458788"/>
            <a:ext cx="4572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3354400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0C0F8-1D42-4DCA-B99C-DDFA77B12234}" type="slidenum">
              <a:rPr lang="zh-CN" altLang="en-US" smtClean="0"/>
              <a:pPr>
                <a:defRPr/>
              </a:pPr>
              <a:t>41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17205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0C0F8-1D42-4DCA-B99C-DDFA77B12234}" type="slidenum">
              <a:rPr lang="zh-CN" altLang="en-US" smtClean="0"/>
              <a:pPr>
                <a:defRPr/>
              </a:pPr>
              <a:t>47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27526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0C0F8-1D42-4DCA-B99C-DDFA77B12234}" type="slidenum">
              <a:rPr lang="zh-CN" altLang="en-US" smtClean="0"/>
              <a:pPr>
                <a:defRPr/>
              </a:pPr>
              <a:t>48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84435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0C0F8-1D42-4DCA-B99C-DDFA77B12234}" type="slidenum">
              <a:rPr lang="zh-CN" altLang="en-US" smtClean="0"/>
              <a:pPr>
                <a:defRPr/>
              </a:pPr>
              <a:t>49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382166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0C0F8-1D42-4DCA-B99C-DDFA77B12234}" type="slidenum">
              <a:rPr lang="zh-CN" altLang="en-US" smtClean="0"/>
              <a:pPr>
                <a:defRPr/>
              </a:pPr>
              <a:t>50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37298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2CFE60B-C7DF-4582-A63C-011B0796446F}" type="slidenum">
              <a:rPr lang="zh-CN" altLang="en-US" sz="1000" smtClean="0"/>
              <a:pPr/>
              <a:t>6</a:t>
            </a:fld>
            <a:endParaRPr lang="en-US" altLang="zh-CN" sz="1000" smtClean="0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05000" y="458788"/>
            <a:ext cx="4572000" cy="3429000"/>
          </a:xfrm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  <p:extLst>
      <p:ext uri="{BB962C8B-B14F-4D97-AF65-F5344CB8AC3E}">
        <p14:creationId xmlns:p14="http://schemas.microsoft.com/office/powerpoint/2010/main" val="25401967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0C0F8-1D42-4DCA-B99C-DDFA77B12234}" type="slidenum">
              <a:rPr lang="zh-CN" altLang="en-US" smtClean="0"/>
              <a:pPr>
                <a:defRPr/>
              </a:pPr>
              <a:t>51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6962421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F0C0F8-1D42-4DCA-B99C-DDFA77B12234}" type="slidenum">
              <a:rPr lang="zh-CN" altLang="en-US" smtClean="0"/>
              <a:pPr>
                <a:defRPr/>
              </a:pPr>
              <a:t>52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1049573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2000" dirty="0" smtClean="0"/>
              <a:t>Defend your argument with </a:t>
            </a:r>
            <a:r>
              <a:rPr lang="en-US" altLang="zh-CN" sz="2000" b="1" dirty="0" smtClean="0"/>
              <a:t>evidence</a:t>
            </a:r>
            <a:r>
              <a:rPr lang="en-US" altLang="zh-CN" sz="2000" dirty="0" smtClean="0"/>
              <a:t> like</a:t>
            </a:r>
          </a:p>
          <a:p>
            <a:pPr lvl="1"/>
            <a:r>
              <a:rPr lang="en-US" altLang="zh-CN" sz="2000" dirty="0" smtClean="0"/>
              <a:t>Quotes/excerpts/paraphrasing based on the text</a:t>
            </a:r>
          </a:p>
          <a:p>
            <a:pPr lvl="1"/>
            <a:r>
              <a:rPr lang="en-US" altLang="zh-CN" sz="2000" b="1" dirty="0" smtClean="0"/>
              <a:t>Historical/cultural context </a:t>
            </a:r>
            <a:r>
              <a:rPr lang="en-US" altLang="zh-CN" sz="2000" dirty="0" smtClean="0"/>
              <a:t>as well as </a:t>
            </a:r>
            <a:r>
              <a:rPr lang="en-US" altLang="zh-CN" sz="2000" b="1" dirty="0" smtClean="0"/>
              <a:t>biographical information </a:t>
            </a:r>
            <a:r>
              <a:rPr lang="en-US" altLang="zh-CN" sz="2000" dirty="0" smtClean="0"/>
              <a:t>about the author</a:t>
            </a:r>
          </a:p>
          <a:p>
            <a:pPr lvl="1"/>
            <a:r>
              <a:rPr lang="en-US" altLang="zh-CN" sz="2000" dirty="0" smtClean="0"/>
              <a:t>Analysis done by other critics (</a:t>
            </a:r>
            <a:r>
              <a:rPr lang="en-US" altLang="zh-CN" sz="2000" b="1" dirty="0" smtClean="0"/>
              <a:t>literary criticism</a:t>
            </a:r>
            <a:r>
              <a:rPr lang="en-US" altLang="zh-CN" sz="2000" dirty="0" smtClean="0"/>
              <a:t>)</a:t>
            </a:r>
          </a:p>
          <a:p>
            <a:endParaRPr lang="zh-CN" altLang="en-US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72176-5004-4420-95D7-C0D8F234E6E7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1745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72176-5004-4420-95D7-C0D8F234E6E7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890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Biography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endParaRPr lang="en-US" altLang="zh-CN" sz="1200" b="0" i="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门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萨是世界顶级智商俱乐部，于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1946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年成立于英国牛津，目前汇聚了遍及世界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100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多个国家和地区的十几万名会员。俱乐部通过充满挑战性的社团活动而使参与者的高智商获得承认、肯定和不断提高，并分享彼此的成功。作为一个平等的非盈利组织，门萨尊重每个会员的见解与选择，并努力为会员提供各种观点都可以被交流、讨论的环境。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如欲入会者须通过该会所提供之测试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en-US" altLang="zh-CN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Mensa Test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，以证明申请人之智商为当地人口中最高的百份之二。另外部份国家之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Mensa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分会亦接受申请人以该会接受之组织所提供之智商测试证明。该会强调除智商外，种族、肤色、宗教、职业等因素均不会影响入会申请。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A2ED6-0260-4C51-A39F-78A46C4252A9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23392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Literature Criticism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Cyborg </a:t>
            </a:r>
            <a:r>
              <a:rPr lang="en-US" altLang="zh-CN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Cinema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机器人电影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 关于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档案，吸血猎人巴菲，迷失，英雄，</a:t>
            </a:r>
            <a:r>
              <a:rPr lang="en-US" altLang="zh-CN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Doctor who, </a:t>
            </a:r>
            <a:r>
              <a:rPr lang="zh-CN" altLang="en-US" sz="1200" b="0" i="0" u="none" strike="noStrike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和星际迷航的分析</a:t>
            </a:r>
            <a:endParaRPr lang="en-US" altLang="zh-CN" sz="1200" b="0" i="0" u="none" strike="noStrike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A2ED6-0260-4C51-A39F-78A46C4252A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6381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Other Research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872176-5004-4420-95D7-C0D8F234E6E7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170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儒勒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凡尔纳： 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格兰特船长的儿女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》《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海底两万里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》《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神秘岛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以及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《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气球上的五星期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》《</a:t>
            </a:r>
            <a:r>
              <a:rPr lang="zh-CN" alt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地心游记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》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科幻小说之父，科幻小说三大奠基人之一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赫伯特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乔治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·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威尔斯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 </a:t>
            </a:r>
            <a:r>
              <a:rPr lang="zh-CN" alt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时间机器</a:t>
            </a:r>
            <a:r>
              <a:rPr lang="en-US" altLang="zh-CN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zh-CN" alt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透明人， </a:t>
            </a:r>
            <a:r>
              <a:rPr lang="en-US" altLang="zh-CN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 War</a:t>
            </a:r>
            <a:endParaRPr lang="en-US" altLang="zh-CN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A2ED6-0260-4C51-A39F-78A46C4252A9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8190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Add An</a:t>
            </a:r>
            <a:r>
              <a:rPr lang="en-US" altLang="zh-CN" baseline="0" dirty="0" smtClean="0"/>
              <a:t> article to your folder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FA2ED6-0260-4C51-A39F-78A46C4252A9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80260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619516" y="228601"/>
            <a:ext cx="4524484" cy="5257799"/>
            <a:chOff x="2502322" y="241300"/>
            <a:chExt cx="4397522" cy="4838700"/>
          </a:xfrm>
        </p:grpSpPr>
        <p:pic>
          <p:nvPicPr>
            <p:cNvPr id="5" name="Picture 4" descr="Cover_Slide2.png"/>
            <p:cNvPicPr>
              <a:picLocks noChangeAspect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864"/>
            <a:stretch/>
          </p:blipFill>
          <p:spPr>
            <a:xfrm>
              <a:off x="2502322" y="241300"/>
              <a:ext cx="4397522" cy="48006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 userDrawn="1"/>
          </p:nvSpPr>
          <p:spPr>
            <a:xfrm>
              <a:off x="5511800" y="4495800"/>
              <a:ext cx="1333500" cy="584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0" y="3593233"/>
            <a:ext cx="4754880" cy="377026"/>
          </a:xfrm>
        </p:spPr>
        <p:txBody>
          <a:bodyPr anchor="b"/>
          <a:lstStyle>
            <a:lvl1pPr>
              <a:defRPr sz="28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4196795"/>
            <a:ext cx="4754880" cy="235962"/>
          </a:xfrm>
        </p:spPr>
        <p:txBody>
          <a:bodyPr/>
          <a:lstStyle>
            <a:lvl1pPr marL="0" indent="0" algn="l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026" name="Picture 2" descr="http://inside/sites/corp/comm/branding/Company%20%20Product%20Logos%20Library/Company%20Logos/Gale/JPG%20(for%20Microsoft%20Office%20and%20Web)/Gale_Logo_RGB_R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28583" r="12382" b="28004"/>
          <a:stretch/>
        </p:blipFill>
        <p:spPr bwMode="auto">
          <a:xfrm>
            <a:off x="7231311" y="6335044"/>
            <a:ext cx="1778465" cy="4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0" indent="-17145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8" y="765897"/>
            <a:ext cx="9095232" cy="5486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1890292"/>
            <a:ext cx="8412480" cy="377026"/>
          </a:xfrm>
        </p:spPr>
        <p:txBody>
          <a:bodyPr anchor="ctr"/>
          <a:lstStyle>
            <a:lvl1pPr algn="l">
              <a:defRPr sz="2800" b="0" cap="none" baseline="0">
                <a:solidFill>
                  <a:srgbClr val="055C9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670139"/>
            <a:ext cx="8412480" cy="265457"/>
          </a:xfrm>
        </p:spPr>
        <p:txBody>
          <a:bodyPr anchor="t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6" name="Picture 2" descr="http://inside/sites/corp/comm/branding/Company%20%20Product%20Logos%20Library/Company%20Logos/Gale/JPG%20(for%20Microsoft%20Office%20and%20Web)/Gale_Logo_RGB_R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28583" r="12382" b="28004"/>
          <a:stretch/>
        </p:blipFill>
        <p:spPr bwMode="auto">
          <a:xfrm>
            <a:off x="7231311" y="6335044"/>
            <a:ext cx="1778465" cy="4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125" y="1208618"/>
            <a:ext cx="4114800" cy="124803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5663" y="1208618"/>
            <a:ext cx="4114800" cy="1248034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125" y="1157819"/>
            <a:ext cx="8415338" cy="141295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95851" y="6515859"/>
            <a:ext cx="310051" cy="215444"/>
          </a:xfrm>
          <a:prstGeom prst="rect">
            <a:avLst/>
          </a:prstGeom>
        </p:spPr>
        <p:txBody>
          <a:bodyPr vert="horz" wrap="none" lIns="91440" tIns="45720" rIns="91440" bIns="4572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B40067-BD2A-418A-98BB-08A98047DC47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5125" y="480786"/>
            <a:ext cx="8415338" cy="29623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Text_Slide.png"/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1666" b="54458"/>
          <a:stretch/>
        </p:blipFill>
        <p:spPr>
          <a:xfrm>
            <a:off x="152400" y="1"/>
            <a:ext cx="9005688" cy="2295144"/>
          </a:xfrm>
          <a:prstGeom prst="rect">
            <a:avLst/>
          </a:prstGeom>
        </p:spPr>
      </p:pic>
      <p:pic>
        <p:nvPicPr>
          <p:cNvPr id="9" name="Picture 2" descr="http://inside/sites/corp/comm/branding/Company%20%20Product%20Logos%20Library/Company%20Logos/Gale/JPG%20(for%20Microsoft%20Office%20and%20Web)/Gale_Logo_RGB_R.jpg"/>
          <p:cNvPicPr>
            <a:picLocks noChangeAspect="1" noChangeArrowheads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28583" r="12382" b="28004"/>
          <a:stretch/>
        </p:blipFill>
        <p:spPr bwMode="auto">
          <a:xfrm>
            <a:off x="7231311" y="6335044"/>
            <a:ext cx="1778465" cy="4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2200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914400" rtl="0" eaLnBrk="1" latinLnBrk="0" hangingPunct="1">
        <a:lnSpc>
          <a:spcPct val="95000"/>
        </a:lnSpc>
        <a:spcBef>
          <a:spcPts val="12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00050" indent="-171450" algn="l" defTabSz="914400" rtl="0" eaLnBrk="1" latinLnBrk="0" hangingPunct="1">
        <a:lnSpc>
          <a:spcPct val="95000"/>
        </a:lnSpc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71500" indent="-114300" algn="l" defTabSz="914400" rtl="0" eaLnBrk="1" latinLnBrk="0" hangingPunct="1">
        <a:lnSpc>
          <a:spcPct val="95000"/>
        </a:lnSpc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-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295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14400" indent="-114300" algn="l" defTabSz="914400" rtl="0" eaLnBrk="1" latinLnBrk="0" hangingPunct="1">
        <a:lnSpc>
          <a:spcPct val="95000"/>
        </a:lnSpc>
        <a:spcBef>
          <a:spcPct val="20000"/>
        </a:spcBef>
        <a:buFont typeface="Arial" pitchFamily="34" charset="0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irin.qi@cengage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11.pn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3" Type="http://schemas.openxmlformats.org/officeDocument/2006/relationships/image" Target="../media/image35.jpeg"/><Relationship Id="rId21" Type="http://schemas.openxmlformats.org/officeDocument/2006/relationships/image" Target="../media/image11.pn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" Type="http://schemas.openxmlformats.org/officeDocument/2006/relationships/image" Target="../media/image34.jpeg"/><Relationship Id="rId16" Type="http://schemas.openxmlformats.org/officeDocument/2006/relationships/image" Target="../media/image48.jpeg"/><Relationship Id="rId20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10" Type="http://schemas.openxmlformats.org/officeDocument/2006/relationships/image" Target="../media/image42.jpeg"/><Relationship Id="rId19" Type="http://schemas.openxmlformats.org/officeDocument/2006/relationships/image" Target="../media/image51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Relationship Id="rId9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png"/><Relationship Id="rId4" Type="http://schemas.openxmlformats.org/officeDocument/2006/relationships/image" Target="../media/image84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9.png"/><Relationship Id="rId4" Type="http://schemas.openxmlformats.org/officeDocument/2006/relationships/image" Target="../media/image8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png"/><Relationship Id="rId4" Type="http://schemas.openxmlformats.org/officeDocument/2006/relationships/image" Target="../media/image9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04.jpeg"/><Relationship Id="rId4" Type="http://schemas.openxmlformats.org/officeDocument/2006/relationships/image" Target="../media/image10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1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jp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4.jp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jp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2.jp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jpeg"/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9.jp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jpeg"/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6" name="Rectangle 4"/>
          <p:cNvSpPr>
            <a:spLocks noChangeArrowheads="1"/>
          </p:cNvSpPr>
          <p:nvPr/>
        </p:nvSpPr>
        <p:spPr bwMode="auto">
          <a:xfrm>
            <a:off x="3505200" y="3733800"/>
            <a:ext cx="32004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lnSpc>
                <a:spcPct val="100000"/>
              </a:lnSpc>
              <a:defRPr/>
            </a:pPr>
            <a:endParaRPr lang="zh-CN" altLang="en-US" b="1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18" charset="0"/>
              <a:ea typeface="宋体" pitchFamily="2" charset="-122"/>
            </a:endParaRPr>
          </a:p>
          <a:p>
            <a:pPr algn="ctr" eaLnBrk="1" hangingPunct="1">
              <a:lnSpc>
                <a:spcPct val="100000"/>
              </a:lnSpc>
              <a:defRPr/>
            </a:pPr>
            <a:endParaRPr lang="en-US" altLang="zh-CN" b="1" dirty="0">
              <a:effectLst>
                <a:outerShdw blurRad="38100" dist="38100" dir="2700000" algn="tl">
                  <a:srgbClr val="FFFFFF"/>
                </a:outerShdw>
              </a:effectLst>
              <a:latin typeface="Times" pitchFamily="18" charset="0"/>
              <a:ea typeface="宋体" pitchFamily="2" charset="-122"/>
            </a:endParaRPr>
          </a:p>
          <a:p>
            <a:pPr algn="ctr" eaLnBrk="1" hangingPunct="1">
              <a:lnSpc>
                <a:spcPct val="100000"/>
              </a:lnSpc>
              <a:defRPr/>
            </a:pPr>
            <a:r>
              <a:rPr lang="zh-CN" altLang="en-US" sz="1800" dirty="0">
                <a:effectLst>
                  <a:outerShdw blurRad="38100" dist="38100" dir="2700000" algn="tl">
                    <a:srgbClr val="FFFFFF"/>
                  </a:outerShdw>
                </a:effectLst>
                <a:latin typeface="Times" pitchFamily="18" charset="0"/>
                <a:ea typeface="宋体" pitchFamily="2" charset="-122"/>
              </a:rPr>
              <a:t>                         </a:t>
            </a: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365760" y="2757426"/>
            <a:ext cx="5416854" cy="121283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kumimoji="1"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Resources for     </a:t>
            </a:r>
            <a:br>
              <a:rPr kumimoji="1"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kumimoji="1" lang="en-US" altLang="zh-C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kumimoji="1" lang="en-US" altLang="zh-CN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Literature Research</a:t>
            </a:r>
            <a:endParaRPr kumimoji="1" lang="ja-JP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027734" y="4652941"/>
            <a:ext cx="4754880" cy="139730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2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dirty="0" smtClean="0"/>
              <a:t>By Kirin  </a:t>
            </a:r>
            <a:r>
              <a:rPr lang="en-US" b="1" u="sng" dirty="0" smtClean="0"/>
              <a:t>Qi</a:t>
            </a:r>
            <a:r>
              <a:rPr lang="zh-CN" altLang="en-US" b="1" dirty="0" smtClean="0"/>
              <a:t>（齐  麟）</a:t>
            </a:r>
            <a:endParaRPr lang="en-US" altLang="zh-CN" b="1" dirty="0" smtClean="0"/>
          </a:p>
          <a:p>
            <a:pPr algn="r"/>
            <a:r>
              <a:rPr lang="en-US" b="1" dirty="0" smtClean="0">
                <a:hlinkClick r:id="rId3"/>
              </a:rPr>
              <a:t>Kirin.qi@cengage.com</a:t>
            </a:r>
            <a:endParaRPr lang="en-US" b="1" dirty="0" smtClean="0"/>
          </a:p>
          <a:p>
            <a:pPr algn="r"/>
            <a:r>
              <a:rPr lang="en-US" b="1" dirty="0" smtClean="0"/>
              <a:t>17</a:t>
            </a:r>
            <a:r>
              <a:rPr lang="en-US" b="1" baseline="30000" dirty="0" smtClean="0"/>
              <a:t>th</a:t>
            </a:r>
            <a:r>
              <a:rPr lang="en-US" b="1" dirty="0" smtClean="0"/>
              <a:t> </a:t>
            </a:r>
            <a:r>
              <a:rPr lang="en-US" b="1" dirty="0" err="1" smtClean="0"/>
              <a:t>Novembr</a:t>
            </a:r>
            <a:r>
              <a:rPr lang="en-US" b="1" dirty="0" smtClean="0"/>
              <a:t>, 2015</a:t>
            </a:r>
          </a:p>
          <a:p>
            <a:pPr algn="r"/>
            <a:r>
              <a:rPr lang="en-US" b="1" dirty="0" smtClean="0"/>
              <a:t>  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08713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4"/>
          <p:cNvSpPr txBox="1">
            <a:spLocks/>
          </p:cNvSpPr>
          <p:nvPr/>
        </p:nvSpPr>
        <p:spPr>
          <a:xfrm>
            <a:off x="251520" y="420403"/>
            <a:ext cx="8712968" cy="36625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ja-JP" sz="2800" b="1" dirty="0" smtClean="0"/>
              <a:t>The Value </a:t>
            </a:r>
            <a:r>
              <a:rPr lang="en-US" altLang="ja-JP" sz="2800" b="1" dirty="0"/>
              <a:t>of Literary Study</a:t>
            </a:r>
            <a:endParaRPr kumimoji="1" lang="ja-JP" altLang="en-US" sz="2800" b="1" dirty="0"/>
          </a:p>
        </p:txBody>
      </p:sp>
      <p:sp>
        <p:nvSpPr>
          <p:cNvPr id="3" name="サブタイトル 5"/>
          <p:cNvSpPr txBox="1">
            <a:spLocks/>
          </p:cNvSpPr>
          <p:nvPr/>
        </p:nvSpPr>
        <p:spPr>
          <a:xfrm>
            <a:off x="431032" y="1445351"/>
            <a:ext cx="8712968" cy="491450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295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kumimoji="1" lang="en-US" altLang="ja-JP" dirty="0" smtClean="0">
                <a:latin typeface="+mj-lt"/>
                <a:ea typeface="黑体" panose="02010609060101010101" pitchFamily="49" charset="-122"/>
              </a:rPr>
              <a:t>Stimulates reading, thinking, discussing, and writing </a:t>
            </a:r>
            <a:r>
              <a:rPr kumimoji="1" lang="en-US" altLang="zh-CN" dirty="0" smtClean="0">
                <a:latin typeface="+mj-lt"/>
                <a:ea typeface="黑体" panose="02010609060101010101" pitchFamily="49" charset="-122"/>
              </a:rPr>
              <a:t> </a:t>
            </a:r>
            <a:endParaRPr kumimoji="1" lang="en-US" altLang="ja-JP" dirty="0">
              <a:latin typeface="+mj-lt"/>
              <a:ea typeface="黑体" panose="02010609060101010101" pitchFamily="49" charset="-122"/>
            </a:endParaRPr>
          </a:p>
          <a:p>
            <a:pPr marL="342900" indent="-342900"/>
            <a:r>
              <a:rPr kumimoji="1"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培养阅读，思考，讨论及写作的能力</a:t>
            </a:r>
            <a:endParaRPr kumimoji="1" lang="en-US" altLang="zh-CN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/>
            <a:r>
              <a:rPr kumimoji="1" lang="en-US" altLang="ja-JP" dirty="0" smtClean="0">
                <a:latin typeface="+mj-lt"/>
                <a:ea typeface="黑体" panose="02010609060101010101" pitchFamily="49" charset="-122"/>
              </a:rPr>
              <a:t>Enhances critical thinking skills and thought expression </a:t>
            </a:r>
          </a:p>
          <a:p>
            <a:pPr marL="342900" indent="-342900"/>
            <a:r>
              <a:rPr kumimoji="1"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提高批判性思维和思维表达能力</a:t>
            </a:r>
            <a:endParaRPr kumimoji="1" lang="en-US" altLang="ja-JP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/>
            <a:r>
              <a:rPr kumimoji="1" lang="en-US" altLang="ja-JP" dirty="0" smtClean="0">
                <a:latin typeface="+mj-lt"/>
                <a:ea typeface="黑体" panose="02010609060101010101" pitchFamily="49" charset="-122"/>
              </a:rPr>
              <a:t>Expands our capacity to sympathize with other human beings</a:t>
            </a:r>
          </a:p>
          <a:p>
            <a:pPr marL="342900" indent="-342900"/>
            <a:r>
              <a:rPr kumimoji="1"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增强同感力</a:t>
            </a:r>
            <a:endParaRPr kumimoji="1" lang="en-US" altLang="ja-JP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/>
            <a:r>
              <a:rPr kumimoji="1" lang="en-US" altLang="ja-JP" dirty="0" smtClean="0">
                <a:latin typeface="+mj-lt"/>
                <a:ea typeface="黑体" panose="02010609060101010101" pitchFamily="49" charset="-122"/>
              </a:rPr>
              <a:t>Enhances our ability to see and imagine human complexity</a:t>
            </a:r>
          </a:p>
          <a:p>
            <a:pPr marL="342900" indent="-342900"/>
            <a:r>
              <a:rPr kumimoji="1"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增强对复杂环境的观察力和想象力</a:t>
            </a:r>
            <a:endParaRPr kumimoji="1" lang="en-US" altLang="ja-JP" dirty="0" smtClean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/>
            <a:r>
              <a:rPr kumimoji="1" lang="en-US" altLang="ja-JP" dirty="0" smtClean="0">
                <a:latin typeface="+mj-lt"/>
                <a:ea typeface="黑体" panose="02010609060101010101" pitchFamily="49" charset="-122"/>
              </a:rPr>
              <a:t>Broadens our intellectual horizons by enlarging our power to experience life in another person’s place</a:t>
            </a:r>
          </a:p>
          <a:p>
            <a:pPr marL="342900" indent="-342900"/>
            <a:r>
              <a:rPr kumimoji="1" lang="zh-CN" altLang="en-US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拓展视野，体验不同人生感悟</a:t>
            </a:r>
            <a:endParaRPr kumimoji="1" lang="ja-JP" altLang="en-US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1196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7" y="1048603"/>
            <a:ext cx="8915401" cy="2186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567" y="24618"/>
            <a:ext cx="2485030" cy="808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タイトル 4"/>
          <p:cNvSpPr txBox="1">
            <a:spLocks/>
          </p:cNvSpPr>
          <p:nvPr/>
        </p:nvSpPr>
        <p:spPr>
          <a:xfrm>
            <a:off x="251520" y="420403"/>
            <a:ext cx="8712968" cy="36625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b="1" dirty="0"/>
              <a:t>Analysis of Literature</a:t>
            </a:r>
            <a:endParaRPr kumimoji="1" lang="ja-JP" altLang="en-US" sz="28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888" y="3451005"/>
            <a:ext cx="5600700" cy="3224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09696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4"/>
          <p:cNvSpPr txBox="1">
            <a:spLocks/>
          </p:cNvSpPr>
          <p:nvPr/>
        </p:nvSpPr>
        <p:spPr>
          <a:xfrm>
            <a:off x="251520" y="420403"/>
            <a:ext cx="8712968" cy="36625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2800" b="1" dirty="0" smtClean="0"/>
              <a:t>Deeper Understanding for Writing An Analysis </a:t>
            </a:r>
            <a:endParaRPr kumimoji="1" lang="ja-JP" altLang="en-US" sz="2800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375313" y="1950493"/>
            <a:ext cx="4038600" cy="4525963"/>
          </a:xfrm>
        </p:spPr>
        <p:txBody>
          <a:bodyPr/>
          <a:lstStyle/>
          <a:p>
            <a:r>
              <a:rPr kumimoji="1" lang="en-US" altLang="ja-JP" sz="2400" b="1" dirty="0" smtClean="0"/>
              <a:t>Primary Material:</a:t>
            </a:r>
          </a:p>
          <a:p>
            <a:endParaRPr kumimoji="1" lang="en-US" altLang="ja-JP" sz="2400" b="1" dirty="0"/>
          </a:p>
          <a:p>
            <a:endParaRPr kumimoji="1" lang="en-US" altLang="ja-JP" sz="2400" b="1" dirty="0" smtClean="0"/>
          </a:p>
          <a:p>
            <a:endParaRPr kumimoji="1" lang="en-US" altLang="ja-JP" sz="2400" b="1" dirty="0" smtClean="0"/>
          </a:p>
          <a:p>
            <a:pPr>
              <a:buFontTx/>
              <a:buChar char="-"/>
            </a:pPr>
            <a:r>
              <a:rPr kumimoji="1" lang="en-US" altLang="ja-JP" sz="2400" dirty="0" smtClean="0"/>
              <a:t>The work</a:t>
            </a:r>
          </a:p>
        </p:txBody>
      </p:sp>
      <p:sp>
        <p:nvSpPr>
          <p:cNvPr id="4" name="コンテンツ プレースホルダー 4"/>
          <p:cNvSpPr txBox="1">
            <a:spLocks/>
          </p:cNvSpPr>
          <p:nvPr/>
        </p:nvSpPr>
        <p:spPr>
          <a:xfrm>
            <a:off x="5105400" y="1950492"/>
            <a:ext cx="4038600" cy="4525963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295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kumimoji="1" lang="en-US" altLang="ja-JP" sz="2400" dirty="0" smtClean="0"/>
              <a:t>Bibliographies</a:t>
            </a:r>
          </a:p>
          <a:p>
            <a:pPr marL="285750" indent="-285750">
              <a:buFontTx/>
              <a:buChar char="-"/>
            </a:pPr>
            <a:r>
              <a:rPr kumimoji="1" lang="en-US" altLang="ja-JP" sz="2400" dirty="0" smtClean="0"/>
              <a:t>Biographical works</a:t>
            </a:r>
          </a:p>
          <a:p>
            <a:pPr marL="285750" indent="-285750">
              <a:buFontTx/>
              <a:buChar char="-"/>
            </a:pPr>
            <a:r>
              <a:rPr kumimoji="1" lang="en-US" altLang="ja-JP" sz="2400" dirty="0" smtClean="0"/>
              <a:t>Criticisms, Reviews</a:t>
            </a:r>
          </a:p>
          <a:p>
            <a:pPr marL="285750" indent="-285750">
              <a:buFontTx/>
              <a:buChar char="-"/>
            </a:pPr>
            <a:r>
              <a:rPr kumimoji="1" lang="en-US" altLang="ja-JP" sz="2400" dirty="0" smtClean="0"/>
              <a:t>Dictionaries, Encyclopedias</a:t>
            </a:r>
          </a:p>
          <a:p>
            <a:pPr marL="285750" indent="-285750">
              <a:buFontTx/>
              <a:buChar char="-"/>
            </a:pPr>
            <a:r>
              <a:rPr kumimoji="1" lang="en-US" altLang="ja-JP" sz="2400" dirty="0" smtClean="0"/>
              <a:t>Journal articles</a:t>
            </a:r>
          </a:p>
          <a:p>
            <a:pPr marL="285750" indent="-285750">
              <a:buFontTx/>
              <a:buChar char="-"/>
            </a:pPr>
            <a:r>
              <a:rPr kumimoji="1" lang="en-US" altLang="ja-JP" sz="2400" dirty="0" smtClean="0"/>
              <a:t>Magazine and newspaper articles</a:t>
            </a:r>
          </a:p>
          <a:p>
            <a:pPr marL="285750" indent="-285750">
              <a:buFontTx/>
              <a:buChar char="-"/>
            </a:pPr>
            <a:r>
              <a:rPr kumimoji="1" lang="en-US" altLang="ja-JP" sz="2400" dirty="0" smtClean="0"/>
              <a:t>Monographs</a:t>
            </a:r>
          </a:p>
          <a:p>
            <a:pPr marL="285750" indent="-285750">
              <a:buFontTx/>
              <a:buChar char="-"/>
            </a:pPr>
            <a:r>
              <a:rPr kumimoji="1" lang="en-US" altLang="ja-JP" sz="2400" dirty="0" smtClean="0"/>
              <a:t>Multimedia</a:t>
            </a:r>
            <a:endParaRPr kumimoji="1" lang="ja-JP" altLang="en-US" sz="2400" dirty="0" smtClean="0"/>
          </a:p>
          <a:p>
            <a:endParaRPr kumimoji="1" lang="ja-JP" altLang="en-US" sz="2400" dirty="0"/>
          </a:p>
        </p:txBody>
      </p:sp>
      <p:cxnSp>
        <p:nvCxnSpPr>
          <p:cNvPr id="5" name="直線矢印コネクタ 6"/>
          <p:cNvCxnSpPr/>
          <p:nvPr/>
        </p:nvCxnSpPr>
        <p:spPr bwMode="auto">
          <a:xfrm flipH="1">
            <a:off x="2449776" y="2778460"/>
            <a:ext cx="2124406" cy="81586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5092C5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</p:cxnSp>
      <p:cxnSp>
        <p:nvCxnSpPr>
          <p:cNvPr id="6" name="直線矢印コネクタ 7"/>
          <p:cNvCxnSpPr/>
          <p:nvPr/>
        </p:nvCxnSpPr>
        <p:spPr bwMode="auto">
          <a:xfrm flipH="1">
            <a:off x="2754576" y="3235660"/>
            <a:ext cx="1819604" cy="4572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5092C5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</p:cxnSp>
      <p:cxnSp>
        <p:nvCxnSpPr>
          <p:cNvPr id="7" name="直線矢印コネクタ 8"/>
          <p:cNvCxnSpPr/>
          <p:nvPr/>
        </p:nvCxnSpPr>
        <p:spPr bwMode="auto">
          <a:xfrm flipH="1">
            <a:off x="2906976" y="3692860"/>
            <a:ext cx="1667204" cy="3048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5092C5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</p:cxnSp>
      <p:cxnSp>
        <p:nvCxnSpPr>
          <p:cNvPr id="8" name="直線矢印コネクタ 9"/>
          <p:cNvCxnSpPr/>
          <p:nvPr/>
        </p:nvCxnSpPr>
        <p:spPr bwMode="auto">
          <a:xfrm flipH="1">
            <a:off x="2906976" y="4150060"/>
            <a:ext cx="1667204" cy="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5092C5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</p:cxnSp>
      <p:cxnSp>
        <p:nvCxnSpPr>
          <p:cNvPr id="9" name="直線矢印コネクタ 10"/>
          <p:cNvCxnSpPr/>
          <p:nvPr/>
        </p:nvCxnSpPr>
        <p:spPr bwMode="auto">
          <a:xfrm flipH="1" flipV="1">
            <a:off x="2906976" y="4378660"/>
            <a:ext cx="1667206" cy="2286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5092C5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</p:cxnSp>
      <p:cxnSp>
        <p:nvCxnSpPr>
          <p:cNvPr id="10" name="直線矢印コネクタ 11"/>
          <p:cNvCxnSpPr/>
          <p:nvPr/>
        </p:nvCxnSpPr>
        <p:spPr bwMode="auto">
          <a:xfrm flipH="1" flipV="1">
            <a:off x="2754576" y="4492960"/>
            <a:ext cx="1819604" cy="5715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5092C5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</p:cxnSp>
      <p:cxnSp>
        <p:nvCxnSpPr>
          <p:cNvPr id="11" name="直線矢印コネクタ 12"/>
          <p:cNvCxnSpPr/>
          <p:nvPr/>
        </p:nvCxnSpPr>
        <p:spPr bwMode="auto">
          <a:xfrm flipH="1" flipV="1">
            <a:off x="2602176" y="4607260"/>
            <a:ext cx="1945727" cy="1330872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5092C5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</p:cxnSp>
      <p:cxnSp>
        <p:nvCxnSpPr>
          <p:cNvPr id="12" name="直線矢印コネクタ 13"/>
          <p:cNvCxnSpPr/>
          <p:nvPr/>
        </p:nvCxnSpPr>
        <p:spPr bwMode="auto">
          <a:xfrm flipH="1" flipV="1">
            <a:off x="2449776" y="4718932"/>
            <a:ext cx="2124406" cy="156472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5092C5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6842" y="1292744"/>
            <a:ext cx="3857672" cy="478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47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5125" y="1187774"/>
            <a:ext cx="8133416" cy="546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b="1" dirty="0">
                <a:solidFill>
                  <a:schemeClr val="accent2"/>
                </a:solidFill>
              </a:rPr>
              <a:t> Literature Resource </a:t>
            </a:r>
            <a:r>
              <a:rPr lang="en-US" altLang="ja-JP" b="1" dirty="0" smtClean="0">
                <a:solidFill>
                  <a:schemeClr val="accent2"/>
                </a:solidFill>
              </a:rPr>
              <a:t>Center </a:t>
            </a:r>
            <a:r>
              <a:rPr lang="zh-CN" altLang="en-US" b="1" dirty="0" smtClean="0">
                <a:solidFill>
                  <a:schemeClr val="accent2"/>
                </a:solidFill>
              </a:rPr>
              <a:t>（文学资源中心）</a:t>
            </a:r>
            <a:endParaRPr lang="en-US" altLang="zh-CN" b="1" dirty="0" smtClean="0">
              <a:solidFill>
                <a:schemeClr val="accent2"/>
              </a:solidFill>
            </a:endParaRPr>
          </a:p>
          <a:p>
            <a:endParaRPr lang="en-US" altLang="ja-JP" b="1" dirty="0">
              <a:solidFill>
                <a:schemeClr val="accent2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altLang="ja-JP" dirty="0"/>
              <a:t>Critical biographies of authors, bibliographies of </a:t>
            </a:r>
            <a:r>
              <a:rPr lang="en-US" altLang="ja-JP" dirty="0" smtClean="0"/>
              <a:t>works</a:t>
            </a:r>
          </a:p>
          <a:p>
            <a:pPr lvl="1">
              <a:lnSpc>
                <a:spcPct val="120000"/>
              </a:lnSpc>
            </a:pPr>
            <a:r>
              <a:rPr lang="zh-CN" altLang="en-US" dirty="0" smtClean="0">
                <a:latin typeface="+mn-ea"/>
              </a:rPr>
              <a:t>相关人物传记， 作品相关文献</a:t>
            </a:r>
            <a:endParaRPr lang="en-US" altLang="zh-CN" dirty="0" smtClean="0"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lang="en-US" altLang="ja-JP" dirty="0" smtClean="0"/>
              <a:t>Literary </a:t>
            </a:r>
            <a:r>
              <a:rPr lang="en-US" altLang="ja-JP" dirty="0"/>
              <a:t>reviews, critical writings, topical </a:t>
            </a:r>
            <a:r>
              <a:rPr lang="en-US" altLang="ja-JP" dirty="0" smtClean="0"/>
              <a:t>essays</a:t>
            </a:r>
          </a:p>
          <a:p>
            <a:pPr lvl="1">
              <a:lnSpc>
                <a:spcPct val="120000"/>
              </a:lnSpc>
            </a:pPr>
            <a:r>
              <a:rPr lang="zh-CN" altLang="en-US" dirty="0" smtClean="0">
                <a:latin typeface="+mn-ea"/>
              </a:rPr>
              <a:t>文学评论， 相关文章</a:t>
            </a:r>
            <a:endParaRPr lang="en-US" altLang="ja-JP" dirty="0"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lang="en-US" altLang="ja-JP" dirty="0"/>
              <a:t>Explanations </a:t>
            </a:r>
            <a:r>
              <a:rPr lang="en-US" altLang="ja-JP" dirty="0" smtClean="0"/>
              <a:t>of notable works, </a:t>
            </a:r>
            <a:r>
              <a:rPr lang="en-US" altLang="ja-JP" dirty="0"/>
              <a:t>themes, </a:t>
            </a:r>
            <a:r>
              <a:rPr lang="en-US" altLang="ja-JP" dirty="0" smtClean="0"/>
              <a:t>characters</a:t>
            </a:r>
          </a:p>
          <a:p>
            <a:pPr lvl="1">
              <a:lnSpc>
                <a:spcPct val="120000"/>
              </a:lnSpc>
            </a:pPr>
            <a:r>
              <a:rPr lang="zh-CN" altLang="en-US" dirty="0" smtClean="0">
                <a:latin typeface="+mn-ea"/>
              </a:rPr>
              <a:t>杰出作品，主旨，特点解析</a:t>
            </a:r>
            <a:endParaRPr lang="en-US" altLang="ja-JP" dirty="0">
              <a:latin typeface="+mn-ea"/>
            </a:endParaRPr>
          </a:p>
          <a:p>
            <a:pPr lvl="1">
              <a:lnSpc>
                <a:spcPct val="120000"/>
              </a:lnSpc>
            </a:pPr>
            <a:r>
              <a:rPr lang="en-US" altLang="ja-JP" dirty="0"/>
              <a:t>Links to related websites, author interviews, etc</a:t>
            </a:r>
            <a:r>
              <a:rPr lang="en-US" altLang="ja-JP" dirty="0" smtClean="0"/>
              <a:t>.</a:t>
            </a:r>
          </a:p>
          <a:p>
            <a:pPr lvl="1">
              <a:lnSpc>
                <a:spcPct val="120000"/>
              </a:lnSpc>
            </a:pPr>
            <a:r>
              <a:rPr lang="zh-CN" altLang="en-US" dirty="0" smtClean="0">
                <a:latin typeface="+mn-ea"/>
              </a:rPr>
              <a:t>相关网址链接及作家访谈等</a:t>
            </a:r>
            <a:endParaRPr lang="en-US" altLang="zh-CN" dirty="0" smtClean="0">
              <a:latin typeface="+mn-ea"/>
            </a:endParaRPr>
          </a:p>
          <a:p>
            <a:endParaRPr lang="en-US" altLang="ja-JP" dirty="0"/>
          </a:p>
          <a:p>
            <a:r>
              <a:rPr lang="en-US" altLang="ja-JP" b="1" dirty="0" smtClean="0">
                <a:solidFill>
                  <a:schemeClr val="accent2"/>
                </a:solidFill>
              </a:rPr>
              <a:t> </a:t>
            </a:r>
            <a:r>
              <a:rPr lang="en-US" altLang="ja-JP" b="1" dirty="0">
                <a:solidFill>
                  <a:schemeClr val="accent2"/>
                </a:solidFill>
              </a:rPr>
              <a:t>The MLA International </a:t>
            </a:r>
            <a:r>
              <a:rPr lang="en-US" altLang="ja-JP" b="1" dirty="0" smtClean="0">
                <a:solidFill>
                  <a:schemeClr val="accent2"/>
                </a:solidFill>
              </a:rPr>
              <a:t>Bibliography </a:t>
            </a:r>
            <a:r>
              <a:rPr lang="zh-CN" altLang="en-US" b="1" dirty="0" smtClean="0">
                <a:solidFill>
                  <a:schemeClr val="accent2"/>
                </a:solidFill>
              </a:rPr>
              <a:t>（现代</a:t>
            </a:r>
            <a:r>
              <a:rPr lang="zh-CN" altLang="en-US" b="1" dirty="0">
                <a:solidFill>
                  <a:schemeClr val="accent2"/>
                </a:solidFill>
              </a:rPr>
              <a:t>语言协会国际</a:t>
            </a:r>
            <a:r>
              <a:rPr lang="zh-CN" altLang="en-US" b="1" dirty="0" smtClean="0">
                <a:solidFill>
                  <a:schemeClr val="accent2"/>
                </a:solidFill>
              </a:rPr>
              <a:t>书目）</a:t>
            </a:r>
            <a:endParaRPr lang="en-US" altLang="ja-JP" b="1" dirty="0" smtClean="0">
              <a:solidFill>
                <a:schemeClr val="accent2"/>
              </a:solidFill>
            </a:endParaRPr>
          </a:p>
          <a:p>
            <a:endParaRPr lang="en-US" altLang="ja-JP" b="1" dirty="0">
              <a:solidFill>
                <a:schemeClr val="accent2"/>
              </a:solidFill>
            </a:endParaRPr>
          </a:p>
          <a:p>
            <a:pPr lvl="1">
              <a:lnSpc>
                <a:spcPct val="120000"/>
              </a:lnSpc>
              <a:buClr>
                <a:srgbClr val="0D3857"/>
              </a:buClr>
            </a:pPr>
            <a:r>
              <a:rPr lang="en-US" altLang="ja-JP" dirty="0">
                <a:solidFill>
                  <a:srgbClr val="000000"/>
                </a:solidFill>
              </a:rPr>
              <a:t>Bibliography of works on literature, linguistics and </a:t>
            </a:r>
            <a:r>
              <a:rPr lang="en-US" altLang="ja-JP" dirty="0" smtClean="0">
                <a:solidFill>
                  <a:srgbClr val="000000"/>
                </a:solidFill>
              </a:rPr>
              <a:t>folklore</a:t>
            </a:r>
          </a:p>
          <a:p>
            <a:pPr lvl="1">
              <a:lnSpc>
                <a:spcPct val="120000"/>
              </a:lnSpc>
              <a:buClr>
                <a:srgbClr val="0D3857"/>
              </a:buClr>
            </a:pPr>
            <a:r>
              <a:rPr lang="zh-CN" altLang="en-US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现代语言、文学、语言学、民俗学</a:t>
            </a:r>
            <a:r>
              <a:rPr lang="zh-CN" altLang="en-US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及其它相关主题文献及期刊文章，最具代表性的</a:t>
            </a:r>
            <a:r>
              <a:rPr lang="zh-CN" altLang="en-US" dirty="0">
                <a:solidFill>
                  <a:srgbClr val="FF0000"/>
                </a:solidFill>
                <a:latin typeface="+mn-ea"/>
                <a:cs typeface="Times New Roman" pitchFamily="18" charset="0"/>
              </a:rPr>
              <a:t>书目</a:t>
            </a:r>
            <a:r>
              <a:rPr lang="zh-CN" altLang="en-US" dirty="0">
                <a:solidFill>
                  <a:srgbClr val="000000"/>
                </a:solidFill>
                <a:latin typeface="+mn-ea"/>
                <a:cs typeface="Times New Roman" pitchFamily="18" charset="0"/>
              </a:rPr>
              <a:t>数据库</a:t>
            </a:r>
            <a:endParaRPr lang="en-US" altLang="zh-CN" dirty="0">
              <a:solidFill>
                <a:srgbClr val="000000"/>
              </a:solidFill>
              <a:latin typeface="+mn-ea"/>
              <a:cs typeface="Times New Roman" pitchFamily="18" charset="0"/>
            </a:endParaRPr>
          </a:p>
          <a:p>
            <a:pPr lvl="1">
              <a:lnSpc>
                <a:spcPct val="120000"/>
              </a:lnSpc>
              <a:buClr>
                <a:srgbClr val="0D3857"/>
              </a:buClr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88289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スライド番号プレースホルダ 3"/>
          <p:cNvSpPr txBox="1">
            <a:spLocks noGrp="1"/>
          </p:cNvSpPr>
          <p:nvPr/>
        </p:nvSpPr>
        <p:spPr bwMode="auto">
          <a:xfrm>
            <a:off x="4038600" y="6400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fld id="{BF009306-C36B-475D-A1F6-BA85D8986EA3}" type="slidenum">
              <a:rPr lang="ja-JP" altLang="en-US" sz="1000" b="1" i="1">
                <a:solidFill>
                  <a:schemeClr val="bg1"/>
                </a:solidFill>
                <a:ea typeface="ＭＳ Ｐゴシック" charset="-128"/>
              </a:rPr>
              <a:pPr algn="ctr">
                <a:lnSpc>
                  <a:spcPct val="100000"/>
                </a:lnSpc>
                <a:spcBef>
                  <a:spcPct val="0"/>
                </a:spcBef>
              </a:pPr>
              <a:t>14</a:t>
            </a:fld>
            <a:endParaRPr lang="en-US" altLang="ja-JP" sz="16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5125" y="485018"/>
            <a:ext cx="8415338" cy="287771"/>
          </a:xfrm>
        </p:spPr>
        <p:txBody>
          <a:bodyPr/>
          <a:lstStyle/>
          <a:p>
            <a:r>
              <a:rPr kumimoji="1" lang="en-US" altLang="ja-JP" dirty="0" smtClean="0">
                <a:ea typeface="SimHei" panose="02010609060101010101" pitchFamily="49" charset="-122"/>
              </a:rPr>
              <a:t>Biographies </a:t>
            </a:r>
            <a:r>
              <a:rPr kumimoji="1" lang="ja-JP" altLang="en-US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传记资料</a:t>
            </a:r>
            <a:endParaRPr kumimoji="1" lang="ja-JP" altLang="en-US" sz="2000" dirty="0">
              <a:ea typeface="SimHei" panose="02010609060101010101" pitchFamily="49" charset="-122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440531" y="1494874"/>
            <a:ext cx="8415338" cy="2554545"/>
          </a:xfrm>
        </p:spPr>
        <p:txBody>
          <a:bodyPr lIns="91440" tIns="45720" rIns="91440" bIns="45720"/>
          <a:lstStyle/>
          <a:p>
            <a:pPr eaLnBrk="1" hangingPunct="1">
              <a:lnSpc>
                <a:spcPct val="100000"/>
              </a:lnSpc>
            </a:pPr>
            <a:r>
              <a:rPr lang="zh-CN" altLang="en-US" sz="2000" dirty="0" smtClean="0">
                <a:latin typeface="+mn-ea"/>
                <a:cs typeface="Times New Roman" pitchFamily="18" charset="0"/>
              </a:rPr>
              <a:t>来自</a:t>
            </a:r>
            <a:r>
              <a:rPr lang="en-US" altLang="ja-JP" sz="2000" dirty="0" smtClean="0">
                <a:cs typeface="Times New Roman" pitchFamily="18" charset="0"/>
              </a:rPr>
              <a:t>Gale </a:t>
            </a:r>
            <a:r>
              <a:rPr lang="zh-CN" altLang="en-US" sz="2000" dirty="0" smtClean="0">
                <a:latin typeface="+mn-ea"/>
                <a:cs typeface="Times New Roman" pitchFamily="18" charset="0"/>
              </a:rPr>
              <a:t>知名的系列丛书如</a:t>
            </a:r>
            <a:r>
              <a:rPr lang="en-US" altLang="zh-CN" sz="2000" dirty="0" smtClean="0">
                <a:latin typeface="+mn-ea"/>
                <a:cs typeface="Times New Roman" pitchFamily="18" charset="0"/>
              </a:rPr>
              <a:t>《</a:t>
            </a:r>
            <a:r>
              <a:rPr lang="zh-CN" altLang="en-US" sz="2000" dirty="0" smtClean="0">
                <a:latin typeface="+mn-ea"/>
                <a:cs typeface="Times New Roman" pitchFamily="18" charset="0"/>
              </a:rPr>
              <a:t>当代作家</a:t>
            </a:r>
            <a:r>
              <a:rPr lang="en-US" altLang="zh-CN" sz="2000" dirty="0" smtClean="0">
                <a:latin typeface="+mn-ea"/>
                <a:cs typeface="Times New Roman" pitchFamily="18" charset="0"/>
              </a:rPr>
              <a:t>》</a:t>
            </a:r>
            <a:r>
              <a:rPr lang="zh-CN" altLang="en-US" sz="2000" dirty="0" smtClean="0">
                <a:latin typeface="+mn-ea"/>
                <a:cs typeface="Times New Roman" pitchFamily="18" charset="0"/>
              </a:rPr>
              <a:t>、</a:t>
            </a:r>
            <a:r>
              <a:rPr lang="en-US" altLang="zh-CN" sz="2000" dirty="0" smtClean="0">
                <a:latin typeface="+mn-ea"/>
                <a:cs typeface="Times New Roman" pitchFamily="18" charset="0"/>
              </a:rPr>
              <a:t>《</a:t>
            </a:r>
            <a:r>
              <a:rPr lang="zh-CN" altLang="en-US" sz="2000" dirty="0" smtClean="0">
                <a:latin typeface="+mn-ea"/>
                <a:cs typeface="Times New Roman" pitchFamily="18" charset="0"/>
              </a:rPr>
              <a:t>文学传记词典</a:t>
            </a:r>
            <a:r>
              <a:rPr lang="en-US" altLang="zh-CN" sz="2000" dirty="0" smtClean="0">
                <a:latin typeface="+mn-ea"/>
                <a:cs typeface="Times New Roman" pitchFamily="18" charset="0"/>
              </a:rPr>
              <a:t>》</a:t>
            </a:r>
            <a:r>
              <a:rPr lang="zh-CN" altLang="en-US" sz="2000" dirty="0" smtClean="0">
                <a:latin typeface="+mn-ea"/>
                <a:cs typeface="Times New Roman" pitchFamily="18" charset="0"/>
              </a:rPr>
              <a:t>等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zh-CN" altLang="en-US" sz="2000" dirty="0" smtClean="0">
                <a:latin typeface="+mn-ea"/>
                <a:cs typeface="Times New Roman" pitchFamily="18" charset="0"/>
              </a:rPr>
              <a:t>总共</a:t>
            </a:r>
            <a:r>
              <a:rPr lang="en-US" altLang="zh-CN" sz="2000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160,000</a:t>
            </a:r>
            <a:r>
              <a:rPr lang="zh-CN" altLang="en-US" sz="2000" dirty="0" smtClean="0">
                <a:latin typeface="+mn-ea"/>
                <a:cs typeface="Times New Roman" pitchFamily="18" charset="0"/>
              </a:rPr>
              <a:t>多篇作者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传记</a:t>
            </a:r>
            <a:r>
              <a:rPr lang="zh-CN" altLang="en-US" sz="2000" dirty="0" smtClean="0">
                <a:latin typeface="+mn-ea"/>
                <a:cs typeface="Times New Roman" pitchFamily="18" charset="0"/>
              </a:rPr>
              <a:t>，这些传记提供了</a:t>
            </a:r>
            <a:r>
              <a:rPr lang="en-US" altLang="zh-CN" sz="2000" dirty="0" smtClean="0">
                <a:latin typeface="+mn-ea"/>
                <a:cs typeface="Times New Roman" pitchFamily="18" charset="0"/>
              </a:rPr>
              <a:t>150,000</a:t>
            </a:r>
            <a:r>
              <a:rPr lang="zh-CN" altLang="en-US" sz="2000" dirty="0" smtClean="0">
                <a:latin typeface="+mn-ea"/>
                <a:cs typeface="Times New Roman" pitchFamily="18" charset="0"/>
              </a:rPr>
              <a:t>多位世界范围、跨时代的作者的传记和书目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altLang="zh-CN" sz="2000" dirty="0" smtClean="0">
                <a:latin typeface="+mn-ea"/>
                <a:cs typeface="Times New Roman" pitchFamily="18" charset="0"/>
              </a:rPr>
              <a:t>11,000</a:t>
            </a:r>
            <a:r>
              <a:rPr lang="zh-CN" altLang="en-US" sz="2000" dirty="0" smtClean="0">
                <a:latin typeface="+mn-ea"/>
                <a:cs typeface="Times New Roman" pitchFamily="18" charset="0"/>
              </a:rPr>
              <a:t>多份当代作家的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采访</a:t>
            </a:r>
            <a:r>
              <a:rPr lang="zh-CN" altLang="en-US" sz="2000" dirty="0" smtClean="0">
                <a:latin typeface="+mn-ea"/>
                <a:cs typeface="Times New Roman" pitchFamily="18" charset="0"/>
              </a:rPr>
              <a:t>资料</a:t>
            </a:r>
          </a:p>
          <a:p>
            <a:pPr>
              <a:lnSpc>
                <a:spcPct val="100000"/>
              </a:lnSpc>
              <a:spcBef>
                <a:spcPts val="2400"/>
              </a:spcBef>
            </a:pPr>
            <a:r>
              <a:rPr lang="en-US" altLang="zh-CN" sz="2000" dirty="0" smtClean="0">
                <a:latin typeface="+mn-ea"/>
                <a:cs typeface="Times New Roman" pitchFamily="18" charset="0"/>
              </a:rPr>
              <a:t>3,500</a:t>
            </a:r>
            <a:r>
              <a:rPr lang="zh-CN" altLang="en-US" sz="2000" dirty="0" smtClean="0">
                <a:latin typeface="+mn-ea"/>
                <a:cs typeface="Times New Roman" pitchFamily="18" charset="0"/>
              </a:rPr>
              <a:t>多张作家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图片</a:t>
            </a:r>
            <a:r>
              <a:rPr lang="zh-CN" altLang="en-US" sz="2000" dirty="0" smtClean="0">
                <a:latin typeface="+mn-ea"/>
                <a:cs typeface="Times New Roman" pitchFamily="18" charset="0"/>
              </a:rPr>
              <a:t>和</a:t>
            </a:r>
            <a:r>
              <a:rPr lang="zh-CN" altLang="en-US" sz="2000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肖像</a:t>
            </a:r>
            <a:endParaRPr lang="ja-JP" altLang="en-US" sz="2000" dirty="0" smtClean="0">
              <a:solidFill>
                <a:srgbClr val="FF0000"/>
              </a:solidFill>
              <a:latin typeface="+mn-ea"/>
              <a:cs typeface="Times New Roman" pitchFamily="18" charset="0"/>
            </a:endParaRPr>
          </a:p>
        </p:txBody>
      </p:sp>
      <p:pic>
        <p:nvPicPr>
          <p:cNvPr id="18436" name="Picture 15" descr="BIL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4648200"/>
            <a:ext cx="1055688" cy="1401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6" descr="000379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250" y="4648200"/>
            <a:ext cx="105251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7" descr="000047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8" y="4648200"/>
            <a:ext cx="10541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9" descr="goethe_j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1138" y="4648200"/>
            <a:ext cx="10541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20" descr="000031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648200"/>
            <a:ext cx="10541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21" descr="0001965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8200"/>
            <a:ext cx="105251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25" descr="0000192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363" y="4648200"/>
            <a:ext cx="105251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26" descr="rimbau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0" y="4648200"/>
            <a:ext cx="105092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27" descr="000025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8" y="4648200"/>
            <a:ext cx="1052512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30" descr="DLB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895600"/>
            <a:ext cx="1143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31" descr="CA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895600"/>
            <a:ext cx="1143000" cy="15906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 descr="Literature Resource Center 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700" y="210121"/>
            <a:ext cx="1320110" cy="56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5620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スライド番号プレースホルダ 3"/>
          <p:cNvSpPr txBox="1">
            <a:spLocks noGrp="1"/>
          </p:cNvSpPr>
          <p:nvPr/>
        </p:nvSpPr>
        <p:spPr bwMode="auto">
          <a:xfrm>
            <a:off x="4038600" y="6400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fld id="{605104BD-EAFE-4B84-B2D8-1F2B7B936E4B}" type="slidenum">
              <a:rPr lang="ja-JP" altLang="en-US" sz="1000" b="1" i="1">
                <a:solidFill>
                  <a:schemeClr val="bg1"/>
                </a:solidFill>
                <a:ea typeface="ＭＳ Ｐゴシック" charset="-128"/>
              </a:rPr>
              <a:pPr algn="ctr">
                <a:lnSpc>
                  <a:spcPct val="100000"/>
                </a:lnSpc>
                <a:spcBef>
                  <a:spcPct val="0"/>
                </a:spcBef>
              </a:pPr>
              <a:t>15</a:t>
            </a:fld>
            <a:endParaRPr lang="en-US" altLang="ja-JP" sz="16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5125" y="485018"/>
            <a:ext cx="8415338" cy="287771"/>
          </a:xfrm>
        </p:spPr>
        <p:txBody>
          <a:bodyPr/>
          <a:lstStyle/>
          <a:p>
            <a:r>
              <a:rPr kumimoji="1" lang="en-US" altLang="ja-JP" b="1" dirty="0" smtClean="0"/>
              <a:t>Literary Criticism </a:t>
            </a:r>
            <a:r>
              <a:rPr kumimoji="1" lang="ja-JP" altLang="en-US" b="1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文学评论</a:t>
            </a:r>
            <a:endParaRPr kumimoji="1" lang="ja-JP" altLang="en-US" sz="18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248443" y="1363420"/>
            <a:ext cx="8415338" cy="1298817"/>
          </a:xfrm>
          <a:ln>
            <a:noFill/>
            <a:miter lim="800000"/>
            <a:headEnd/>
            <a:tailEnd/>
          </a:ln>
        </p:spPr>
        <p:txBody>
          <a:bodyPr lIns="91440" tIns="45720" rIns="91440" bIns="45720"/>
          <a:lstStyle/>
          <a:p>
            <a:pPr eaLnBrk="1" hangingPunct="1"/>
            <a:r>
              <a:rPr lang="zh-CN" altLang="en-US" sz="1800" dirty="0" smtClean="0">
                <a:latin typeface="+mn-ea"/>
              </a:rPr>
              <a:t>来自于</a:t>
            </a:r>
            <a:r>
              <a:rPr lang="en-US" altLang="zh-CN" sz="1800" dirty="0" smtClean="0">
                <a:latin typeface="+mn-ea"/>
              </a:rPr>
              <a:t>490</a:t>
            </a:r>
            <a:r>
              <a:rPr lang="zh-CN" altLang="en-US" sz="1800" dirty="0" smtClean="0">
                <a:latin typeface="+mn-ea"/>
              </a:rPr>
              <a:t>余份全球</a:t>
            </a:r>
            <a:r>
              <a:rPr lang="zh-CN" altLang="en-US" sz="1800" dirty="0" smtClean="0">
                <a:solidFill>
                  <a:srgbClr val="FF0000"/>
                </a:solidFill>
                <a:latin typeface="+mn-ea"/>
              </a:rPr>
              <a:t>全文期刊</a:t>
            </a:r>
            <a:r>
              <a:rPr lang="zh-CN" altLang="en-US" sz="1800" dirty="0" smtClean="0">
                <a:latin typeface="+mn-ea"/>
              </a:rPr>
              <a:t>的丰富信息，包括文学、语言学、作家介绍等期刊，提供约</a:t>
            </a:r>
            <a:r>
              <a:rPr lang="en-US" altLang="zh-CN" sz="1800" dirty="0" smtClean="0">
                <a:latin typeface="+mn-ea"/>
              </a:rPr>
              <a:t>1000,000</a:t>
            </a:r>
            <a:r>
              <a:rPr lang="zh-CN" altLang="en-US" sz="1800" dirty="0" smtClean="0">
                <a:latin typeface="+mn-ea"/>
              </a:rPr>
              <a:t>篇全文文章</a:t>
            </a:r>
          </a:p>
          <a:p>
            <a:pPr eaLnBrk="1" hangingPunct="1"/>
            <a:r>
              <a:rPr lang="zh-CN" altLang="en-US" sz="1800" dirty="0" smtClean="0">
                <a:latin typeface="+mn-ea"/>
              </a:rPr>
              <a:t>选自</a:t>
            </a:r>
            <a:r>
              <a:rPr lang="en-US" altLang="zh-CN" sz="1800" dirty="0" smtClean="0"/>
              <a:t>Gale </a:t>
            </a:r>
            <a:r>
              <a:rPr lang="en-US" altLang="zh-CN" sz="1800" dirty="0" smtClean="0">
                <a:latin typeface="+mn-ea"/>
              </a:rPr>
              <a:t>集团出版的众多著名</a:t>
            </a:r>
            <a:r>
              <a:rPr lang="en-US" altLang="zh-CN" sz="1800" dirty="0" smtClean="0">
                <a:solidFill>
                  <a:srgbClr val="FF0000"/>
                </a:solidFill>
                <a:latin typeface="+mn-ea"/>
              </a:rPr>
              <a:t>文学评论系列参考书</a:t>
            </a:r>
            <a:r>
              <a:rPr lang="en-US" altLang="zh-CN" sz="1800" dirty="0" smtClean="0">
                <a:latin typeface="+mn-ea"/>
              </a:rPr>
              <a:t>，超过78,000篇文学评论文章</a:t>
            </a:r>
            <a:r>
              <a:rPr lang="en-US" altLang="ja-JP" sz="1800" dirty="0" smtClean="0">
                <a:latin typeface="+mn-ea"/>
              </a:rPr>
              <a:t>(</a:t>
            </a:r>
            <a:r>
              <a:rPr lang="en-US" altLang="ja-JP" sz="1800" i="1" dirty="0" smtClean="0"/>
              <a:t>CLC</a:t>
            </a:r>
            <a:r>
              <a:rPr lang="en-US" altLang="ja-JP" sz="1800" dirty="0" smtClean="0"/>
              <a:t>, </a:t>
            </a:r>
            <a:r>
              <a:rPr lang="en-US" altLang="zh-CN" sz="1800" i="1" dirty="0" smtClean="0"/>
              <a:t>T</a:t>
            </a:r>
            <a:r>
              <a:rPr lang="en-US" altLang="ja-JP" sz="1800" i="1" dirty="0" smtClean="0"/>
              <a:t>CLC, NCLC</a:t>
            </a:r>
            <a:r>
              <a:rPr lang="en-US" altLang="ja-JP" sz="1800" dirty="0" smtClean="0"/>
              <a:t>, </a:t>
            </a:r>
            <a:r>
              <a:rPr lang="en-US" altLang="ja-JP" sz="1800" i="1" dirty="0" smtClean="0"/>
              <a:t>CMLC</a:t>
            </a:r>
            <a:r>
              <a:rPr lang="en-US" altLang="ja-JP" sz="1800" dirty="0" smtClean="0"/>
              <a:t>, etc</a:t>
            </a:r>
            <a:r>
              <a:rPr lang="en-US" altLang="ja-JP" sz="1800" dirty="0" smtClean="0">
                <a:latin typeface="+mn-ea"/>
              </a:rPr>
              <a:t>.)</a:t>
            </a:r>
            <a:r>
              <a:rPr lang="ja-JP" altLang="en-US" sz="1800" dirty="0" smtClean="0">
                <a:latin typeface="+mn-ea"/>
              </a:rPr>
              <a:t> </a:t>
            </a:r>
            <a:r>
              <a:rPr lang="en-US" altLang="zh-CN" sz="1800" dirty="0" smtClean="0">
                <a:latin typeface="+mn-ea"/>
              </a:rPr>
              <a:t>---</a:t>
            </a:r>
            <a:r>
              <a:rPr lang="zh-CN" altLang="en-US" sz="1800" dirty="0" smtClean="0">
                <a:solidFill>
                  <a:srgbClr val="FF0000"/>
                </a:solidFill>
                <a:latin typeface="+mn-ea"/>
              </a:rPr>
              <a:t>独家版权</a:t>
            </a:r>
            <a:endParaRPr lang="ja-JP" altLang="en-US" sz="1800" dirty="0" smtClean="0">
              <a:solidFill>
                <a:srgbClr val="FF0000"/>
              </a:solidFill>
              <a:latin typeface="+mn-ea"/>
            </a:endParaRPr>
          </a:p>
        </p:txBody>
      </p:sp>
      <p:pic>
        <p:nvPicPr>
          <p:cNvPr id="19460" name="Picture 4" descr="WL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5925" y="2895600"/>
            <a:ext cx="11080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FemSt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95600"/>
            <a:ext cx="96043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Harp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895600"/>
            <a:ext cx="1065213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LitFilm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95600"/>
            <a:ext cx="9493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lsf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5600"/>
            <a:ext cx="9747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10" descr="ModLanRev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0" y="2895600"/>
            <a:ext cx="9937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3" descr="RenaissanceQ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95600"/>
            <a:ext cx="919163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7" descr="VicStu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2895600"/>
            <a:ext cx="98742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Picture 18" descr="20thCLi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95600"/>
            <a:ext cx="928688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9" name="Picture 9" descr="Meridian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5063" y="2895600"/>
            <a:ext cx="9001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0" name="Picture 21" descr="TCLC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800600"/>
            <a:ext cx="1065213" cy="1438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1" name="Picture 22" descr="CMLC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800600"/>
            <a:ext cx="1050925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2" name="Picture 23" descr="DC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563" y="4800600"/>
            <a:ext cx="960437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3" name="Picture 25" descr="NCLC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800600"/>
            <a:ext cx="1066800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4" name="Picture 27" descr="SC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800600"/>
            <a:ext cx="1050925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5" name="Picture 24" descr="LC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800600"/>
            <a:ext cx="1066800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6" name="Picture 26" descr="PC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4800600"/>
            <a:ext cx="1058863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7" name="Picture 28" descr="SSC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4800600"/>
            <a:ext cx="103663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78" name="Picture 29" descr="CLC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0600"/>
            <a:ext cx="1042988" cy="14398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Literature Resource Center .gif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752" y="401842"/>
            <a:ext cx="1320110" cy="56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8152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スライド番号プレースホルダ 3"/>
          <p:cNvSpPr txBox="1">
            <a:spLocks noGrp="1"/>
          </p:cNvSpPr>
          <p:nvPr/>
        </p:nvSpPr>
        <p:spPr bwMode="auto">
          <a:xfrm>
            <a:off x="4038600" y="6400800"/>
            <a:ext cx="60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</a:pPr>
            <a:fld id="{E797D890-80E2-4C12-BD5B-86DC71F82B4F}" type="slidenum">
              <a:rPr lang="ja-JP" altLang="en-US" sz="1000" b="1" i="1">
                <a:solidFill>
                  <a:schemeClr val="bg1"/>
                </a:solidFill>
                <a:ea typeface="ＭＳ Ｐゴシック" charset="-128"/>
              </a:rPr>
              <a:pPr algn="ctr">
                <a:lnSpc>
                  <a:spcPct val="100000"/>
                </a:lnSpc>
                <a:spcBef>
                  <a:spcPct val="0"/>
                </a:spcBef>
              </a:pPr>
              <a:t>16</a:t>
            </a:fld>
            <a:endParaRPr lang="en-US" altLang="ja-JP" sz="1600">
              <a:solidFill>
                <a:schemeClr val="bg1"/>
              </a:solidFill>
              <a:ea typeface="ＭＳ Ｐゴシック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 smtClean="0"/>
              <a:t>Other Material  </a:t>
            </a:r>
            <a:r>
              <a:rPr kumimoji="1" lang="zh-CN" altLang="en-US" b="1" dirty="0" smtClean="0">
                <a:latin typeface="+mj-ea"/>
              </a:rPr>
              <a:t>其他</a:t>
            </a:r>
            <a:endParaRPr kumimoji="1" lang="ja-JP" altLang="en-US" b="1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365125" y="1157819"/>
            <a:ext cx="8415338" cy="3537892"/>
          </a:xfrm>
        </p:spPr>
        <p:txBody>
          <a:bodyPr lIns="91440" tIns="45720" rIns="91440" bIns="45720"/>
          <a:lstStyle/>
          <a:p>
            <a:pPr eaLnBrk="1" hangingPunct="1"/>
            <a:r>
              <a:rPr lang="zh-CN" altLang="en-US" sz="1800" dirty="0" smtClean="0">
                <a:latin typeface="+mn-ea"/>
                <a:cs typeface="Times New Roman" pitchFamily="18" charset="0"/>
              </a:rPr>
              <a:t>超过</a:t>
            </a:r>
            <a:r>
              <a:rPr lang="en-US" altLang="zh-CN" sz="1800" dirty="0" smtClean="0">
                <a:latin typeface="+mn-ea"/>
                <a:cs typeface="Times New Roman" pitchFamily="18" charset="0"/>
              </a:rPr>
              <a:t>7,000</a:t>
            </a:r>
            <a:r>
              <a:rPr lang="zh-CN" altLang="en-US" sz="1800" dirty="0" smtClean="0">
                <a:latin typeface="+mn-ea"/>
                <a:cs typeface="Times New Roman" pitchFamily="18" charset="0"/>
              </a:rPr>
              <a:t>篇作品</a:t>
            </a:r>
            <a:r>
              <a:rPr lang="en-US" altLang="zh-CN" sz="1800" dirty="0" smtClean="0">
                <a:latin typeface="+mn-ea"/>
                <a:cs typeface="Times New Roman" pitchFamily="18" charset="0"/>
              </a:rPr>
              <a:t>/</a:t>
            </a:r>
            <a:r>
              <a:rPr lang="zh-CN" altLang="en-US" sz="1800" dirty="0" smtClean="0">
                <a:latin typeface="+mn-ea"/>
                <a:cs typeface="Times New Roman" pitchFamily="18" charset="0"/>
              </a:rPr>
              <a:t>人物的概述，注解，分析，评论</a:t>
            </a:r>
          </a:p>
          <a:p>
            <a:pPr eaLnBrk="1" hangingPunct="1"/>
            <a:r>
              <a:rPr lang="zh-CN" altLang="en-US" sz="1800" dirty="0" smtClean="0">
                <a:latin typeface="+mn-ea"/>
                <a:cs typeface="Times New Roman" pitchFamily="18" charset="0"/>
              </a:rPr>
              <a:t>可链接至</a:t>
            </a:r>
            <a:r>
              <a:rPr lang="en-US" altLang="zh-CN" sz="1800" dirty="0" smtClean="0">
                <a:latin typeface="+mn-ea"/>
                <a:cs typeface="Times New Roman" pitchFamily="18" charset="0"/>
              </a:rPr>
              <a:t>12,900</a:t>
            </a:r>
            <a:r>
              <a:rPr lang="zh-CN" altLang="en-US" sz="1800" dirty="0" smtClean="0">
                <a:latin typeface="+mn-ea"/>
                <a:cs typeface="Times New Roman" pitchFamily="18" charset="0"/>
              </a:rPr>
              <a:t>个经过专家严格挑选的文学和作家的相关站点</a:t>
            </a:r>
          </a:p>
          <a:p>
            <a:pPr eaLnBrk="1" hangingPunct="1"/>
            <a:r>
              <a:rPr lang="en-US" altLang="zh-CN" sz="1800" dirty="0" smtClean="0">
                <a:latin typeface="+mn-ea"/>
                <a:cs typeface="Times New Roman" pitchFamily="18" charset="0"/>
              </a:rPr>
              <a:t>78,000</a:t>
            </a:r>
            <a:r>
              <a:rPr lang="zh-CN" altLang="en-US" sz="1800" dirty="0" smtClean="0">
                <a:latin typeface="+mn-ea"/>
                <a:cs typeface="Times New Roman" pitchFamily="18" charset="0"/>
              </a:rPr>
              <a:t>篇书评、戏评及影评</a:t>
            </a:r>
          </a:p>
          <a:p>
            <a:pPr eaLnBrk="1" hangingPunct="1"/>
            <a:r>
              <a:rPr lang="en-US" altLang="zh-CN" sz="1800" dirty="0" smtClean="0">
                <a:latin typeface="+mn-ea"/>
                <a:cs typeface="Times New Roman" pitchFamily="18" charset="0"/>
              </a:rPr>
              <a:t>3,000</a:t>
            </a:r>
            <a:r>
              <a:rPr lang="zh-CN" altLang="en-US" sz="1800" dirty="0" smtClean="0">
                <a:latin typeface="+mn-ea"/>
                <a:cs typeface="Times New Roman" pitchFamily="18" charset="0"/>
              </a:rPr>
              <a:t>多个链接到 </a:t>
            </a:r>
            <a:r>
              <a:rPr lang="en-US" altLang="ja-JP" sz="1800" dirty="0" smtClean="0">
                <a:cs typeface="Times New Roman" pitchFamily="18" charset="0"/>
              </a:rPr>
              <a:t>National Public Radio (NPR) </a:t>
            </a:r>
            <a:r>
              <a:rPr lang="zh-CN" altLang="en-US" sz="1800" dirty="0" smtClean="0">
                <a:latin typeface="+mn-ea"/>
                <a:cs typeface="Times New Roman" pitchFamily="18" charset="0"/>
              </a:rPr>
              <a:t>的多媒体影像资料</a:t>
            </a:r>
          </a:p>
          <a:p>
            <a:pPr eaLnBrk="1" hangingPunct="1"/>
            <a:r>
              <a:rPr lang="en-US" altLang="zh-CN" sz="1800" dirty="0" smtClean="0">
                <a:latin typeface="+mn-ea"/>
                <a:cs typeface="Times New Roman" pitchFamily="18" charset="0"/>
              </a:rPr>
              <a:t>43,000</a:t>
            </a:r>
            <a:r>
              <a:rPr lang="zh-CN" altLang="en-US" sz="1800" dirty="0" smtClean="0">
                <a:latin typeface="+mn-ea"/>
                <a:cs typeface="Times New Roman" pitchFamily="18" charset="0"/>
              </a:rPr>
              <a:t>篇当代诗歌、短片小说和戏剧全文</a:t>
            </a:r>
          </a:p>
          <a:p>
            <a:pPr eaLnBrk="1" hangingPunct="1"/>
            <a:r>
              <a:rPr lang="zh-CN" altLang="en-US" sz="1800" dirty="0" smtClean="0">
                <a:latin typeface="+mn-ea"/>
                <a:cs typeface="Times New Roman" pitchFamily="18" charset="0"/>
              </a:rPr>
              <a:t>超过</a:t>
            </a:r>
            <a:r>
              <a:rPr lang="en-US" altLang="zh-CN" sz="1800" dirty="0" smtClean="0">
                <a:latin typeface="+mn-ea"/>
                <a:cs typeface="Times New Roman" pitchFamily="18" charset="0"/>
              </a:rPr>
              <a:t>10,000</a:t>
            </a:r>
            <a:r>
              <a:rPr lang="zh-CN" altLang="en-US" sz="1800" dirty="0" smtClean="0">
                <a:latin typeface="+mn-ea"/>
                <a:cs typeface="Times New Roman" pitchFamily="18" charset="0"/>
              </a:rPr>
              <a:t>条文学术语定义，来自</a:t>
            </a:r>
            <a:r>
              <a:rPr lang="en-US" altLang="zh-CN" sz="1800" dirty="0" smtClean="0">
                <a:latin typeface="+mn-ea"/>
                <a:cs typeface="Times New Roman" pitchFamily="18" charset="0"/>
              </a:rPr>
              <a:t>《</a:t>
            </a:r>
            <a:r>
              <a:rPr lang="zh-CN" altLang="en-US" sz="1800" dirty="0" smtClean="0">
                <a:latin typeface="+mn-ea"/>
                <a:cs typeface="Times New Roman" pitchFamily="18" charset="0"/>
              </a:rPr>
              <a:t>韦氏文学大百科全书</a:t>
            </a:r>
            <a:r>
              <a:rPr lang="en-US" altLang="zh-CN" sz="1800" dirty="0" smtClean="0">
                <a:latin typeface="+mn-ea"/>
                <a:cs typeface="Times New Roman" pitchFamily="18" charset="0"/>
              </a:rPr>
              <a:t>》</a:t>
            </a:r>
          </a:p>
          <a:p>
            <a:pPr eaLnBrk="1" hangingPunct="1"/>
            <a:r>
              <a:rPr lang="zh-CN" altLang="en-US" sz="1800" dirty="0" smtClean="0">
                <a:latin typeface="+mn-ea"/>
                <a:cs typeface="Times New Roman" pitchFamily="18" charset="0"/>
              </a:rPr>
              <a:t>整合来自“</a:t>
            </a:r>
            <a:r>
              <a:rPr lang="en-US" altLang="zh-CN" sz="1800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MLA</a:t>
            </a:r>
            <a:r>
              <a:rPr lang="zh-CN" altLang="en-US" sz="1800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现代语言协会</a:t>
            </a:r>
            <a:r>
              <a:rPr lang="zh-CN" altLang="en-US" sz="1800" dirty="0" smtClean="0">
                <a:latin typeface="+mn-ea"/>
                <a:cs typeface="Times New Roman" pitchFamily="18" charset="0"/>
              </a:rPr>
              <a:t>”推荐的</a:t>
            </a:r>
            <a:r>
              <a:rPr lang="en-US" altLang="zh-CN" sz="1800" dirty="0" smtClean="0">
                <a:latin typeface="+mn-ea"/>
                <a:cs typeface="Times New Roman" pitchFamily="18" charset="0"/>
              </a:rPr>
              <a:t>200</a:t>
            </a:r>
            <a:r>
              <a:rPr lang="zh-CN" altLang="en-US" sz="1800" dirty="0" smtClean="0">
                <a:latin typeface="+mn-ea"/>
                <a:cs typeface="Times New Roman" pitchFamily="18" charset="0"/>
              </a:rPr>
              <a:t>万条</a:t>
            </a:r>
            <a:r>
              <a:rPr lang="zh-CN" altLang="en-US" sz="1800" dirty="0" smtClean="0">
                <a:solidFill>
                  <a:srgbClr val="FF0000"/>
                </a:solidFill>
                <a:latin typeface="+mn-ea"/>
                <a:cs typeface="Times New Roman" pitchFamily="18" charset="0"/>
              </a:rPr>
              <a:t>书目信息</a:t>
            </a:r>
            <a:r>
              <a:rPr lang="zh-CN" altLang="en-US" sz="1800" dirty="0" smtClean="0">
                <a:latin typeface="+mn-ea"/>
                <a:cs typeface="Times New Roman" pitchFamily="18" charset="0"/>
              </a:rPr>
              <a:t>，并且</a:t>
            </a:r>
            <a:r>
              <a:rPr lang="en-US" altLang="zh-CN" sz="1800" dirty="0" smtClean="0">
                <a:latin typeface="+mn-ea"/>
                <a:cs typeface="Times New Roman" pitchFamily="18" charset="0"/>
              </a:rPr>
              <a:t>Gale</a:t>
            </a:r>
            <a:r>
              <a:rPr lang="zh-CN" altLang="en-US" sz="1800" dirty="0" smtClean="0">
                <a:latin typeface="+mn-ea"/>
                <a:cs typeface="Times New Roman" pitchFamily="18" charset="0"/>
              </a:rPr>
              <a:t>数据库中</a:t>
            </a:r>
            <a:r>
              <a:rPr lang="en-US" altLang="zh-CN" sz="1800" dirty="0" smtClean="0">
                <a:latin typeface="+mn-ea"/>
                <a:cs typeface="Times New Roman" pitchFamily="18" charset="0"/>
              </a:rPr>
              <a:t>75%</a:t>
            </a:r>
            <a:r>
              <a:rPr lang="zh-CN" altLang="en-US" sz="1800" dirty="0" smtClean="0">
                <a:latin typeface="+mn-ea"/>
                <a:cs typeface="Times New Roman" pitchFamily="18" charset="0"/>
              </a:rPr>
              <a:t>以上的内容能通过</a:t>
            </a:r>
            <a:r>
              <a:rPr lang="en-US" altLang="zh-CN" sz="1800" dirty="0" smtClean="0">
                <a:latin typeface="+mn-ea"/>
                <a:cs typeface="Times New Roman" pitchFamily="18" charset="0"/>
              </a:rPr>
              <a:t>MLA</a:t>
            </a:r>
            <a:r>
              <a:rPr lang="zh-CN" altLang="en-US" sz="1800" dirty="0" smtClean="0">
                <a:latin typeface="+mn-ea"/>
                <a:cs typeface="Times New Roman" pitchFamily="18" charset="0"/>
              </a:rPr>
              <a:t>直接链接</a:t>
            </a:r>
          </a:p>
          <a:p>
            <a:pPr eaLnBrk="1" hangingPunct="1"/>
            <a:endParaRPr lang="ja-JP" altLang="en-US" sz="1800" dirty="0" smtClean="0">
              <a:latin typeface="仿宋_GB2312" pitchFamily="49" charset="-122"/>
              <a:ea typeface="仿宋_GB2312" pitchFamily="49" charset="-122"/>
              <a:cs typeface="Times New Roman" pitchFamily="18" charset="0"/>
            </a:endParaRPr>
          </a:p>
        </p:txBody>
      </p:sp>
      <p:pic>
        <p:nvPicPr>
          <p:cNvPr id="20484" name="Picture 37" descr="Frankenste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876800"/>
            <a:ext cx="114300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38" descr="Ham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840288"/>
            <a:ext cx="1752600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39" descr="He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914400"/>
            <a:ext cx="1524000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40" descr="Kafk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4849813"/>
            <a:ext cx="19177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43" descr="Achille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813300"/>
            <a:ext cx="1676400" cy="158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44" descr="Huc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154" y="4015038"/>
            <a:ext cx="1327245" cy="2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1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0343" y="2743200"/>
            <a:ext cx="13716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Literature Resource Center .gi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26411"/>
            <a:ext cx="1320110" cy="563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241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6399" y="950994"/>
            <a:ext cx="5477549" cy="3436761"/>
            <a:chOff x="3564106" y="3363803"/>
            <a:chExt cx="5477549" cy="3436761"/>
          </a:xfrm>
        </p:grpSpPr>
        <p:pic>
          <p:nvPicPr>
            <p:cNvPr id="3" name="Picture 4" descr="http://i1.w.hjfile.cn/slide/201205/3robot2_876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4106" y="3733135"/>
              <a:ext cx="5477549" cy="30674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/>
            <p:cNvSpPr/>
            <p:nvPr/>
          </p:nvSpPr>
          <p:spPr>
            <a:xfrm>
              <a:off x="6002040" y="3363803"/>
              <a:ext cx="303961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b="1" dirty="0"/>
                <a:t>I, </a:t>
              </a:r>
              <a:r>
                <a:rPr lang="en-US" altLang="zh-CN" b="1" dirty="0" smtClean="0"/>
                <a:t>Robot</a:t>
              </a:r>
              <a:r>
                <a:rPr lang="zh-CN" altLang="en-US" b="1" dirty="0"/>
                <a:t> </a:t>
              </a:r>
              <a:r>
                <a:rPr lang="zh-CN" altLang="en-US" b="1" dirty="0" smtClean="0"/>
                <a:t>   机械公敌， </a:t>
              </a:r>
              <a:r>
                <a:rPr lang="en-US" altLang="zh-CN" b="1" dirty="0" smtClean="0"/>
                <a:t>2004</a:t>
              </a:r>
              <a:endParaRPr lang="zh-CN" altLang="en-US" dirty="0"/>
            </a:p>
          </p:txBody>
        </p:sp>
      </p:grpSp>
      <p:pic>
        <p:nvPicPr>
          <p:cNvPr id="5" name="Picture 12" descr="http://pic.baike.soso.com/p/20140217/20140217160440-8750180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303" y="1719487"/>
            <a:ext cx="3571447" cy="513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237461" y="6323446"/>
            <a:ext cx="8415338" cy="313932"/>
          </a:xfrm>
        </p:spPr>
        <p:txBody>
          <a:bodyPr/>
          <a:lstStyle/>
          <a:p>
            <a:r>
              <a:rPr lang="en-US" altLang="zh-CN" sz="2400" b="1" dirty="0" smtClean="0"/>
              <a:t>Isaac Asimov </a:t>
            </a:r>
            <a:r>
              <a:rPr lang="zh-CN" altLang="en-US" sz="2400" b="1" dirty="0" smtClean="0"/>
              <a:t>（</a:t>
            </a:r>
            <a:r>
              <a:rPr lang="zh-CN" altLang="en-US" sz="2400" dirty="0" smtClean="0"/>
              <a:t>艾</a:t>
            </a:r>
            <a:r>
              <a:rPr lang="zh-CN" altLang="en-US" sz="2400" dirty="0"/>
              <a:t>萨克</a:t>
            </a:r>
            <a:r>
              <a:rPr lang="en-US" altLang="zh-CN" sz="2400" dirty="0"/>
              <a:t>·</a:t>
            </a:r>
            <a:r>
              <a:rPr lang="zh-CN" altLang="en-US" sz="2400" dirty="0" smtClean="0"/>
              <a:t>阿西莫夫）</a:t>
            </a:r>
            <a:endParaRPr lang="zh-CN" altLang="en-US" sz="2400" b="1" dirty="0"/>
          </a:p>
        </p:txBody>
      </p:sp>
      <p:sp>
        <p:nvSpPr>
          <p:cNvPr id="7" name="タイトル 4"/>
          <p:cNvSpPr txBox="1">
            <a:spLocks/>
          </p:cNvSpPr>
          <p:nvPr/>
        </p:nvSpPr>
        <p:spPr>
          <a:xfrm>
            <a:off x="251520" y="420403"/>
            <a:ext cx="8712968" cy="36625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zh-CN" sz="2800" b="1" dirty="0" smtClean="0"/>
              <a:t>Start A Tour</a:t>
            </a:r>
            <a:endParaRPr kumimoji="1" lang="ja-JP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619250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365125" y="280447"/>
            <a:ext cx="8415338" cy="366254"/>
          </a:xfrm>
        </p:spPr>
        <p:txBody>
          <a:bodyPr/>
          <a:lstStyle/>
          <a:p>
            <a:r>
              <a:rPr lang="en-US" altLang="zh-CN" sz="2800" b="1" dirty="0" smtClean="0"/>
              <a:t>A Deep Understanding</a:t>
            </a:r>
            <a:endParaRPr lang="zh-CN" altLang="en-US" sz="2800" b="1" dirty="0"/>
          </a:p>
        </p:txBody>
      </p:sp>
      <p:sp>
        <p:nvSpPr>
          <p:cNvPr id="5" name="矩形 4"/>
          <p:cNvSpPr/>
          <p:nvPr/>
        </p:nvSpPr>
        <p:spPr>
          <a:xfrm>
            <a:off x="156948" y="1274509"/>
            <a:ext cx="53294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6875" indent="-396875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What was </a:t>
            </a:r>
            <a:r>
              <a:rPr kumimoji="1" lang="en-US" altLang="ja-JP" sz="2400" dirty="0" smtClean="0"/>
              <a:t>Asimov’s </a:t>
            </a:r>
            <a:r>
              <a:rPr kumimoji="1" lang="en-US" altLang="ja-JP" sz="2400" dirty="0">
                <a:solidFill>
                  <a:srgbClr val="FF0000"/>
                </a:solidFill>
              </a:rPr>
              <a:t>personal life</a:t>
            </a:r>
            <a:r>
              <a:rPr kumimoji="1" lang="en-US" altLang="ja-JP" sz="2400" dirty="0"/>
              <a:t>, and how is it reflected in his work?</a:t>
            </a:r>
          </a:p>
          <a:p>
            <a:pPr marL="396875" indent="-396875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What important </a:t>
            </a:r>
            <a:r>
              <a:rPr kumimoji="1" lang="en-US" altLang="ja-JP" sz="2400" dirty="0">
                <a:solidFill>
                  <a:srgbClr val="FF0000"/>
                </a:solidFill>
              </a:rPr>
              <a:t>literary criticism </a:t>
            </a:r>
            <a:r>
              <a:rPr kumimoji="1" lang="en-US" altLang="ja-JP" sz="2400" dirty="0"/>
              <a:t>has been published on Asimov</a:t>
            </a:r>
            <a:r>
              <a:rPr kumimoji="1" lang="en-US" altLang="ja-JP" sz="2400" dirty="0" smtClean="0"/>
              <a:t>?</a:t>
            </a:r>
            <a:endParaRPr kumimoji="1" lang="en-US" altLang="ja-JP" sz="2400" dirty="0"/>
          </a:p>
          <a:p>
            <a:pPr marL="396875" indent="-396875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What are the </a:t>
            </a:r>
            <a:r>
              <a:rPr kumimoji="1" lang="en-US" altLang="ja-JP" sz="2400" dirty="0">
                <a:solidFill>
                  <a:srgbClr val="FF0000"/>
                </a:solidFill>
              </a:rPr>
              <a:t>reviews </a:t>
            </a:r>
            <a:r>
              <a:rPr kumimoji="1" lang="en-US" altLang="ja-JP" sz="2400" dirty="0"/>
              <a:t>of recent performances on his work?</a:t>
            </a:r>
          </a:p>
          <a:p>
            <a:pPr marL="396875" indent="-396875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What </a:t>
            </a:r>
            <a:r>
              <a:rPr kumimoji="1" lang="en-US" altLang="ja-JP" sz="2400" dirty="0">
                <a:solidFill>
                  <a:srgbClr val="FF0000"/>
                </a:solidFill>
              </a:rPr>
              <a:t>other </a:t>
            </a:r>
            <a:r>
              <a:rPr kumimoji="1" lang="en-US" altLang="zh-CN" sz="2400" dirty="0" smtClean="0">
                <a:solidFill>
                  <a:srgbClr val="FF0000"/>
                </a:solidFill>
              </a:rPr>
              <a:t>Authors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2400" dirty="0">
                <a:solidFill>
                  <a:srgbClr val="FF0000"/>
                </a:solidFill>
              </a:rPr>
              <a:t>or 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fictions </a:t>
            </a:r>
            <a:r>
              <a:rPr kumimoji="1" lang="en-US" altLang="ja-JP" sz="2400" dirty="0"/>
              <a:t>with similar themes exist?</a:t>
            </a:r>
          </a:p>
          <a:p>
            <a:pPr marL="396875" indent="-396875">
              <a:buFont typeface="Wingdings" panose="05000000000000000000" pitchFamily="2" charset="2"/>
              <a:buChar char="p"/>
            </a:pPr>
            <a:r>
              <a:rPr kumimoji="1" lang="en-US" altLang="ja-JP" sz="2400" dirty="0"/>
              <a:t>What </a:t>
            </a:r>
            <a:r>
              <a:rPr kumimoji="1" lang="en-US" altLang="ja-JP" sz="2400" dirty="0">
                <a:solidFill>
                  <a:srgbClr val="FF0000"/>
                </a:solidFill>
              </a:rPr>
              <a:t>other research </a:t>
            </a:r>
            <a:r>
              <a:rPr kumimoji="1" lang="en-US" altLang="ja-JP" sz="2400" dirty="0"/>
              <a:t>has been published regarding Asimov</a:t>
            </a:r>
            <a:r>
              <a:rPr kumimoji="1" lang="en-US" altLang="ja-JP" sz="2400" dirty="0" smtClean="0"/>
              <a:t>?</a:t>
            </a:r>
            <a:endParaRPr kumimoji="1" lang="en-US" altLang="ja-JP" sz="2400" dirty="0"/>
          </a:p>
        </p:txBody>
      </p:sp>
      <p:sp>
        <p:nvSpPr>
          <p:cNvPr id="6" name="右矢印 4"/>
          <p:cNvSpPr/>
          <p:nvPr/>
        </p:nvSpPr>
        <p:spPr bwMode="auto">
          <a:xfrm>
            <a:off x="5337629" y="1448589"/>
            <a:ext cx="3048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右矢印 5"/>
          <p:cNvSpPr/>
          <p:nvPr/>
        </p:nvSpPr>
        <p:spPr bwMode="auto">
          <a:xfrm>
            <a:off x="5337629" y="2210589"/>
            <a:ext cx="3048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右矢印 6"/>
          <p:cNvSpPr/>
          <p:nvPr/>
        </p:nvSpPr>
        <p:spPr bwMode="auto">
          <a:xfrm>
            <a:off x="5337629" y="2972589"/>
            <a:ext cx="3048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右矢印 7"/>
          <p:cNvSpPr/>
          <p:nvPr/>
        </p:nvSpPr>
        <p:spPr bwMode="auto">
          <a:xfrm>
            <a:off x="5337629" y="3734589"/>
            <a:ext cx="3048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791200" y="1378928"/>
            <a:ext cx="327660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Biography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1"/>
          <p:cNvSpPr txBox="1"/>
          <p:nvPr/>
        </p:nvSpPr>
        <p:spPr>
          <a:xfrm>
            <a:off x="5791200" y="2163417"/>
            <a:ext cx="327660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Literary Criticism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2"/>
          <p:cNvSpPr txBox="1"/>
          <p:nvPr/>
        </p:nvSpPr>
        <p:spPr>
          <a:xfrm>
            <a:off x="5791200" y="2902928"/>
            <a:ext cx="327660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Reviews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テキスト ボックス 13"/>
          <p:cNvSpPr txBox="1"/>
          <p:nvPr/>
        </p:nvSpPr>
        <p:spPr>
          <a:xfrm>
            <a:off x="5791200" y="3680160"/>
            <a:ext cx="327660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Person/Works Search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右矢印 15"/>
          <p:cNvSpPr/>
          <p:nvPr/>
        </p:nvSpPr>
        <p:spPr bwMode="auto">
          <a:xfrm>
            <a:off x="5337629" y="4344189"/>
            <a:ext cx="3048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テキスト ボックス 17"/>
          <p:cNvSpPr txBox="1"/>
          <p:nvPr/>
        </p:nvSpPr>
        <p:spPr>
          <a:xfrm>
            <a:off x="5791200" y="4248024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MLA International Bibliography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16" name="Picture 12" descr="http://pic.baike.soso.com/p/20140217/20140217160440-875018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192017"/>
            <a:ext cx="2683159" cy="3860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25" y="5536719"/>
            <a:ext cx="8475129" cy="60722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234" y="5958449"/>
            <a:ext cx="655748" cy="58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00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724761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9426" y="2460174"/>
            <a:ext cx="6060490" cy="528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75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975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40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63050" cy="6858000"/>
          </a:xfrm>
          <a:prstGeom prst="rect">
            <a:avLst/>
          </a:prstGeom>
        </p:spPr>
      </p:pic>
      <p:sp>
        <p:nvSpPr>
          <p:cNvPr id="6" name="角丸四角形吹き出し 9"/>
          <p:cNvSpPr/>
          <p:nvPr/>
        </p:nvSpPr>
        <p:spPr bwMode="auto">
          <a:xfrm>
            <a:off x="600077" y="1195988"/>
            <a:ext cx="1866899" cy="977418"/>
          </a:xfrm>
          <a:prstGeom prst="wedgeRoundRectCallout">
            <a:avLst>
              <a:gd name="adj1" fmla="val 47592"/>
              <a:gd name="adj2" fmla="val 116607"/>
              <a:gd name="adj3" fmla="val 16667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Top 3 search results of each content type</a:t>
            </a:r>
            <a:endParaRPr kumimoji="0" lang="ja-JP" alt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5516" y="2761129"/>
            <a:ext cx="2127396" cy="248149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63050" cy="6858000"/>
          </a:xfrm>
          <a:prstGeom prst="rect">
            <a:avLst/>
          </a:prstGeom>
        </p:spPr>
      </p:pic>
      <p:sp>
        <p:nvSpPr>
          <p:cNvPr id="7" name="角丸四角形吹き出し 9"/>
          <p:cNvSpPr/>
          <p:nvPr/>
        </p:nvSpPr>
        <p:spPr bwMode="auto">
          <a:xfrm>
            <a:off x="2127396" y="2391976"/>
            <a:ext cx="2188264" cy="977418"/>
          </a:xfrm>
          <a:prstGeom prst="wedgeRoundRectCallout">
            <a:avLst>
              <a:gd name="adj1" fmla="val -51829"/>
              <a:gd name="adj2" fmla="val 102644"/>
              <a:gd name="adj3" fmla="val 16667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Filters to narrow  down search results</a:t>
            </a:r>
            <a:r>
              <a:rPr lang="zh-CN" alt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条件筛选</a:t>
            </a:r>
            <a:endParaRPr kumimoji="0" lang="ja-JP" alt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6675" y="5303520"/>
            <a:ext cx="793096" cy="70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51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  <p:bldP spid="7" grpId="0" animBg="1"/>
      <p:bldP spid="7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58287" cy="6858000"/>
          </a:xfrm>
          <a:prstGeom prst="rect">
            <a:avLst/>
          </a:prstGeom>
        </p:spPr>
      </p:pic>
      <p:sp>
        <p:nvSpPr>
          <p:cNvPr id="5" name="角丸四角形吹き出し 9"/>
          <p:cNvSpPr/>
          <p:nvPr/>
        </p:nvSpPr>
        <p:spPr bwMode="auto">
          <a:xfrm>
            <a:off x="6970023" y="1059510"/>
            <a:ext cx="1423350" cy="823881"/>
          </a:xfrm>
          <a:prstGeom prst="wedgeRoundRectCallout">
            <a:avLst>
              <a:gd name="adj1" fmla="val -125660"/>
              <a:gd name="adj2" fmla="val 18162"/>
              <a:gd name="adj3" fmla="val 16667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Biography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人物传记</a:t>
            </a:r>
            <a:endParaRPr kumimoji="0" lang="ja-JP" alt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3043453" y="4271750"/>
            <a:ext cx="2006218" cy="212905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AutoShape 4" descr="http://img0.imgtn.bdimg.com/it/u=3708955086,1011035392&amp;fm=21&amp;gp=0.jpg"/>
          <p:cNvSpPr>
            <a:spLocks noChangeAspect="1" noChangeArrowheads="1"/>
          </p:cNvSpPr>
          <p:nvPr/>
        </p:nvSpPr>
        <p:spPr bwMode="auto">
          <a:xfrm>
            <a:off x="7560860" y="4507996"/>
            <a:ext cx="3254034" cy="325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" name="AutoShape 6" descr="http://img0.imgtn.bdimg.com/it/u=3708955086,1011035392&amp;fm=21&amp;gp=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grpSp>
        <p:nvGrpSpPr>
          <p:cNvPr id="15" name="组合 14"/>
          <p:cNvGrpSpPr/>
          <p:nvPr/>
        </p:nvGrpSpPr>
        <p:grpSpPr>
          <a:xfrm>
            <a:off x="5441265" y="3561560"/>
            <a:ext cx="3057515" cy="3029826"/>
            <a:chOff x="5298747" y="3517222"/>
            <a:chExt cx="3057515" cy="3029826"/>
          </a:xfrm>
        </p:grpSpPr>
        <p:sp>
          <p:nvSpPr>
            <p:cNvPr id="10" name="右箭头 9"/>
            <p:cNvSpPr/>
            <p:nvPr/>
          </p:nvSpPr>
          <p:spPr>
            <a:xfrm>
              <a:off x="5298747" y="4660397"/>
              <a:ext cx="546326" cy="537029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右箭头 10"/>
            <p:cNvSpPr/>
            <p:nvPr/>
          </p:nvSpPr>
          <p:spPr>
            <a:xfrm>
              <a:off x="5298747" y="5452464"/>
              <a:ext cx="546326" cy="537029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2" name="Picture 8" descr="http://p5.qhimg.com/dr/250_500_/t0160f5d00c6a090ac3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1877" y="3517222"/>
              <a:ext cx="2234385" cy="2286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4207" y="5901120"/>
              <a:ext cx="1675153" cy="6459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509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9239534" cy="6858000"/>
          </a:xfrm>
          <a:prstGeom prst="rect">
            <a:avLst/>
          </a:prstGeom>
        </p:spPr>
      </p:pic>
      <p:sp>
        <p:nvSpPr>
          <p:cNvPr id="5" name="角丸四角形吹き出し 9"/>
          <p:cNvSpPr/>
          <p:nvPr/>
        </p:nvSpPr>
        <p:spPr bwMode="auto">
          <a:xfrm>
            <a:off x="6860202" y="2172164"/>
            <a:ext cx="2188264" cy="751868"/>
          </a:xfrm>
          <a:prstGeom prst="wedgeRoundRectCallout">
            <a:avLst>
              <a:gd name="adj1" fmla="val -51829"/>
              <a:gd name="adj2" fmla="val 102644"/>
              <a:gd name="adj3" fmla="val 16667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Literature criticism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文学评论</a:t>
            </a:r>
            <a:endParaRPr kumimoji="0" lang="ja-JP" alt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138989" y="3616657"/>
            <a:ext cx="627793" cy="21836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3152775" y="3533775"/>
            <a:ext cx="4681040" cy="28290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7793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5125" y="280447"/>
            <a:ext cx="8415338" cy="366254"/>
          </a:xfrm>
        </p:spPr>
        <p:txBody>
          <a:bodyPr/>
          <a:lstStyle/>
          <a:p>
            <a:r>
              <a:rPr lang="en-US" altLang="zh-CN" sz="2800" b="1" dirty="0" smtClean="0"/>
              <a:t>About Gale</a:t>
            </a:r>
            <a:endParaRPr lang="zh-CN" altLang="en-US" sz="2800" b="1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角丸四角形吹き出し 9"/>
          <p:cNvSpPr/>
          <p:nvPr/>
        </p:nvSpPr>
        <p:spPr bwMode="auto">
          <a:xfrm>
            <a:off x="5241070" y="927147"/>
            <a:ext cx="2551801" cy="755642"/>
          </a:xfrm>
          <a:prstGeom prst="wedgeRoundRectCallout">
            <a:avLst>
              <a:gd name="adj1" fmla="val -84361"/>
              <a:gd name="adj2" fmla="val -9668"/>
              <a:gd name="adj3" fmla="val 16667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Topic</a:t>
            </a:r>
            <a:r>
              <a:rPr kumimoji="0" lang="en-US" altLang="zh-CN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 &amp; Work Reviews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ＭＳ Ｐゴシック" charset="0"/>
              </a:rPr>
              <a:t>作品概述</a:t>
            </a: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ＭＳ Ｐゴシック" charset="0"/>
              </a:rPr>
              <a:t>/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ＭＳ Ｐゴシック" charset="0"/>
              </a:rPr>
              <a:t>主题评论</a:t>
            </a:r>
            <a:endParaRPr kumimoji="0" lang="ja-JP" alt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ea"/>
              <a:ea typeface="+mj-ea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379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5535"/>
            <a:ext cx="9106694" cy="6953535"/>
          </a:xfrm>
          <a:prstGeom prst="rect">
            <a:avLst/>
          </a:prstGeom>
        </p:spPr>
      </p:pic>
      <p:sp>
        <p:nvSpPr>
          <p:cNvPr id="4" name="角丸四角形吹き出し 9"/>
          <p:cNvSpPr/>
          <p:nvPr/>
        </p:nvSpPr>
        <p:spPr bwMode="auto">
          <a:xfrm>
            <a:off x="6915432" y="772906"/>
            <a:ext cx="1996556" cy="823881"/>
          </a:xfrm>
          <a:prstGeom prst="wedgeRoundRectCallout">
            <a:avLst>
              <a:gd name="adj1" fmla="val -91745"/>
              <a:gd name="adj2" fmla="val 41207"/>
              <a:gd name="adj3" fmla="val 16667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Reviews &amp; News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j-ea"/>
                <a:ea typeface="+mj-ea"/>
                <a:cs typeface="ＭＳ Ｐゴシック" charset="0"/>
              </a:rPr>
              <a:t>新闻与评论</a:t>
            </a:r>
            <a:endParaRPr kumimoji="0" lang="ja-JP" alt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+mj-ea"/>
              <a:ea typeface="+mj-ea"/>
              <a:cs typeface="ＭＳ Ｐゴシック" charset="0"/>
            </a:endParaRPr>
          </a:p>
        </p:txBody>
      </p:sp>
      <p:sp>
        <p:nvSpPr>
          <p:cNvPr id="5" name="椭圆 4"/>
          <p:cNvSpPr/>
          <p:nvPr/>
        </p:nvSpPr>
        <p:spPr>
          <a:xfrm>
            <a:off x="4954137" y="1596787"/>
            <a:ext cx="1050878" cy="4094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36518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角丸四角形吹き出し 9"/>
          <p:cNvSpPr/>
          <p:nvPr/>
        </p:nvSpPr>
        <p:spPr bwMode="auto">
          <a:xfrm>
            <a:off x="6751659" y="677374"/>
            <a:ext cx="2188264" cy="782936"/>
          </a:xfrm>
          <a:prstGeom prst="wedgeRoundRectCallout">
            <a:avLst>
              <a:gd name="adj1" fmla="val -70539"/>
              <a:gd name="adj2" fmla="val 74754"/>
              <a:gd name="adj3" fmla="val 16667"/>
            </a:avLst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ea typeface="ＭＳ Ｐゴシック" charset="0"/>
                <a:cs typeface="ＭＳ Ｐゴシック" charset="0"/>
              </a:rPr>
              <a:t>Multimedia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en-US" dirty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影</a:t>
            </a:r>
            <a:r>
              <a:rPr lang="zh-CN" alt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音资源</a:t>
            </a:r>
            <a:r>
              <a:rPr lang="en-US" altLang="zh-CN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/</a:t>
            </a:r>
            <a:r>
              <a:rPr lang="zh-CN" altLang="en-US" dirty="0" smtClean="0">
                <a:solidFill>
                  <a:srgbClr val="FF0000"/>
                </a:solidFill>
                <a:latin typeface="Arial" charset="0"/>
                <a:ea typeface="ＭＳ Ｐゴシック" charset="0"/>
                <a:cs typeface="ＭＳ Ｐゴシック" charset="0"/>
              </a:rPr>
              <a:t>多媒体</a:t>
            </a:r>
            <a:endParaRPr kumimoji="0" lang="ja-JP" altLang="en-US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2920620" y="1542196"/>
            <a:ext cx="2006221" cy="4094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1651379" y="3995381"/>
            <a:ext cx="1064525" cy="4094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705725" cy="50292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948" y="4816309"/>
            <a:ext cx="8532017" cy="1297888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298372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-1" y="2101756"/>
            <a:ext cx="2142699" cy="53226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82100" cy="685800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2961565" y="2852383"/>
            <a:ext cx="3016153" cy="5459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/>
        </p:nvSpPr>
        <p:spPr>
          <a:xfrm>
            <a:off x="1719618" y="3289109"/>
            <a:ext cx="900752" cy="4367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8533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019" y="812031"/>
            <a:ext cx="9191625" cy="6045969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8297839" y="1392072"/>
            <a:ext cx="736979" cy="49131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5125" y="445777"/>
            <a:ext cx="8415338" cy="366254"/>
          </a:xfrm>
        </p:spPr>
        <p:txBody>
          <a:bodyPr/>
          <a:lstStyle/>
          <a:p>
            <a:r>
              <a:rPr lang="en-US" altLang="zh-CN" sz="2800" b="1" dirty="0" smtClean="0"/>
              <a:t>Person/ Work Search   </a:t>
            </a:r>
            <a:r>
              <a:rPr lang="zh-CN" altLang="en-US" sz="2800" b="1" dirty="0" smtClean="0"/>
              <a:t>（作家</a:t>
            </a:r>
            <a:r>
              <a:rPr lang="en-US" altLang="zh-CN" sz="2800" b="1" dirty="0" smtClean="0"/>
              <a:t>/</a:t>
            </a:r>
            <a:r>
              <a:rPr lang="zh-CN" altLang="en-US" sz="2800" b="1" dirty="0" smtClean="0"/>
              <a:t>作品搜索）</a:t>
            </a:r>
            <a:endParaRPr lang="zh-CN" altLang="en-US" sz="2800" b="1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5857" y="0"/>
            <a:ext cx="9319857" cy="685800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767174" y="1257808"/>
            <a:ext cx="1733265" cy="5459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75858" y="628904"/>
            <a:ext cx="93198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364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4517409" cy="6862897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758871" y="6450904"/>
            <a:ext cx="819408" cy="3840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5470725" y="231983"/>
            <a:ext cx="3470893" cy="3874032"/>
            <a:chOff x="5470725" y="231983"/>
            <a:chExt cx="3470893" cy="3874032"/>
          </a:xfrm>
        </p:grpSpPr>
        <p:pic>
          <p:nvPicPr>
            <p:cNvPr id="6" name="Picture 2" descr="http://callisto.ggsrv.com/imgsrv/FastFetch/UBER1/0001992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5898" y="581764"/>
              <a:ext cx="2581275" cy="3524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文本框 3"/>
            <p:cNvSpPr txBox="1"/>
            <p:nvPr/>
          </p:nvSpPr>
          <p:spPr>
            <a:xfrm>
              <a:off x="5470725" y="231983"/>
              <a:ext cx="34708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000" b="1" dirty="0" smtClean="0"/>
                <a:t>Verne, Jules</a:t>
              </a:r>
              <a:endParaRPr lang="zh-CN" altLang="en-US" sz="2000" b="1" dirty="0"/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767772" y="3718743"/>
            <a:ext cx="4173846" cy="2924175"/>
            <a:chOff x="4767772" y="3718743"/>
            <a:chExt cx="4173846" cy="292417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67772" y="3718743"/>
              <a:ext cx="2438400" cy="2924175"/>
            </a:xfrm>
            <a:prstGeom prst="rect">
              <a:avLst/>
            </a:prstGeom>
          </p:spPr>
        </p:pic>
        <p:sp>
          <p:nvSpPr>
            <p:cNvPr id="9" name="文本框 8"/>
            <p:cNvSpPr txBox="1"/>
            <p:nvPr/>
          </p:nvSpPr>
          <p:spPr>
            <a:xfrm>
              <a:off x="7206171" y="5996587"/>
              <a:ext cx="17354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b="1" dirty="0" smtClean="0"/>
                <a:t>Herbert George Wells</a:t>
              </a:r>
              <a:endParaRPr lang="zh-CN" alt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9124917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125" y="480786"/>
            <a:ext cx="9172575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4541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365125" y="1407094"/>
            <a:ext cx="5868250" cy="914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0591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5125" y="280447"/>
            <a:ext cx="8415338" cy="366254"/>
          </a:xfrm>
        </p:spPr>
        <p:txBody>
          <a:bodyPr/>
          <a:lstStyle/>
          <a:p>
            <a:r>
              <a:rPr lang="en-US" altLang="zh-CN" sz="2800" b="1" dirty="0" smtClean="0"/>
              <a:t>A Whole Understanding</a:t>
            </a:r>
            <a:endParaRPr lang="zh-CN" altLang="en-US" sz="2800" b="1" dirty="0"/>
          </a:p>
        </p:txBody>
      </p:sp>
      <p:sp>
        <p:nvSpPr>
          <p:cNvPr id="4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35225" y="1268892"/>
            <a:ext cx="4731658" cy="3539430"/>
          </a:xfrm>
        </p:spPr>
        <p:txBody>
          <a:bodyPr/>
          <a:lstStyle/>
          <a:p>
            <a:pPr marL="396875" indent="-396875">
              <a:buFont typeface="Wingdings" panose="05000000000000000000" pitchFamily="2" charset="2"/>
              <a:buChar char="p"/>
            </a:pPr>
            <a:r>
              <a:rPr kumimoji="1" lang="en-US" altLang="ja-JP" dirty="0" smtClean="0"/>
              <a:t>What was </a:t>
            </a:r>
            <a:r>
              <a:rPr kumimoji="1" lang="en-US" altLang="zh-CN" dirty="0" smtClean="0"/>
              <a:t>Asimov</a:t>
            </a:r>
            <a:r>
              <a:rPr kumimoji="1" lang="en-US" altLang="ja-JP" dirty="0" smtClean="0"/>
              <a:t>’s </a:t>
            </a:r>
            <a:r>
              <a:rPr kumimoji="1" lang="en-US" altLang="ja-JP" dirty="0" smtClean="0">
                <a:solidFill>
                  <a:srgbClr val="FF0000"/>
                </a:solidFill>
              </a:rPr>
              <a:t>personal life</a:t>
            </a:r>
            <a:r>
              <a:rPr kumimoji="1" lang="en-US" altLang="ja-JP" dirty="0" smtClean="0"/>
              <a:t>, and how is it reflected in his work?</a:t>
            </a:r>
          </a:p>
          <a:p>
            <a:pPr marL="396875" indent="-396875">
              <a:buFont typeface="Wingdings" panose="05000000000000000000" pitchFamily="2" charset="2"/>
              <a:buChar char="p"/>
            </a:pPr>
            <a:r>
              <a:rPr kumimoji="1" lang="en-US" altLang="ja-JP" dirty="0" smtClean="0"/>
              <a:t>What important </a:t>
            </a:r>
            <a:r>
              <a:rPr kumimoji="1" lang="en-US" altLang="ja-JP" dirty="0" smtClean="0">
                <a:solidFill>
                  <a:srgbClr val="FF0000"/>
                </a:solidFill>
              </a:rPr>
              <a:t>literary criticism </a:t>
            </a:r>
            <a:r>
              <a:rPr kumimoji="1" lang="en-US" altLang="ja-JP" dirty="0" smtClean="0"/>
              <a:t>has been published on </a:t>
            </a:r>
            <a:r>
              <a:rPr kumimoji="1" lang="en-US" altLang="zh-CN" dirty="0"/>
              <a:t>Asimov</a:t>
            </a:r>
            <a:r>
              <a:rPr kumimoji="1" lang="en-US" altLang="ja-JP" dirty="0" smtClean="0"/>
              <a:t>?</a:t>
            </a:r>
          </a:p>
          <a:p>
            <a:pPr marL="396875" indent="-396875">
              <a:buFont typeface="Wingdings" panose="05000000000000000000" pitchFamily="2" charset="2"/>
              <a:buChar char="p"/>
            </a:pPr>
            <a:r>
              <a:rPr kumimoji="1" lang="en-US" altLang="ja-JP" dirty="0" smtClean="0"/>
              <a:t>What are the </a:t>
            </a:r>
            <a:r>
              <a:rPr kumimoji="1" lang="en-US" altLang="ja-JP" dirty="0" smtClean="0">
                <a:solidFill>
                  <a:srgbClr val="FF0000"/>
                </a:solidFill>
              </a:rPr>
              <a:t>reviews </a:t>
            </a:r>
            <a:r>
              <a:rPr kumimoji="1" lang="en-US" altLang="ja-JP" dirty="0" smtClean="0"/>
              <a:t>of recent performances on his work?</a:t>
            </a:r>
          </a:p>
          <a:p>
            <a:pPr marL="396875" indent="-396875">
              <a:buFont typeface="Wingdings" panose="05000000000000000000" pitchFamily="2" charset="2"/>
              <a:buChar char="p"/>
            </a:pPr>
            <a:r>
              <a:rPr kumimoji="1" lang="en-US" altLang="ja-JP" dirty="0" smtClean="0"/>
              <a:t>What </a:t>
            </a:r>
            <a:r>
              <a:rPr kumimoji="1" lang="en-US" altLang="ja-JP" dirty="0" smtClean="0">
                <a:solidFill>
                  <a:srgbClr val="FF0000"/>
                </a:solidFill>
              </a:rPr>
              <a:t>other Authors or Science fictions </a:t>
            </a:r>
            <a:r>
              <a:rPr kumimoji="1" lang="en-US" altLang="ja-JP" dirty="0" smtClean="0"/>
              <a:t>with similar themes exist?</a:t>
            </a:r>
          </a:p>
          <a:p>
            <a:pPr marL="396875" indent="-396875">
              <a:buFont typeface="Wingdings" panose="05000000000000000000" pitchFamily="2" charset="2"/>
              <a:buChar char="p"/>
            </a:pPr>
            <a:r>
              <a:rPr kumimoji="1" lang="en-US" altLang="ja-JP" dirty="0"/>
              <a:t>What </a:t>
            </a:r>
            <a:r>
              <a:rPr kumimoji="1" lang="en-US" altLang="ja-JP" dirty="0">
                <a:solidFill>
                  <a:srgbClr val="FF0000"/>
                </a:solidFill>
              </a:rPr>
              <a:t>other research </a:t>
            </a:r>
            <a:r>
              <a:rPr kumimoji="1" lang="en-US" altLang="ja-JP" dirty="0"/>
              <a:t>has been published regarding </a:t>
            </a:r>
            <a:r>
              <a:rPr kumimoji="1" lang="en-US" altLang="ja-JP" dirty="0" smtClean="0"/>
              <a:t>Isaac </a:t>
            </a:r>
            <a:r>
              <a:rPr kumimoji="1" lang="en-US" altLang="zh-CN" dirty="0" smtClean="0"/>
              <a:t>Asimov</a:t>
            </a:r>
            <a:r>
              <a:rPr kumimoji="1" lang="en-US" altLang="ja-JP" dirty="0" smtClean="0"/>
              <a:t>?</a:t>
            </a:r>
          </a:p>
        </p:txBody>
      </p:sp>
      <p:sp>
        <p:nvSpPr>
          <p:cNvPr id="5" name="右矢印 4"/>
          <p:cNvSpPr/>
          <p:nvPr/>
        </p:nvSpPr>
        <p:spPr bwMode="auto">
          <a:xfrm>
            <a:off x="5337629" y="1421292"/>
            <a:ext cx="3048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右矢印 5"/>
          <p:cNvSpPr/>
          <p:nvPr/>
        </p:nvSpPr>
        <p:spPr bwMode="auto">
          <a:xfrm>
            <a:off x="5337629" y="2183292"/>
            <a:ext cx="3048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右矢印 6"/>
          <p:cNvSpPr/>
          <p:nvPr/>
        </p:nvSpPr>
        <p:spPr bwMode="auto">
          <a:xfrm>
            <a:off x="5337629" y="2945292"/>
            <a:ext cx="3048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右矢印 7"/>
          <p:cNvSpPr/>
          <p:nvPr/>
        </p:nvSpPr>
        <p:spPr bwMode="auto">
          <a:xfrm>
            <a:off x="5337629" y="3707292"/>
            <a:ext cx="3048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テキスト ボックス 9"/>
          <p:cNvSpPr txBox="1"/>
          <p:nvPr/>
        </p:nvSpPr>
        <p:spPr>
          <a:xfrm>
            <a:off x="5791200" y="1351631"/>
            <a:ext cx="327660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FF0000"/>
                </a:solidFill>
              </a:rPr>
              <a:t>Biography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11"/>
          <p:cNvSpPr txBox="1"/>
          <p:nvPr/>
        </p:nvSpPr>
        <p:spPr>
          <a:xfrm>
            <a:off x="5791200" y="2136120"/>
            <a:ext cx="327660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Literary Criticism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テキスト ボックス 12"/>
          <p:cNvSpPr txBox="1"/>
          <p:nvPr/>
        </p:nvSpPr>
        <p:spPr>
          <a:xfrm>
            <a:off x="5791200" y="2875631"/>
            <a:ext cx="327660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Reviews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テキスト ボックス 13"/>
          <p:cNvSpPr txBox="1"/>
          <p:nvPr/>
        </p:nvSpPr>
        <p:spPr>
          <a:xfrm>
            <a:off x="5791200" y="3652863"/>
            <a:ext cx="3276600" cy="374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Person/Works Search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右矢印 15"/>
          <p:cNvSpPr/>
          <p:nvPr/>
        </p:nvSpPr>
        <p:spPr bwMode="auto">
          <a:xfrm>
            <a:off x="5337629" y="4316892"/>
            <a:ext cx="304800" cy="304800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テキスト ボックス 17"/>
          <p:cNvSpPr txBox="1"/>
          <p:nvPr/>
        </p:nvSpPr>
        <p:spPr>
          <a:xfrm>
            <a:off x="5791200" y="4220727"/>
            <a:ext cx="327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 smtClean="0">
                <a:solidFill>
                  <a:srgbClr val="FF0000"/>
                </a:solidFill>
              </a:rPr>
              <a:t>MLA International Bibliography</a:t>
            </a:r>
            <a:endParaRPr kumimoji="1" lang="ja-JP" altLang="en-US" sz="2000" b="1" dirty="0">
              <a:solidFill>
                <a:srgbClr val="FF0000"/>
              </a:solidFill>
            </a:endParaRPr>
          </a:p>
        </p:txBody>
      </p:sp>
      <p:sp>
        <p:nvSpPr>
          <p:cNvPr id="16" name="フリーフォーム 8"/>
          <p:cNvSpPr/>
          <p:nvPr/>
        </p:nvSpPr>
        <p:spPr>
          <a:xfrm>
            <a:off x="304800" y="1139687"/>
            <a:ext cx="397565" cy="265043"/>
          </a:xfrm>
          <a:custGeom>
            <a:avLst/>
            <a:gdLst>
              <a:gd name="connsiteX0" fmla="*/ 0 w 397565"/>
              <a:gd name="connsiteY0" fmla="*/ 106017 h 265043"/>
              <a:gd name="connsiteX1" fmla="*/ 145774 w 397565"/>
              <a:gd name="connsiteY1" fmla="*/ 265043 h 265043"/>
              <a:gd name="connsiteX2" fmla="*/ 397565 w 397565"/>
              <a:gd name="connsiteY2" fmla="*/ 0 h 26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565" h="265043">
                <a:moveTo>
                  <a:pt x="0" y="106017"/>
                </a:moveTo>
                <a:lnTo>
                  <a:pt x="145774" y="265043"/>
                </a:lnTo>
                <a:lnTo>
                  <a:pt x="397565" y="0"/>
                </a:lnTo>
              </a:path>
            </a:pathLst>
          </a:cu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フリーフォーム 22"/>
          <p:cNvSpPr/>
          <p:nvPr/>
        </p:nvSpPr>
        <p:spPr>
          <a:xfrm>
            <a:off x="304799" y="1871077"/>
            <a:ext cx="397565" cy="265043"/>
          </a:xfrm>
          <a:custGeom>
            <a:avLst/>
            <a:gdLst>
              <a:gd name="connsiteX0" fmla="*/ 0 w 397565"/>
              <a:gd name="connsiteY0" fmla="*/ 106017 h 265043"/>
              <a:gd name="connsiteX1" fmla="*/ 145774 w 397565"/>
              <a:gd name="connsiteY1" fmla="*/ 265043 h 265043"/>
              <a:gd name="connsiteX2" fmla="*/ 397565 w 397565"/>
              <a:gd name="connsiteY2" fmla="*/ 0 h 26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565" h="265043">
                <a:moveTo>
                  <a:pt x="0" y="106017"/>
                </a:moveTo>
                <a:lnTo>
                  <a:pt x="145774" y="265043"/>
                </a:lnTo>
                <a:lnTo>
                  <a:pt x="397565" y="0"/>
                </a:lnTo>
              </a:path>
            </a:pathLst>
          </a:cu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フリーフォーム 23"/>
          <p:cNvSpPr/>
          <p:nvPr/>
        </p:nvSpPr>
        <p:spPr>
          <a:xfrm>
            <a:off x="295467" y="2627991"/>
            <a:ext cx="397565" cy="265043"/>
          </a:xfrm>
          <a:custGeom>
            <a:avLst/>
            <a:gdLst>
              <a:gd name="connsiteX0" fmla="*/ 0 w 397565"/>
              <a:gd name="connsiteY0" fmla="*/ 106017 h 265043"/>
              <a:gd name="connsiteX1" fmla="*/ 145774 w 397565"/>
              <a:gd name="connsiteY1" fmla="*/ 265043 h 265043"/>
              <a:gd name="connsiteX2" fmla="*/ 397565 w 397565"/>
              <a:gd name="connsiteY2" fmla="*/ 0 h 26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565" h="265043">
                <a:moveTo>
                  <a:pt x="0" y="106017"/>
                </a:moveTo>
                <a:lnTo>
                  <a:pt x="145774" y="265043"/>
                </a:lnTo>
                <a:lnTo>
                  <a:pt x="397565" y="0"/>
                </a:lnTo>
              </a:path>
            </a:pathLst>
          </a:cu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フリーフォーム 24"/>
          <p:cNvSpPr/>
          <p:nvPr/>
        </p:nvSpPr>
        <p:spPr>
          <a:xfrm>
            <a:off x="295466" y="3355474"/>
            <a:ext cx="397565" cy="265043"/>
          </a:xfrm>
          <a:custGeom>
            <a:avLst/>
            <a:gdLst>
              <a:gd name="connsiteX0" fmla="*/ 0 w 397565"/>
              <a:gd name="connsiteY0" fmla="*/ 106017 h 265043"/>
              <a:gd name="connsiteX1" fmla="*/ 145774 w 397565"/>
              <a:gd name="connsiteY1" fmla="*/ 265043 h 265043"/>
              <a:gd name="connsiteX2" fmla="*/ 397565 w 397565"/>
              <a:gd name="connsiteY2" fmla="*/ 0 h 26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565" h="265043">
                <a:moveTo>
                  <a:pt x="0" y="106017"/>
                </a:moveTo>
                <a:lnTo>
                  <a:pt x="145774" y="265043"/>
                </a:lnTo>
                <a:lnTo>
                  <a:pt x="397565" y="0"/>
                </a:lnTo>
              </a:path>
            </a:pathLst>
          </a:cu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フリーフォーム 25"/>
          <p:cNvSpPr/>
          <p:nvPr/>
        </p:nvSpPr>
        <p:spPr>
          <a:xfrm>
            <a:off x="304799" y="4081571"/>
            <a:ext cx="397565" cy="265043"/>
          </a:xfrm>
          <a:custGeom>
            <a:avLst/>
            <a:gdLst>
              <a:gd name="connsiteX0" fmla="*/ 0 w 397565"/>
              <a:gd name="connsiteY0" fmla="*/ 106017 h 265043"/>
              <a:gd name="connsiteX1" fmla="*/ 145774 w 397565"/>
              <a:gd name="connsiteY1" fmla="*/ 265043 h 265043"/>
              <a:gd name="connsiteX2" fmla="*/ 397565 w 397565"/>
              <a:gd name="connsiteY2" fmla="*/ 0 h 26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97565" h="265043">
                <a:moveTo>
                  <a:pt x="0" y="106017"/>
                </a:moveTo>
                <a:lnTo>
                  <a:pt x="145774" y="265043"/>
                </a:lnTo>
                <a:lnTo>
                  <a:pt x="397565" y="0"/>
                </a:lnTo>
              </a:path>
            </a:pathLst>
          </a:custGeom>
          <a:noFill/>
          <a:ln w="5715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1" name="Picture 12" descr="http://pic.baike.soso.com/p/20140217/20140217160440-8750180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3000" y="4937527"/>
            <a:ext cx="1195679" cy="1720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308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82100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/>
          <a:srcRect l="14285" t="4690" r="19049" b="17388"/>
          <a:stretch/>
        </p:blipFill>
        <p:spPr>
          <a:xfrm>
            <a:off x="8329808" y="4371584"/>
            <a:ext cx="526093" cy="375780"/>
          </a:xfrm>
          <a:prstGeom prst="rect">
            <a:avLst/>
          </a:prstGeom>
          <a:ln w="25400">
            <a:solidFill>
              <a:srgbClr val="FF000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9025" y="0"/>
            <a:ext cx="971550" cy="391886"/>
          </a:xfrm>
          <a:prstGeom prst="rect">
            <a:avLst/>
          </a:prstGeom>
          <a:ln w="41275">
            <a:solidFill>
              <a:srgbClr val="FFFF00"/>
            </a:solidFill>
          </a:ln>
        </p:spPr>
      </p:pic>
      <p:sp>
        <p:nvSpPr>
          <p:cNvPr id="10" name="横巻き 7"/>
          <p:cNvSpPr/>
          <p:nvPr/>
        </p:nvSpPr>
        <p:spPr bwMode="auto">
          <a:xfrm>
            <a:off x="1340604" y="1640031"/>
            <a:ext cx="6737049" cy="1984912"/>
          </a:xfrm>
          <a:prstGeom prst="horizontalScroll">
            <a:avLst>
              <a:gd name="adj" fmla="val 7533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Important!! </a:t>
            </a:r>
            <a:endParaRPr lang="en-US" altLang="ja-JP" b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Your saved articles and folder are </a:t>
            </a:r>
            <a:r>
              <a:rPr lang="en-US" altLang="ja-JP" b="1" u="sng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session-specific</a:t>
            </a: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!</a:t>
            </a:r>
            <a:endParaRPr lang="en-US" altLang="ja-JP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To save them beyond your current session, remember to </a:t>
            </a:r>
            <a:br>
              <a:rPr lang="en-US" altLang="ja-JP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print, e-mail, 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or</a:t>
            </a:r>
            <a:r>
              <a:rPr lang="en-US" altLang="ja-JP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download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the annotated document </a:t>
            </a:r>
            <a:br>
              <a:rPr lang="en-US" altLang="ja-JP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before leaving your session</a:t>
            </a:r>
          </a:p>
        </p:txBody>
      </p:sp>
    </p:spTree>
    <p:extLst>
      <p:ext uri="{BB962C8B-B14F-4D97-AF65-F5344CB8AC3E}">
        <p14:creationId xmlns:p14="http://schemas.microsoft.com/office/powerpoint/2010/main" val="370977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6113"/>
            <a:ext cx="9144000" cy="6974114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950" y="1638105"/>
            <a:ext cx="7696200" cy="3028950"/>
          </a:xfrm>
          <a:prstGeom prst="rect">
            <a:avLst/>
          </a:prstGeom>
          <a:ln w="25400">
            <a:solidFill>
              <a:srgbClr val="FFFF00"/>
            </a:solidFill>
          </a:ln>
        </p:spPr>
      </p:pic>
      <p:sp>
        <p:nvSpPr>
          <p:cNvPr id="6" name="圆角矩形 5"/>
          <p:cNvSpPr/>
          <p:nvPr/>
        </p:nvSpPr>
        <p:spPr>
          <a:xfrm>
            <a:off x="8302173" y="488041"/>
            <a:ext cx="778329" cy="5459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06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305925" cy="6858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01600" y="2002971"/>
            <a:ext cx="7315200" cy="1219200"/>
          </a:xfrm>
          <a:prstGeom prst="rect">
            <a:avLst/>
          </a:prstGeom>
          <a:solidFill>
            <a:srgbClr val="FFFF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903508" y="2647681"/>
            <a:ext cx="1087922" cy="5459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61257" y="2623515"/>
            <a:ext cx="753126" cy="5459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160153" y="2623515"/>
            <a:ext cx="1385789" cy="5459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719" y="2033735"/>
            <a:ext cx="8601075" cy="4067175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9969" y="2630260"/>
            <a:ext cx="5715000" cy="2986769"/>
          </a:xfrm>
          <a:prstGeom prst="rect">
            <a:avLst/>
          </a:prstGeom>
        </p:spPr>
      </p:pic>
      <p:sp>
        <p:nvSpPr>
          <p:cNvPr id="15" name="横巻き 7"/>
          <p:cNvSpPr/>
          <p:nvPr/>
        </p:nvSpPr>
        <p:spPr bwMode="auto">
          <a:xfrm>
            <a:off x="1014383" y="3455665"/>
            <a:ext cx="6737049" cy="1984912"/>
          </a:xfrm>
          <a:prstGeom prst="horizontalScroll">
            <a:avLst>
              <a:gd name="adj" fmla="val 7533"/>
            </a:avLst>
          </a:prstGeom>
          <a:solidFill>
            <a:srgbClr val="FFC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91440" rIns="91440" bIns="9144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Important!! </a:t>
            </a:r>
            <a:endParaRPr lang="en-US" altLang="ja-JP" b="1" dirty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Your highlights and notes are </a:t>
            </a:r>
            <a:r>
              <a:rPr lang="en-US" altLang="ja-JP" b="1" u="sng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session-specific</a:t>
            </a:r>
            <a:r>
              <a:rPr lang="en-US" altLang="ja-JP" dirty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!</a:t>
            </a:r>
            <a:endParaRPr lang="en-US" altLang="ja-JP" dirty="0" smtClean="0">
              <a:solidFill>
                <a:srgbClr val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To save them beyond your current session, remember to </a:t>
            </a:r>
            <a:br>
              <a:rPr lang="en-US" altLang="ja-JP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print, e-mail, 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or</a:t>
            </a:r>
            <a:r>
              <a:rPr lang="en-US" altLang="ja-JP" b="1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download</a:t>
            </a: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 the annotated document </a:t>
            </a:r>
            <a:br>
              <a:rPr lang="en-US" altLang="ja-JP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altLang="ja-JP" dirty="0" smtClean="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rPr>
              <a:t>before leaving your session</a:t>
            </a:r>
          </a:p>
        </p:txBody>
      </p:sp>
    </p:spTree>
    <p:extLst>
      <p:ext uri="{BB962C8B-B14F-4D97-AF65-F5344CB8AC3E}">
        <p14:creationId xmlns:p14="http://schemas.microsoft.com/office/powerpoint/2010/main" val="3094717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Full-Text Translation (</a:t>
            </a:r>
            <a:r>
              <a:rPr lang="zh-CN" altLang="en-US" dirty="0" smtClean="0"/>
              <a:t>文章翻译）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" y="1059076"/>
            <a:ext cx="9144000" cy="579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168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8575" y="-127421"/>
            <a:ext cx="9172575" cy="6985421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-28574" y="5029526"/>
            <a:ext cx="1218746" cy="54591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333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Topic Finder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9144000" cy="688349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3435"/>
            <a:ext cx="9144000" cy="6798401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5196114" y="2117801"/>
            <a:ext cx="4765901" cy="4457700"/>
            <a:chOff x="5196114" y="2117801"/>
            <a:chExt cx="4765901" cy="445770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42440" y="2117801"/>
              <a:ext cx="4219575" cy="4457700"/>
            </a:xfrm>
            <a:prstGeom prst="rect">
              <a:avLst/>
            </a:prstGeom>
          </p:spPr>
        </p:pic>
        <p:sp>
          <p:nvSpPr>
            <p:cNvPr id="3" name="右箭头 2"/>
            <p:cNvSpPr/>
            <p:nvPr/>
          </p:nvSpPr>
          <p:spPr>
            <a:xfrm>
              <a:off x="5196114" y="2945606"/>
              <a:ext cx="546326" cy="537029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右箭头 6"/>
            <p:cNvSpPr/>
            <p:nvPr/>
          </p:nvSpPr>
          <p:spPr>
            <a:xfrm>
              <a:off x="5196114" y="3670773"/>
              <a:ext cx="546326" cy="537029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右箭头 7"/>
            <p:cNvSpPr/>
            <p:nvPr/>
          </p:nvSpPr>
          <p:spPr>
            <a:xfrm>
              <a:off x="5196114" y="4462840"/>
              <a:ext cx="546326" cy="537029"/>
            </a:xfrm>
            <a:prstGeom prst="rightArrow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33388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5467" y="256184"/>
            <a:ext cx="8415338" cy="366254"/>
          </a:xfrm>
        </p:spPr>
        <p:txBody>
          <a:bodyPr/>
          <a:lstStyle/>
          <a:p>
            <a:r>
              <a:rPr lang="en-US" altLang="zh-CN" sz="2800" b="1" dirty="0" smtClean="0"/>
              <a:t>Term Frequency </a:t>
            </a:r>
            <a:r>
              <a:rPr lang="zh-CN" altLang="en-US" sz="2800" b="1" dirty="0" smtClean="0"/>
              <a:t>（词频工具）</a:t>
            </a:r>
            <a:endParaRPr lang="zh-CN" altLang="en-US" sz="2800" b="1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7021"/>
            <a:ext cx="9153525" cy="31813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714625"/>
            <a:ext cx="9029700" cy="4143375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8620805" y="3468914"/>
            <a:ext cx="159658" cy="2394857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182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1"/>
          <p:cNvSpPr txBox="1">
            <a:spLocks/>
          </p:cNvSpPr>
          <p:nvPr/>
        </p:nvSpPr>
        <p:spPr>
          <a:xfrm>
            <a:off x="365125" y="459425"/>
            <a:ext cx="8415338" cy="36625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en-US" altLang="ja-JP" sz="2800" b="1" dirty="0" smtClean="0"/>
              <a:t>Re-Cap A Journey of Literature </a:t>
            </a:r>
            <a:r>
              <a:rPr kumimoji="1" lang="zh-CN" altLang="en-US" sz="2800" b="1" dirty="0" smtClean="0"/>
              <a:t>（回顾）</a:t>
            </a:r>
            <a:endParaRPr kumimoji="1" lang="ja-JP" altLang="en-US" sz="2800" b="1" dirty="0"/>
          </a:p>
        </p:txBody>
      </p:sp>
      <p:sp>
        <p:nvSpPr>
          <p:cNvPr id="5" name="コンテンツ プレースホルダー 2"/>
          <p:cNvSpPr txBox="1">
            <a:spLocks/>
          </p:cNvSpPr>
          <p:nvPr/>
        </p:nvSpPr>
        <p:spPr>
          <a:xfrm>
            <a:off x="365125" y="1288130"/>
            <a:ext cx="4114800" cy="2369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295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kumimoji="1" lang="en-US" altLang="ja-JP" sz="2400" b="1" dirty="0" smtClean="0"/>
              <a:t>Primary Material:</a:t>
            </a:r>
          </a:p>
          <a:p>
            <a:endParaRPr kumimoji="1" lang="en-US" altLang="ja-JP" sz="2400" b="1" dirty="0" smtClean="0"/>
          </a:p>
          <a:p>
            <a:endParaRPr kumimoji="1" lang="en-US" altLang="ja-JP" sz="2400" b="1" dirty="0" smtClean="0"/>
          </a:p>
          <a:p>
            <a:endParaRPr kumimoji="1" lang="en-US" altLang="ja-JP" sz="2400" b="1" dirty="0" smtClean="0"/>
          </a:p>
          <a:p>
            <a:pPr marL="0" indent="0">
              <a:buFont typeface="Arial" pitchFamily="34" charset="0"/>
              <a:buNone/>
            </a:pPr>
            <a:r>
              <a:rPr kumimoji="1" lang="en-US" altLang="ja-JP" sz="2400" dirty="0" smtClean="0"/>
              <a:t>      The Work</a:t>
            </a:r>
          </a:p>
        </p:txBody>
      </p:sp>
      <p:sp>
        <p:nvSpPr>
          <p:cNvPr id="6" name="コンテンツ プレースホルダー 4"/>
          <p:cNvSpPr txBox="1">
            <a:spLocks/>
          </p:cNvSpPr>
          <p:nvPr/>
        </p:nvSpPr>
        <p:spPr>
          <a:xfrm>
            <a:off x="4665663" y="1288130"/>
            <a:ext cx="4114800" cy="5244513"/>
          </a:xfrm>
          <a:prstGeom prst="rect">
            <a:avLst/>
          </a:prstGeom>
        </p:spPr>
        <p:txBody>
          <a:bodyPr/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295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kumimoji="1" lang="en-US" altLang="ja-JP" sz="2400" b="1" dirty="0" smtClean="0"/>
              <a:t>Secondary Material:</a:t>
            </a:r>
          </a:p>
          <a:p>
            <a:pPr marL="285750" indent="-285750">
              <a:buFontTx/>
              <a:buChar char="-"/>
            </a:pPr>
            <a:r>
              <a:rPr kumimoji="1" lang="en-US" altLang="ja-JP" sz="2400" dirty="0" smtClean="0"/>
              <a:t>Bibliographies</a:t>
            </a:r>
          </a:p>
          <a:p>
            <a:pPr marL="285750" indent="-285750">
              <a:buFontTx/>
              <a:buChar char="-"/>
            </a:pPr>
            <a:r>
              <a:rPr kumimoji="1" lang="en-US" altLang="ja-JP" sz="2400" dirty="0" smtClean="0"/>
              <a:t>Biographical works</a:t>
            </a:r>
          </a:p>
          <a:p>
            <a:pPr marL="285750" indent="-285750">
              <a:buFontTx/>
              <a:buChar char="-"/>
            </a:pPr>
            <a:r>
              <a:rPr kumimoji="1" lang="en-US" altLang="ja-JP" sz="2400" dirty="0" smtClean="0"/>
              <a:t>Criticisms, Reviews</a:t>
            </a:r>
          </a:p>
          <a:p>
            <a:pPr marL="285750" indent="-285750">
              <a:buFontTx/>
              <a:buChar char="-"/>
            </a:pPr>
            <a:r>
              <a:rPr kumimoji="1" lang="en-US" altLang="ja-JP" sz="2400" dirty="0" smtClean="0"/>
              <a:t>Dictionaries, Encyclopedias</a:t>
            </a:r>
          </a:p>
          <a:p>
            <a:pPr marL="285750" indent="-285750">
              <a:buFontTx/>
              <a:buChar char="-"/>
            </a:pPr>
            <a:r>
              <a:rPr kumimoji="1" lang="en-US" altLang="ja-JP" sz="2400" dirty="0" smtClean="0"/>
              <a:t>Journal articles</a:t>
            </a:r>
          </a:p>
          <a:p>
            <a:pPr marL="285750" indent="-285750">
              <a:buFontTx/>
              <a:buChar char="-"/>
            </a:pPr>
            <a:r>
              <a:rPr kumimoji="1" lang="en-US" altLang="ja-JP" sz="2400" dirty="0" smtClean="0"/>
              <a:t>Magazine and newspaper articles</a:t>
            </a:r>
          </a:p>
          <a:p>
            <a:pPr marL="285750" indent="-285750">
              <a:buFontTx/>
              <a:buChar char="-"/>
            </a:pPr>
            <a:r>
              <a:rPr kumimoji="1" lang="en-US" altLang="ja-JP" sz="2400" dirty="0" smtClean="0"/>
              <a:t>Monographs</a:t>
            </a:r>
          </a:p>
          <a:p>
            <a:pPr marL="285750" indent="-285750">
              <a:buFontTx/>
              <a:buChar char="-"/>
            </a:pPr>
            <a:r>
              <a:rPr kumimoji="1" lang="en-US" altLang="ja-JP" sz="2400" dirty="0" smtClean="0"/>
              <a:t>Multimedia</a:t>
            </a:r>
            <a:endParaRPr kumimoji="1" lang="ja-JP" altLang="en-US" sz="2400" dirty="0" smtClean="0"/>
          </a:p>
          <a:p>
            <a:endParaRPr kumimoji="1" lang="ja-JP" altLang="en-US" sz="2400" dirty="0"/>
          </a:p>
        </p:txBody>
      </p:sp>
      <p:cxnSp>
        <p:nvCxnSpPr>
          <p:cNvPr id="7" name="直線矢印コネクタ 6"/>
          <p:cNvCxnSpPr/>
          <p:nvPr/>
        </p:nvCxnSpPr>
        <p:spPr bwMode="auto">
          <a:xfrm flipH="1">
            <a:off x="2519367" y="1984512"/>
            <a:ext cx="1891040" cy="85215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5092C5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</p:cxnSp>
      <p:cxnSp>
        <p:nvCxnSpPr>
          <p:cNvPr id="8" name="直線矢印コネクタ 7"/>
          <p:cNvCxnSpPr/>
          <p:nvPr/>
        </p:nvCxnSpPr>
        <p:spPr bwMode="auto">
          <a:xfrm flipH="1">
            <a:off x="2743202" y="2441712"/>
            <a:ext cx="1667204" cy="56653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5092C5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</p:cxnSp>
      <p:cxnSp>
        <p:nvCxnSpPr>
          <p:cNvPr id="9" name="直線矢印コネクタ 8"/>
          <p:cNvCxnSpPr/>
          <p:nvPr/>
        </p:nvCxnSpPr>
        <p:spPr bwMode="auto">
          <a:xfrm flipH="1">
            <a:off x="2888976" y="2898912"/>
            <a:ext cx="1521430" cy="28161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5092C5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</p:cxnSp>
      <p:cxnSp>
        <p:nvCxnSpPr>
          <p:cNvPr id="10" name="直線矢印コネクタ 9"/>
          <p:cNvCxnSpPr/>
          <p:nvPr/>
        </p:nvCxnSpPr>
        <p:spPr bwMode="auto">
          <a:xfrm flipH="1">
            <a:off x="2915253" y="3419061"/>
            <a:ext cx="1495153" cy="34787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5092C5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</p:cxnSp>
      <p:cxnSp>
        <p:nvCxnSpPr>
          <p:cNvPr id="11" name="直線矢印コネクタ 10"/>
          <p:cNvCxnSpPr/>
          <p:nvPr/>
        </p:nvCxnSpPr>
        <p:spPr bwMode="auto">
          <a:xfrm flipH="1" flipV="1">
            <a:off x="2915253" y="3658010"/>
            <a:ext cx="1495153" cy="26697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5092C5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</p:cxnSp>
      <p:cxnSp>
        <p:nvCxnSpPr>
          <p:cNvPr id="12" name="直線矢印コネクタ 11"/>
          <p:cNvCxnSpPr/>
          <p:nvPr/>
        </p:nvCxnSpPr>
        <p:spPr bwMode="auto">
          <a:xfrm flipH="1" flipV="1">
            <a:off x="2888974" y="3827155"/>
            <a:ext cx="1521434" cy="63883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5092C5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</p:cxnSp>
      <p:cxnSp>
        <p:nvCxnSpPr>
          <p:cNvPr id="13" name="直線矢印コネクタ 12"/>
          <p:cNvCxnSpPr/>
          <p:nvPr/>
        </p:nvCxnSpPr>
        <p:spPr bwMode="auto">
          <a:xfrm flipH="1" flipV="1">
            <a:off x="2689967" y="3924984"/>
            <a:ext cx="1720439" cy="12698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5092C5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</p:cxnSp>
      <p:cxnSp>
        <p:nvCxnSpPr>
          <p:cNvPr id="14" name="直線矢印コネクタ 13"/>
          <p:cNvCxnSpPr/>
          <p:nvPr/>
        </p:nvCxnSpPr>
        <p:spPr bwMode="auto">
          <a:xfrm flipH="1" flipV="1">
            <a:off x="2519367" y="4031317"/>
            <a:ext cx="1891039" cy="169362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5092C5"/>
            </a:solidFill>
            <a:prstDash val="solid"/>
            <a:round/>
            <a:headEnd type="none" w="med" len="med"/>
            <a:tailEnd type="arrow" w="med" len="med"/>
          </a:ln>
          <a:effectLst/>
          <a:extLst/>
        </p:spPr>
      </p:cxnSp>
      <p:sp>
        <p:nvSpPr>
          <p:cNvPr id="15" name="角丸四角形 3"/>
          <p:cNvSpPr/>
          <p:nvPr/>
        </p:nvSpPr>
        <p:spPr>
          <a:xfrm>
            <a:off x="4479925" y="1758569"/>
            <a:ext cx="4141561" cy="4774074"/>
          </a:xfrm>
          <a:prstGeom prst="roundRect">
            <a:avLst>
              <a:gd name="adj" fmla="val 8396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21139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図 9" descr="inContext_biograph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427126"/>
            <a:ext cx="6096000" cy="124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1520" y="2908678"/>
            <a:ext cx="8412480" cy="467820"/>
          </a:xfrm>
        </p:spPr>
        <p:txBody>
          <a:bodyPr/>
          <a:lstStyle/>
          <a:p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宋体" pitchFamily="2" charset="-122"/>
                <a:cs typeface="Times New Roman" pitchFamily="18" charset="0"/>
              </a:rPr>
              <a:t>人物传记资源中心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47108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0" y="6426200"/>
            <a:ext cx="2286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58D7701-77FA-4975-99B3-DDCA0C7D43C0}" type="slidenum">
              <a:rPr lang="zh-CN" altLang="en-US" sz="800" smtClean="0"/>
              <a:pPr/>
              <a:t>39</a:t>
            </a:fld>
            <a:endParaRPr lang="en-US" altLang="zh-CN" sz="800" smtClean="0"/>
          </a:p>
        </p:txBody>
      </p:sp>
    </p:spTree>
    <p:extLst>
      <p:ext uri="{BB962C8B-B14F-4D97-AF65-F5344CB8AC3E}">
        <p14:creationId xmlns:p14="http://schemas.microsoft.com/office/powerpoint/2010/main" val="3170138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内容占位符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1" y="0"/>
            <a:ext cx="9144000" cy="6858000"/>
            <a:chOff x="0" y="112757"/>
            <a:chExt cx="10067925" cy="59436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112757"/>
              <a:ext cx="10058400" cy="3438525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3551282"/>
              <a:ext cx="10067925" cy="2505075"/>
            </a:xfrm>
            <a:prstGeom prst="rect">
              <a:avLst/>
            </a:prstGeom>
          </p:spPr>
        </p:pic>
      </p:grpSp>
      <p:sp>
        <p:nvSpPr>
          <p:cNvPr id="17" name="圆角矩形 16"/>
          <p:cNvSpPr/>
          <p:nvPr/>
        </p:nvSpPr>
        <p:spPr>
          <a:xfrm>
            <a:off x="10237" y="1069364"/>
            <a:ext cx="8770225" cy="772315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-8650" y="3924305"/>
            <a:ext cx="8770225" cy="6734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10237" y="6093379"/>
            <a:ext cx="8770225" cy="6734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10237" y="4672115"/>
            <a:ext cx="8770225" cy="673453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23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67307"/>
            <a:ext cx="7010399" cy="3693319"/>
          </a:xfrm>
        </p:spPr>
        <p:txBody>
          <a:bodyPr/>
          <a:lstStyle/>
          <a:p>
            <a:pPr>
              <a:buSzPct val="50000"/>
              <a:buFont typeface="Wingdings" pitchFamily="2" charset="2"/>
              <a:buChar char="l"/>
            </a:pPr>
            <a:r>
              <a:rPr lang="zh-CN" altLang="ja-JP" sz="2000" dirty="0" smtClean="0">
                <a:latin typeface="Times New Roman" pitchFamily="18" charset="0"/>
                <a:ea typeface="仿宋_GB2312" pitchFamily="49" charset="-122"/>
              </a:rPr>
              <a:t>全球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ea typeface="仿宋_GB2312" pitchFamily="49" charset="-122"/>
              </a:rPr>
              <a:t>52.5</a:t>
            </a:r>
            <a:r>
              <a:rPr lang="zh-CN" altLang="ja-JP" sz="2000" dirty="0" smtClean="0">
                <a:solidFill>
                  <a:srgbClr val="FF0000"/>
                </a:solidFill>
                <a:latin typeface="Times New Roman" pitchFamily="18" charset="0"/>
                <a:ea typeface="仿宋_GB2312" pitchFamily="49" charset="-122"/>
              </a:rPr>
              <a:t>万</a:t>
            </a:r>
            <a:r>
              <a:rPr lang="zh-CN" altLang="ja-JP" sz="2000" dirty="0" smtClean="0">
                <a:latin typeface="Times New Roman" pitchFamily="18" charset="0"/>
                <a:ea typeface="仿宋_GB2312" pitchFamily="49" charset="-122"/>
              </a:rPr>
              <a:t>人物的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ea typeface="仿宋_GB2312" pitchFamily="49" charset="-122"/>
              </a:rPr>
              <a:t>66</a:t>
            </a:r>
            <a:r>
              <a:rPr lang="zh-CN" altLang="en-US" sz="2000" dirty="0" smtClean="0">
                <a:solidFill>
                  <a:srgbClr val="FF0000"/>
                </a:solidFill>
                <a:latin typeface="Times New Roman" pitchFamily="18" charset="0"/>
                <a:ea typeface="仿宋_GB2312" pitchFamily="49" charset="-122"/>
              </a:rPr>
              <a:t>多</a:t>
            </a:r>
            <a:r>
              <a:rPr lang="zh-CN" altLang="ja-JP" sz="2000" dirty="0" smtClean="0">
                <a:solidFill>
                  <a:srgbClr val="FF0000"/>
                </a:solidFill>
                <a:latin typeface="Times New Roman" pitchFamily="18" charset="0"/>
                <a:ea typeface="仿宋_GB2312" pitchFamily="49" charset="-122"/>
              </a:rPr>
              <a:t>万</a:t>
            </a:r>
            <a:r>
              <a:rPr lang="zh-CN" altLang="en-US" sz="2000" dirty="0" smtClean="0">
                <a:latin typeface="Times New Roman" pitchFamily="18" charset="0"/>
                <a:ea typeface="仿宋_GB2312" pitchFamily="49" charset="-122"/>
              </a:rPr>
              <a:t>份</a:t>
            </a:r>
            <a:r>
              <a:rPr lang="zh-CN" altLang="ja-JP" sz="2000" dirty="0" smtClean="0">
                <a:latin typeface="Times New Roman" pitchFamily="18" charset="0"/>
                <a:ea typeface="仿宋_GB2312" pitchFamily="49" charset="-122"/>
              </a:rPr>
              <a:t>传记，每年</a:t>
            </a:r>
            <a:r>
              <a:rPr lang="zh-CN" altLang="en-US" sz="2000" dirty="0" smtClean="0">
                <a:latin typeface="Times New Roman" pitchFamily="18" charset="0"/>
                <a:ea typeface="仿宋_GB2312" pitchFamily="49" charset="-122"/>
              </a:rPr>
              <a:t>新增或更新</a:t>
            </a:r>
            <a:r>
              <a:rPr lang="en-US" altLang="zh-CN" sz="2000" dirty="0" smtClean="0">
                <a:solidFill>
                  <a:srgbClr val="FF0000"/>
                </a:solidFill>
                <a:latin typeface="Times New Roman" pitchFamily="18" charset="0"/>
                <a:ea typeface="仿宋_GB2312" pitchFamily="49" charset="-122"/>
              </a:rPr>
              <a:t>5</a:t>
            </a:r>
            <a:r>
              <a:rPr lang="zh-CN" altLang="ja-JP" sz="2000" dirty="0" smtClean="0">
                <a:solidFill>
                  <a:srgbClr val="FF0000"/>
                </a:solidFill>
                <a:latin typeface="Times New Roman" pitchFamily="18" charset="0"/>
                <a:ea typeface="仿宋_GB2312" pitchFamily="49" charset="-122"/>
              </a:rPr>
              <a:t>万</a:t>
            </a:r>
            <a:r>
              <a:rPr lang="zh-CN" altLang="ja-JP" sz="2000" dirty="0" smtClean="0">
                <a:latin typeface="Times New Roman" pitchFamily="18" charset="0"/>
                <a:ea typeface="仿宋_GB2312" pitchFamily="49" charset="-122"/>
              </a:rPr>
              <a:t>个人物</a:t>
            </a:r>
            <a:endParaRPr lang="zh-CN" altLang="en-US" sz="2000" dirty="0" smtClean="0">
              <a:latin typeface="Times New Roman" pitchFamily="18" charset="0"/>
              <a:ea typeface="仿宋_GB2312" pitchFamily="49" charset="-122"/>
            </a:endParaRPr>
          </a:p>
          <a:p>
            <a:pPr>
              <a:buSzPct val="50000"/>
              <a:buFont typeface="Wingdings" pitchFamily="2" charset="2"/>
              <a:buChar char="l"/>
            </a:pPr>
            <a:r>
              <a:rPr lang="en-US" altLang="zh-CN" sz="2000" dirty="0" smtClean="0">
                <a:latin typeface="Times New Roman" pitchFamily="18" charset="0"/>
                <a:ea typeface="仿宋_GB2312" pitchFamily="49" charset="-122"/>
              </a:rPr>
              <a:t>Gale </a:t>
            </a:r>
            <a:r>
              <a:rPr lang="zh-CN" altLang="ja-JP" sz="2000" dirty="0" smtClean="0">
                <a:latin typeface="Times New Roman" pitchFamily="18" charset="0"/>
                <a:ea typeface="仿宋_GB2312" pitchFamily="49" charset="-122"/>
              </a:rPr>
              <a:t>出版的众多著名商业参考书，如</a:t>
            </a:r>
            <a:r>
              <a:rPr lang="en-US" altLang="zh-CN" sz="2000" dirty="0" smtClean="0">
                <a:latin typeface="Times New Roman" pitchFamily="18" charset="0"/>
                <a:ea typeface="仿宋_GB2312" pitchFamily="49" charset="-122"/>
              </a:rPr>
              <a:t>: 《Encyclopedia of World Biography》</a:t>
            </a:r>
            <a:r>
              <a:rPr lang="zh-CN" altLang="ja-JP" sz="2000" dirty="0" smtClean="0">
                <a:latin typeface="Times New Roman" pitchFamily="18" charset="0"/>
                <a:ea typeface="仿宋_GB2312" pitchFamily="49" charset="-122"/>
              </a:rPr>
              <a:t>、</a:t>
            </a:r>
            <a:r>
              <a:rPr lang="en-US" altLang="zh-CN" sz="2000" dirty="0" smtClean="0">
                <a:latin typeface="Times New Roman" pitchFamily="18" charset="0"/>
                <a:ea typeface="仿宋_GB2312" pitchFamily="49" charset="-122"/>
              </a:rPr>
              <a:t>《American Men &amp; Women of Science》</a:t>
            </a:r>
            <a:r>
              <a:rPr lang="zh-CN" altLang="ja-JP" sz="2000" dirty="0" smtClean="0">
                <a:latin typeface="Times New Roman" pitchFamily="18" charset="0"/>
                <a:ea typeface="仿宋_GB2312" pitchFamily="49" charset="-122"/>
              </a:rPr>
              <a:t>等等。</a:t>
            </a:r>
            <a:endParaRPr lang="zh-CN" altLang="en-US" sz="2000" dirty="0" smtClean="0">
              <a:latin typeface="Times New Roman" pitchFamily="18" charset="0"/>
              <a:ea typeface="仿宋_GB2312" pitchFamily="49" charset="-122"/>
            </a:endParaRPr>
          </a:p>
          <a:p>
            <a:pPr>
              <a:buSzPct val="50000"/>
              <a:buFont typeface="Wingdings" pitchFamily="2" charset="2"/>
              <a:buChar char="l"/>
            </a:pPr>
            <a:r>
              <a:rPr lang="zh-CN" altLang="ja-JP" sz="2000" dirty="0" smtClean="0">
                <a:latin typeface="Times New Roman" pitchFamily="18" charset="0"/>
                <a:ea typeface="仿宋_GB2312" pitchFamily="49" charset="-122"/>
              </a:rPr>
              <a:t>介绍各个学科、各个领域、不同国家、种族的著名人</a:t>
            </a:r>
            <a:r>
              <a:rPr lang="zh-CN" altLang="en-US" sz="2000" dirty="0" smtClean="0">
                <a:latin typeface="Times New Roman" pitchFamily="18" charset="0"/>
                <a:ea typeface="仿宋_GB2312" pitchFamily="49" charset="-122"/>
              </a:rPr>
              <a:t>物</a:t>
            </a:r>
            <a:r>
              <a:rPr lang="zh-CN" altLang="ja-JP" sz="2000" dirty="0" smtClean="0">
                <a:latin typeface="Times New Roman" pitchFamily="18" charset="0"/>
                <a:ea typeface="仿宋_GB2312" pitchFamily="49" charset="-122"/>
              </a:rPr>
              <a:t>的传记资料</a:t>
            </a:r>
            <a:endParaRPr lang="zh-CN" altLang="en-US" sz="2000" dirty="0" smtClean="0">
              <a:latin typeface="Times New Roman" pitchFamily="18" charset="0"/>
              <a:ea typeface="仿宋_GB2312" pitchFamily="49" charset="-122"/>
            </a:endParaRPr>
          </a:p>
          <a:p>
            <a:pPr>
              <a:buSzPct val="50000"/>
              <a:buFont typeface="Wingdings" pitchFamily="2" charset="2"/>
              <a:buChar char="l"/>
            </a:pPr>
            <a:r>
              <a:rPr lang="zh-CN" altLang="ja-JP" dirty="0" smtClean="0">
                <a:latin typeface="Times New Roman" pitchFamily="18" charset="0"/>
                <a:ea typeface="仿宋_GB2312" pitchFamily="49" charset="-122"/>
              </a:rPr>
              <a:t>来自于</a:t>
            </a:r>
            <a:r>
              <a:rPr lang="en-US" altLang="zh-CN" dirty="0" smtClean="0">
                <a:latin typeface="Times New Roman" pitchFamily="18" charset="0"/>
                <a:ea typeface="仿宋_GB2312" pitchFamily="49" charset="-122"/>
              </a:rPr>
              <a:t>430</a:t>
            </a:r>
            <a:r>
              <a:rPr lang="zh-CN" altLang="ja-JP" dirty="0" smtClean="0">
                <a:latin typeface="Times New Roman" pitchFamily="18" charset="0"/>
                <a:ea typeface="仿宋_GB2312" pitchFamily="49" charset="-122"/>
              </a:rPr>
              <a:t>多份全文</a:t>
            </a:r>
            <a:r>
              <a:rPr lang="zh-CN" altLang="ja-JP" dirty="0" smtClean="0">
                <a:solidFill>
                  <a:srgbClr val="FF0000"/>
                </a:solidFill>
                <a:latin typeface="Times New Roman" pitchFamily="18" charset="0"/>
                <a:ea typeface="仿宋_GB2312" pitchFamily="49" charset="-122"/>
              </a:rPr>
              <a:t>学术期刊</a:t>
            </a:r>
            <a:r>
              <a:rPr lang="ja-JP" altLang="en-US" dirty="0" err="1" smtClean="0">
                <a:solidFill>
                  <a:srgbClr val="FF0000"/>
                </a:solidFill>
                <a:latin typeface="Times New Roman" pitchFamily="18" charset="0"/>
                <a:ea typeface="仿宋_GB2312" pitchFamily="49" charset="-122"/>
              </a:rPr>
              <a:t>、</a:t>
            </a:r>
            <a:r>
              <a:rPr lang="zh-CN" altLang="en-US" dirty="0" smtClean="0">
                <a:solidFill>
                  <a:srgbClr val="FF0000"/>
                </a:solidFill>
                <a:latin typeface="Times New Roman" pitchFamily="18" charset="0"/>
                <a:ea typeface="仿宋_GB2312" pitchFamily="49" charset="-122"/>
              </a:rPr>
              <a:t>杂志</a:t>
            </a:r>
            <a:r>
              <a:rPr lang="zh-CN" altLang="ja-JP" dirty="0" smtClean="0">
                <a:latin typeface="Times New Roman" pitchFamily="18" charset="0"/>
                <a:ea typeface="仿宋_GB2312" pitchFamily="49" charset="-122"/>
              </a:rPr>
              <a:t>的丰</a:t>
            </a:r>
            <a:r>
              <a:rPr lang="zh-CN" altLang="ja-JP" dirty="0">
                <a:latin typeface="Times New Roman" pitchFamily="18" charset="0"/>
                <a:ea typeface="仿宋_GB2312" pitchFamily="49" charset="-122"/>
              </a:rPr>
              <a:t>富信息</a:t>
            </a:r>
            <a:endParaRPr lang="zh-CN" altLang="en-US" dirty="0">
              <a:latin typeface="Times New Roman" pitchFamily="18" charset="0"/>
              <a:ea typeface="仿宋_GB2312" pitchFamily="49" charset="-122"/>
            </a:endParaRPr>
          </a:p>
          <a:p>
            <a:pPr>
              <a:buSzPct val="50000"/>
              <a:buFont typeface="Wingdings" pitchFamily="2" charset="2"/>
              <a:buChar char="l"/>
            </a:pPr>
            <a:r>
              <a:rPr lang="zh-CN" altLang="ja-JP" sz="2000" dirty="0" smtClean="0">
                <a:latin typeface="Times New Roman" pitchFamily="18" charset="0"/>
                <a:ea typeface="仿宋_GB2312" pitchFamily="49" charset="-122"/>
              </a:rPr>
              <a:t>可链接到</a:t>
            </a:r>
            <a:r>
              <a:rPr lang="en-US" altLang="zh-CN" sz="2000" dirty="0" smtClean="0">
                <a:latin typeface="Times New Roman" pitchFamily="18" charset="0"/>
                <a:ea typeface="仿宋_GB2312" pitchFamily="49" charset="-122"/>
              </a:rPr>
              <a:t>12,000</a:t>
            </a:r>
            <a:r>
              <a:rPr lang="zh-CN" altLang="ja-JP" sz="2000" dirty="0" smtClean="0">
                <a:latin typeface="Times New Roman" pitchFamily="18" charset="0"/>
                <a:ea typeface="仿宋_GB2312" pitchFamily="49" charset="-122"/>
              </a:rPr>
              <a:t>个经过权威考察过的世界著名人士的官方和权威</a:t>
            </a:r>
            <a:r>
              <a:rPr lang="zh-CN" altLang="ja-JP" sz="2000" dirty="0" smtClean="0">
                <a:solidFill>
                  <a:srgbClr val="FF0000"/>
                </a:solidFill>
                <a:latin typeface="Times New Roman" pitchFamily="18" charset="0"/>
                <a:ea typeface="仿宋_GB2312" pitchFamily="49" charset="-122"/>
              </a:rPr>
              <a:t>网址</a:t>
            </a:r>
            <a:r>
              <a:rPr lang="zh-CN" altLang="ja-JP" sz="2000" dirty="0" smtClean="0">
                <a:latin typeface="Times New Roman" pitchFamily="18" charset="0"/>
                <a:ea typeface="仿宋_GB2312" pitchFamily="49" charset="-122"/>
              </a:rPr>
              <a:t>，每年新增数千个相关网站。</a:t>
            </a:r>
            <a:endParaRPr lang="zh-CN" altLang="en-US" sz="2000" dirty="0" smtClean="0">
              <a:latin typeface="Times New Roman" pitchFamily="18" charset="0"/>
              <a:ea typeface="仿宋_GB2312" pitchFamily="49" charset="-122"/>
            </a:endParaRPr>
          </a:p>
          <a:p>
            <a:pPr>
              <a:buSzPct val="50000"/>
              <a:buFont typeface="Wingdings" pitchFamily="2" charset="2"/>
              <a:buChar char="l"/>
            </a:pPr>
            <a:r>
              <a:rPr lang="zh-CN" altLang="ja-JP" sz="2000" smtClean="0">
                <a:latin typeface="Times New Roman" pitchFamily="18" charset="0"/>
                <a:ea typeface="仿宋_GB2312" pitchFamily="49" charset="-122"/>
              </a:rPr>
              <a:t>传</a:t>
            </a:r>
            <a:r>
              <a:rPr lang="zh-CN" altLang="ja-JP" sz="2000" dirty="0" smtClean="0">
                <a:latin typeface="Times New Roman" pitchFamily="18" charset="0"/>
                <a:ea typeface="仿宋_GB2312" pitchFamily="49" charset="-122"/>
              </a:rPr>
              <a:t>主的生平资料、得奖情况、从事的职业或从事的研究等相关</a:t>
            </a:r>
            <a:r>
              <a:rPr lang="zh-CN" altLang="en-US" sz="2000" dirty="0" smtClean="0">
                <a:latin typeface="Times New Roman" pitchFamily="18" charset="0"/>
                <a:ea typeface="仿宋_GB2312" pitchFamily="49" charset="-122"/>
              </a:rPr>
              <a:t>详</a:t>
            </a:r>
            <a:r>
              <a:rPr lang="zh-CN" altLang="ja-JP" sz="2000" dirty="0" smtClean="0">
                <a:latin typeface="Times New Roman" pitchFamily="18" charset="0"/>
                <a:ea typeface="仿宋_GB2312" pitchFamily="49" charset="-122"/>
              </a:rPr>
              <a:t>实的资料</a:t>
            </a:r>
            <a:r>
              <a:rPr lang="zh-CN" altLang="en-US" sz="2000" dirty="0" smtClean="0">
                <a:latin typeface="Times New Roman" pitchFamily="18" charset="0"/>
                <a:ea typeface="仿宋_GB2312" pitchFamily="49" charset="-122"/>
              </a:rPr>
              <a:t> </a:t>
            </a:r>
          </a:p>
        </p:txBody>
      </p:sp>
      <p:grpSp>
        <p:nvGrpSpPr>
          <p:cNvPr id="48131" name="Group 6"/>
          <p:cNvGrpSpPr>
            <a:grpSpLocks/>
          </p:cNvGrpSpPr>
          <p:nvPr/>
        </p:nvGrpSpPr>
        <p:grpSpPr bwMode="auto">
          <a:xfrm>
            <a:off x="7620000" y="1295400"/>
            <a:ext cx="1295400" cy="4191000"/>
            <a:chOff x="5040" y="672"/>
            <a:chExt cx="498" cy="2000"/>
          </a:xfrm>
        </p:grpSpPr>
        <p:pic>
          <p:nvPicPr>
            <p:cNvPr id="48134" name="Picture 7" descr="[Picture of Yao Ming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672"/>
              <a:ext cx="498" cy="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5" name="Picture 8" descr="[Picture of William Henry III Gates]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1322"/>
              <a:ext cx="498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136" name="Picture 9" descr="[Picture of Mao Zedong]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40" y="1990"/>
              <a:ext cx="498" cy="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8132" name="Rectangle 11"/>
          <p:cNvSpPr>
            <a:spLocks noChangeArrowheads="1"/>
          </p:cNvSpPr>
          <p:nvPr/>
        </p:nvSpPr>
        <p:spPr bwMode="gray">
          <a:xfrm>
            <a:off x="381000" y="15875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400"/>
              </a:lnSpc>
              <a:spcBef>
                <a:spcPct val="0"/>
              </a:spcBef>
            </a:pPr>
            <a:r>
              <a:rPr lang="en-US" altLang="zh-CN" sz="3200" b="1" dirty="0" smtClean="0">
                <a:solidFill>
                  <a:schemeClr val="accent1"/>
                </a:solidFill>
                <a:ea typeface="仿宋_GB2312" pitchFamily="49" charset="-122"/>
              </a:rPr>
              <a:t>Contents (</a:t>
            </a:r>
            <a:r>
              <a:rPr lang="zh-CN" altLang="en-US" sz="3200" b="1" dirty="0" smtClean="0">
                <a:solidFill>
                  <a:schemeClr val="accent1"/>
                </a:solidFill>
                <a:ea typeface="仿宋_GB2312" pitchFamily="49" charset="-122"/>
              </a:rPr>
              <a:t>数据库内容</a:t>
            </a:r>
            <a:r>
              <a:rPr lang="en-US" altLang="zh-CN" sz="3200" b="1" dirty="0" smtClean="0">
                <a:solidFill>
                  <a:schemeClr val="accent1"/>
                </a:solidFill>
                <a:ea typeface="仿宋_GB2312" pitchFamily="49" charset="-122"/>
              </a:rPr>
              <a:t>)</a:t>
            </a:r>
            <a:r>
              <a:rPr lang="en-US" altLang="zh-CN" sz="2200" dirty="0" smtClean="0">
                <a:solidFill>
                  <a:schemeClr val="accent1"/>
                </a:solidFill>
                <a:ea typeface="宋体" pitchFamily="2" charset="-122"/>
              </a:rPr>
              <a:t> </a:t>
            </a:r>
            <a:endParaRPr lang="en-US" altLang="zh-CN" sz="2200" dirty="0">
              <a:solidFill>
                <a:schemeClr val="accent1"/>
              </a:solidFill>
              <a:ea typeface="宋体" pitchFamily="2" charset="-122"/>
            </a:endParaRPr>
          </a:p>
        </p:txBody>
      </p:sp>
      <p:sp>
        <p:nvSpPr>
          <p:cNvPr id="48133" name="灯片编号占位符 8"/>
          <p:cNvSpPr>
            <a:spLocks noGrp="1"/>
          </p:cNvSpPr>
          <p:nvPr>
            <p:ph type="sldNum" sz="quarter" idx="4294967295"/>
          </p:nvPr>
        </p:nvSpPr>
        <p:spPr>
          <a:xfrm>
            <a:off x="457200" y="6426200"/>
            <a:ext cx="2286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A41CAF5-2441-4BB2-AABE-533B32E29D00}" type="slidenum">
              <a:rPr lang="zh-CN" altLang="en-US" sz="800" smtClean="0">
                <a:solidFill>
                  <a:srgbClr val="FF0000"/>
                </a:solidFill>
              </a:rPr>
              <a:pPr/>
              <a:t>40</a:t>
            </a:fld>
            <a:endParaRPr lang="en-US" altLang="zh-CN" sz="800" smtClean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26958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3252" y="-39756"/>
            <a:ext cx="9157252" cy="6983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2782957" y="238736"/>
            <a:ext cx="4063792" cy="465404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zh-CN" altLang="zh-CN" sz="1800">
              <a:ea typeface="宋体" pitchFamily="2" charset="-122"/>
            </a:endParaRPr>
          </a:p>
        </p:txBody>
      </p:sp>
      <p:sp>
        <p:nvSpPr>
          <p:cNvPr id="3" name="AutoShape 6"/>
          <p:cNvSpPr>
            <a:spLocks noChangeArrowheads="1"/>
          </p:cNvSpPr>
          <p:nvPr/>
        </p:nvSpPr>
        <p:spPr bwMode="auto">
          <a:xfrm>
            <a:off x="219317" y="385891"/>
            <a:ext cx="1371600" cy="330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7E7E7"/>
              </a:gs>
              <a:gs pos="50000">
                <a:schemeClr val="bg1"/>
              </a:gs>
              <a:gs pos="100000">
                <a:srgbClr val="E7E7E7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marL="111125" indent="-1111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>
                <a:latin typeface="Times" pitchFamily="18" charset="0"/>
                <a:ea typeface="仿宋_GB2312" pitchFamily="49" charset="-122"/>
              </a:rPr>
              <a:t>人物浏览</a:t>
            </a:r>
          </a:p>
        </p:txBody>
      </p:sp>
      <p:sp>
        <p:nvSpPr>
          <p:cNvPr id="49160" name="Rectangle 4"/>
          <p:cNvSpPr>
            <a:spLocks noChangeArrowheads="1"/>
          </p:cNvSpPr>
          <p:nvPr/>
        </p:nvSpPr>
        <p:spPr bwMode="auto">
          <a:xfrm>
            <a:off x="356186" y="748097"/>
            <a:ext cx="1234731" cy="234950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zh-CN" altLang="zh-CN" sz="1800">
              <a:ea typeface="宋体" pitchFamily="2" charset="-122"/>
            </a:endParaRPr>
          </a:p>
        </p:txBody>
      </p:sp>
      <p:sp>
        <p:nvSpPr>
          <p:cNvPr id="49161" name="Rectangle 4"/>
          <p:cNvSpPr>
            <a:spLocks noChangeArrowheads="1"/>
          </p:cNvSpPr>
          <p:nvPr/>
        </p:nvSpPr>
        <p:spPr bwMode="auto">
          <a:xfrm>
            <a:off x="532467" y="1057253"/>
            <a:ext cx="5908090" cy="2246188"/>
          </a:xfrm>
          <a:prstGeom prst="roundRect">
            <a:avLst>
              <a:gd name="adj" fmla="val 12858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zh-CN" altLang="zh-CN" sz="1800">
              <a:ea typeface="宋体" pitchFamily="2" charset="-122"/>
            </a:endParaRP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76547" y="1657114"/>
            <a:ext cx="1219200" cy="3048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7E7E7"/>
              </a:gs>
              <a:gs pos="50000">
                <a:schemeClr val="bg1"/>
              </a:gs>
              <a:gs pos="100000">
                <a:srgbClr val="E7E7E7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marL="111125" indent="-111125" algn="ctr" eaLnBrk="1" hangingPunct="1">
              <a:lnSpc>
                <a:spcPct val="10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latin typeface="Times" pitchFamily="18" charset="0"/>
                <a:ea typeface="仿宋_GB2312" pitchFamily="49" charset="-122"/>
              </a:rPr>
              <a:t>人物聚焦</a:t>
            </a:r>
          </a:p>
        </p:txBody>
      </p:sp>
      <p:sp>
        <p:nvSpPr>
          <p:cNvPr id="49163" name="Rectangle 4"/>
          <p:cNvSpPr>
            <a:spLocks noChangeArrowheads="1"/>
          </p:cNvSpPr>
          <p:nvPr/>
        </p:nvSpPr>
        <p:spPr bwMode="auto">
          <a:xfrm>
            <a:off x="6538428" y="1010488"/>
            <a:ext cx="1995973" cy="5847512"/>
          </a:xfrm>
          <a:prstGeom prst="roundRect">
            <a:avLst>
              <a:gd name="adj" fmla="val 7331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zh-CN" altLang="zh-CN" sz="1800">
              <a:ea typeface="宋体" pitchFamily="2" charset="-122"/>
            </a:endParaRP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7118074" y="2238040"/>
            <a:ext cx="1905000" cy="457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7E7E7"/>
              </a:gs>
              <a:gs pos="50000">
                <a:schemeClr val="bg1"/>
              </a:gs>
              <a:gs pos="100000">
                <a:srgbClr val="E7E7E7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marL="111125" indent="-1111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>
                <a:latin typeface="Times" pitchFamily="18" charset="0"/>
                <a:ea typeface="仿宋_GB2312" pitchFamily="49" charset="-122"/>
              </a:rPr>
              <a:t>精选视频和新闻</a:t>
            </a:r>
          </a:p>
        </p:txBody>
      </p:sp>
      <p:sp>
        <p:nvSpPr>
          <p:cNvPr id="49165" name="Rectangle 4"/>
          <p:cNvSpPr>
            <a:spLocks noChangeArrowheads="1"/>
          </p:cNvSpPr>
          <p:nvPr/>
        </p:nvSpPr>
        <p:spPr bwMode="auto">
          <a:xfrm>
            <a:off x="487396" y="3431980"/>
            <a:ext cx="5953161" cy="3512159"/>
          </a:xfrm>
          <a:prstGeom prst="roundRect">
            <a:avLst>
              <a:gd name="adj" fmla="val 7522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zh-CN" altLang="zh-CN" sz="1800">
              <a:ea typeface="宋体" pitchFamily="2" charset="-122"/>
            </a:endParaRP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76547" y="3490922"/>
            <a:ext cx="1905000" cy="3810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7E7E7"/>
              </a:gs>
              <a:gs pos="50000">
                <a:schemeClr val="bg1"/>
              </a:gs>
              <a:gs pos="100000">
                <a:srgbClr val="E7E7E7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marL="111125" indent="-1111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>
                <a:latin typeface="Times" pitchFamily="18" charset="0"/>
                <a:ea typeface="仿宋_GB2312" pitchFamily="49" charset="-122"/>
              </a:rPr>
              <a:t>人物分类浏览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6846749" y="251181"/>
            <a:ext cx="1371600" cy="330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7E7E7"/>
              </a:gs>
              <a:gs pos="50000">
                <a:schemeClr val="bg1"/>
              </a:gs>
              <a:gs pos="100000">
                <a:srgbClr val="E7E7E7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marL="111125" indent="-1111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0"/>
              </a:spcBef>
            </a:pPr>
            <a:r>
              <a:rPr lang="zh-CN" altLang="en-US" sz="2000" b="1" dirty="0" smtClean="0">
                <a:ea typeface="仿宋_GB2312" pitchFamily="49" charset="-122"/>
              </a:rPr>
              <a:t>检  索</a:t>
            </a:r>
            <a:endParaRPr lang="zh-CN" altLang="en-US" sz="2000" b="1" dirty="0">
              <a:latin typeface="Times" pitchFamily="18" charset="0"/>
              <a:ea typeface="仿宋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002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3" grpId="0" animBg="1"/>
      <p:bldP spid="49160" grpId="0" animBg="1"/>
      <p:bldP spid="49161" grpId="0" animBg="1"/>
      <p:bldP spid="6" grpId="0" animBg="1"/>
      <p:bldP spid="49163" grpId="0" animBg="1"/>
      <p:bldP spid="8" grpId="0" animBg="1"/>
      <p:bldP spid="49165" grpId="0" animBg="1"/>
      <p:bldP spid="10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3009" y="0"/>
            <a:ext cx="9289774" cy="726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6" name="灯片编号占位符 15"/>
          <p:cNvSpPr>
            <a:spLocks noGrp="1"/>
          </p:cNvSpPr>
          <p:nvPr>
            <p:ph type="sldNum" sz="quarter" idx="4294967295"/>
          </p:nvPr>
        </p:nvSpPr>
        <p:spPr>
          <a:xfrm>
            <a:off x="457200" y="6426200"/>
            <a:ext cx="2286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CD27CEC4-39D1-4760-87B1-179232102618}" type="slidenum">
              <a:rPr lang="zh-CN" altLang="en-US" sz="800" smtClean="0"/>
              <a:pPr/>
              <a:t>42</a:t>
            </a:fld>
            <a:endParaRPr lang="en-US" altLang="zh-CN" sz="800" smtClean="0"/>
          </a:p>
        </p:txBody>
      </p:sp>
      <p:sp>
        <p:nvSpPr>
          <p:cNvPr id="11" name="AutoShape 6"/>
          <p:cNvSpPr>
            <a:spLocks noChangeArrowheads="1"/>
          </p:cNvSpPr>
          <p:nvPr/>
        </p:nvSpPr>
        <p:spPr bwMode="auto">
          <a:xfrm>
            <a:off x="1641615" y="749300"/>
            <a:ext cx="1371600" cy="3302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7E7E7"/>
              </a:gs>
              <a:gs pos="50000">
                <a:schemeClr val="bg1"/>
              </a:gs>
              <a:gs pos="100000">
                <a:srgbClr val="E7E7E7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marL="111125" indent="-1111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>
                <a:latin typeface="Times" pitchFamily="18" charset="0"/>
                <a:ea typeface="仿宋_GB2312" pitchFamily="49" charset="-122"/>
              </a:rPr>
              <a:t>人物浏览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51184" y="796925"/>
            <a:ext cx="1234731" cy="234950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zh-CN" altLang="zh-CN" sz="1800">
              <a:ea typeface="宋体" pitchFamily="2" charset="-122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1632712" y="1373395"/>
            <a:ext cx="2130907" cy="230118"/>
          </a:xfrm>
          <a:prstGeom prst="round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zh-CN" altLang="zh-CN" sz="1800">
              <a:ea typeface="宋体" pitchFamily="2" charset="-122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915" y="1331146"/>
            <a:ext cx="3543603" cy="5526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46399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4294967295"/>
          </p:nvPr>
        </p:nvSpPr>
        <p:spPr>
          <a:xfrm>
            <a:off x="457200" y="6426200"/>
            <a:ext cx="228600" cy="2286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8CAD6900-19CA-4EC7-B42B-313CDFE2C611}" type="slidenum">
              <a:rPr lang="zh-CN" altLang="en-US" smtClean="0"/>
              <a:pPr>
                <a:defRPr/>
              </a:pPr>
              <a:t>43</a:t>
            </a:fld>
            <a:endParaRPr lang="en-US" altLang="zh-CN"/>
          </a:p>
        </p:txBody>
      </p:sp>
      <p:pic>
        <p:nvPicPr>
          <p:cNvPr id="2050" name="Picture 2" descr="Fashion Designer Coco Chanel, Circa 19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494520" cy="685800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931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65125" y="364165"/>
            <a:ext cx="8415338" cy="296235"/>
          </a:xfrm>
        </p:spPr>
        <p:txBody>
          <a:bodyPr/>
          <a:lstStyle/>
          <a:p>
            <a:r>
              <a:rPr kumimoji="1" lang="en-US" altLang="ja-JP" dirty="0" smtClean="0"/>
              <a:t>Example: Coco Chanel  </a:t>
            </a:r>
            <a:r>
              <a:rPr kumimoji="1" lang="ja-JP" altLang="en-US" dirty="0" err="1" smtClean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可可</a:t>
            </a:r>
            <a:r>
              <a:rPr kumimoji="1" lang="en-US" altLang="ja-JP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·</a:t>
            </a:r>
            <a:r>
              <a:rPr kumimoji="1" lang="ja-JP" altLang="en-US" dirty="0"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rPr>
              <a:t>香奈儿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205948"/>
            <a:ext cx="6293643" cy="4890052"/>
          </a:xfrm>
        </p:spPr>
        <p:txBody>
          <a:bodyPr/>
          <a:lstStyle/>
          <a:p>
            <a:r>
              <a:rPr kumimoji="1" lang="en-US" altLang="ja-JP" dirty="0" smtClean="0"/>
              <a:t>What was Chanel’s personal life like?</a:t>
            </a:r>
          </a:p>
          <a:p>
            <a:r>
              <a:rPr kumimoji="1" lang="en-US" altLang="ja-JP" dirty="0" smtClean="0"/>
              <a:t>What were her achievements and faults?</a:t>
            </a:r>
          </a:p>
          <a:p>
            <a:r>
              <a:rPr kumimoji="1" lang="en-US" altLang="ja-JP" dirty="0" smtClean="0"/>
              <a:t>What are the recent media writing about Chanel?</a:t>
            </a:r>
          </a:p>
          <a:p>
            <a:r>
              <a:rPr kumimoji="1" lang="en-US" altLang="ja-JP" dirty="0" smtClean="0"/>
              <a:t>Find other designers related to Chanel</a:t>
            </a:r>
          </a:p>
          <a:p>
            <a:endParaRPr kumimoji="1" lang="ja-JP" altLang="en-US" dirty="0"/>
          </a:p>
        </p:txBody>
      </p:sp>
      <p:pic>
        <p:nvPicPr>
          <p:cNvPr id="2050" name="Picture 2" descr="Fashion Designer Coco Chanel, Circa 19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4357687" cy="31476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27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"/>
          <p:cNvSpPr>
            <a:spLocks noChangeArrowheads="1"/>
          </p:cNvSpPr>
          <p:nvPr/>
        </p:nvSpPr>
        <p:spPr bwMode="gray">
          <a:xfrm>
            <a:off x="344557" y="331339"/>
            <a:ext cx="796124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ts val="2400"/>
              </a:lnSpc>
              <a:spcBef>
                <a:spcPct val="0"/>
              </a:spcBef>
            </a:pPr>
            <a:r>
              <a:rPr lang="zh-CN" altLang="en-US" sz="3200" b="1" dirty="0">
                <a:solidFill>
                  <a:schemeClr val="accent1"/>
                </a:solidFill>
                <a:ea typeface="仿宋_GB2312" pitchFamily="49" charset="-122"/>
              </a:rPr>
              <a:t>检索</a:t>
            </a:r>
            <a:r>
              <a:rPr lang="zh-CN" altLang="en-US" sz="3200" b="1" dirty="0" smtClean="0">
                <a:solidFill>
                  <a:schemeClr val="accent1"/>
                </a:solidFill>
                <a:ea typeface="仿宋_GB2312" pitchFamily="49" charset="-122"/>
              </a:rPr>
              <a:t>方式 </a:t>
            </a:r>
            <a:r>
              <a:rPr lang="en-US" altLang="zh-CN" sz="3200" b="1" dirty="0" smtClean="0">
                <a:solidFill>
                  <a:schemeClr val="accent1"/>
                </a:solidFill>
                <a:ea typeface="仿宋_GB2312" pitchFamily="49" charset="-122"/>
              </a:rPr>
              <a:t>- </a:t>
            </a:r>
            <a:r>
              <a:rPr lang="zh-CN" altLang="en-US" sz="3200" b="1" dirty="0" smtClean="0">
                <a:solidFill>
                  <a:schemeClr val="accent1"/>
                </a:solidFill>
                <a:ea typeface="仿宋_GB2312" pitchFamily="49" charset="-122"/>
              </a:rPr>
              <a:t>基本检索</a:t>
            </a:r>
            <a:endParaRPr lang="zh-CN" altLang="en-US" sz="3200" b="1" dirty="0">
              <a:solidFill>
                <a:schemeClr val="accent1"/>
              </a:solidFill>
              <a:ea typeface="仿宋_GB2312" pitchFamily="49" charset="-122"/>
            </a:endParaRPr>
          </a:p>
        </p:txBody>
      </p:sp>
      <p:pic>
        <p:nvPicPr>
          <p:cNvPr id="229391" name="Picture 1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4591" y="901919"/>
            <a:ext cx="9253182" cy="5956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6983711" y="2428001"/>
            <a:ext cx="1981200" cy="5334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E7E7E7"/>
              </a:gs>
              <a:gs pos="50000">
                <a:schemeClr val="bg1"/>
              </a:gs>
              <a:gs pos="100000">
                <a:srgbClr val="E7E7E7"/>
              </a:gs>
            </a:gsLst>
            <a:lin ang="5400000" scaled="1"/>
          </a:gradFill>
          <a:ln w="952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 marL="111125" indent="-1111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</a:pPr>
            <a:r>
              <a:rPr lang="zh-CN" altLang="en-US" sz="2000" b="1" dirty="0">
                <a:latin typeface="Times" pitchFamily="18" charset="0"/>
                <a:ea typeface="仿宋_GB2312" pitchFamily="49" charset="-122"/>
              </a:rPr>
              <a:t>检索词联想帮助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511187" y="1799230"/>
            <a:ext cx="3643953" cy="341421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zh-CN" altLang="zh-CN" sz="1800">
              <a:ea typeface="宋体" pitchFamily="2" charset="-122"/>
            </a:endParaRPr>
          </a:p>
        </p:txBody>
      </p:sp>
      <p:sp>
        <p:nvSpPr>
          <p:cNvPr id="229394" name="Line 18"/>
          <p:cNvSpPr>
            <a:spLocks noChangeShapeType="1"/>
          </p:cNvSpPr>
          <p:nvPr/>
        </p:nvSpPr>
        <p:spPr bwMode="auto">
          <a:xfrm>
            <a:off x="6277970" y="2656601"/>
            <a:ext cx="705741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ja-JP" altLang="en-US"/>
          </a:p>
        </p:txBody>
      </p:sp>
      <p:sp>
        <p:nvSpPr>
          <p:cNvPr id="52239" name="灯片编号占位符 15"/>
          <p:cNvSpPr>
            <a:spLocks noGrp="1"/>
          </p:cNvSpPr>
          <p:nvPr>
            <p:ph type="sldNum" sz="quarter" idx="4294967295"/>
          </p:nvPr>
        </p:nvSpPr>
        <p:spPr>
          <a:xfrm>
            <a:off x="457200" y="6426200"/>
            <a:ext cx="2286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8D6D053-8F06-482A-88DF-5D05FC66EFAF}" type="slidenum">
              <a:rPr lang="zh-CN" altLang="en-US" sz="800" smtClean="0"/>
              <a:pPr/>
              <a:t>45</a:t>
            </a:fld>
            <a:endParaRPr lang="en-US" altLang="zh-CN" sz="800" smtClean="0"/>
          </a:p>
        </p:txBody>
      </p:sp>
    </p:spTree>
    <p:extLst>
      <p:ext uri="{BB962C8B-B14F-4D97-AF65-F5344CB8AC3E}">
        <p14:creationId xmlns:p14="http://schemas.microsoft.com/office/powerpoint/2010/main" val="2459873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2939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3" name="灯片编号占位符 7"/>
          <p:cNvSpPr>
            <a:spLocks noGrp="1"/>
          </p:cNvSpPr>
          <p:nvPr>
            <p:ph type="sldNum" sz="quarter" idx="4294967295"/>
          </p:nvPr>
        </p:nvSpPr>
        <p:spPr>
          <a:xfrm>
            <a:off x="457200" y="6426200"/>
            <a:ext cx="2286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4DFEF6D-E044-4FC9-927F-35561AE7E404}" type="slidenum">
              <a:rPr lang="zh-CN" altLang="en-US" sz="800" smtClean="0"/>
              <a:pPr/>
              <a:t>46</a:t>
            </a:fld>
            <a:endParaRPr lang="en-US" altLang="zh-CN" sz="800" smtClean="0"/>
          </a:p>
        </p:txBody>
      </p:sp>
      <p:sp>
        <p:nvSpPr>
          <p:cNvPr id="53254" name="流程图: 过程 2"/>
          <p:cNvSpPr>
            <a:spLocks noChangeArrowheads="1"/>
          </p:cNvSpPr>
          <p:nvPr/>
        </p:nvSpPr>
        <p:spPr bwMode="auto">
          <a:xfrm>
            <a:off x="5943600" y="4114800"/>
            <a:ext cx="1219200" cy="457200"/>
          </a:xfrm>
          <a:prstGeom prst="flowChartProcess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zh-CN" altLang="en-US" sz="1800">
              <a:ea typeface="宋体" pitchFamily="2" charset="-122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292158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4000500" y="922020"/>
            <a:ext cx="3886200" cy="601980"/>
          </a:xfrm>
          <a:prstGeom prst="roundRect">
            <a:avLst/>
          </a:prstGeom>
          <a:solidFill>
            <a:srgbClr val="FFFF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 anchorCtr="0">
            <a:noAutofit/>
          </a:bodyPr>
          <a:lstStyle/>
          <a:p>
            <a:pPr algn="ctr">
              <a:spcBef>
                <a:spcPts val="2400"/>
              </a:spcBef>
            </a:pPr>
            <a:r>
              <a:rPr kumimoji="1" lang="en-US" altLang="ja-JP" sz="2000" dirty="0" smtClean="0"/>
              <a:t>A </a:t>
            </a:r>
            <a:r>
              <a:rPr kumimoji="1" lang="en-US" altLang="ja-JP" sz="2000" dirty="0" smtClean="0">
                <a:solidFill>
                  <a:srgbClr val="FF0000"/>
                </a:solidFill>
              </a:rPr>
              <a:t>Topic Page </a:t>
            </a:r>
            <a:r>
              <a:rPr kumimoji="1" lang="en-US" altLang="ja-JP" sz="2000" dirty="0" smtClean="0"/>
              <a:t>on Coco Chanel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452207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2" y="144113"/>
            <a:ext cx="4900734" cy="6587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705679" y="674757"/>
            <a:ext cx="2667000" cy="1346200"/>
          </a:xfrm>
          <a:prstGeom prst="roundRect">
            <a:avLst>
              <a:gd name="adj" fmla="val 912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zh-CN" altLang="zh-CN" sz="1800">
              <a:ea typeface="宋体" pitchFamily="2" charset="-122"/>
            </a:endParaRPr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716" y="1618547"/>
            <a:ext cx="6327858" cy="3284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40359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2" y="130861"/>
            <a:ext cx="4900734" cy="6587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276" name="灯片编号占位符 6"/>
          <p:cNvSpPr>
            <a:spLocks noGrp="1"/>
          </p:cNvSpPr>
          <p:nvPr>
            <p:ph type="sldNum" sz="quarter" idx="4294967295"/>
          </p:nvPr>
        </p:nvSpPr>
        <p:spPr>
          <a:xfrm>
            <a:off x="457200" y="6426200"/>
            <a:ext cx="2286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1C27DAC-2CB4-4570-98BD-C2943124CD5B}" type="slidenum">
              <a:rPr lang="zh-CN" altLang="en-US" sz="800" smtClean="0"/>
              <a:pPr/>
              <a:t>48</a:t>
            </a:fld>
            <a:endParaRPr lang="en-US" altLang="zh-CN" sz="80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100" y="1008393"/>
            <a:ext cx="5200255" cy="4849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23549" y="2001078"/>
            <a:ext cx="1333500" cy="1423778"/>
          </a:xfrm>
          <a:prstGeom prst="roundRect">
            <a:avLst>
              <a:gd name="adj" fmla="val 912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zh-CN" altLang="zh-CN" sz="180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2010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2" y="144113"/>
            <a:ext cx="4900734" cy="6587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276" name="灯片编号占位符 6"/>
          <p:cNvSpPr>
            <a:spLocks noGrp="1"/>
          </p:cNvSpPr>
          <p:nvPr>
            <p:ph type="sldNum" sz="quarter" idx="4294967295"/>
          </p:nvPr>
        </p:nvSpPr>
        <p:spPr>
          <a:xfrm>
            <a:off x="457200" y="6426200"/>
            <a:ext cx="2286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1C27DAC-2CB4-4570-98BD-C2943124CD5B}" type="slidenum">
              <a:rPr lang="zh-CN" altLang="en-US" sz="800" smtClean="0"/>
              <a:pPr/>
              <a:t>49</a:t>
            </a:fld>
            <a:endParaRPr lang="en-US" altLang="zh-CN" sz="80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6992" y="914886"/>
            <a:ext cx="4902240" cy="5260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15266" y="3309730"/>
            <a:ext cx="1383307" cy="1553818"/>
          </a:xfrm>
          <a:prstGeom prst="roundRect">
            <a:avLst>
              <a:gd name="adj" fmla="val 912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zh-CN" altLang="zh-CN" sz="180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0889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133599" y="1863253"/>
            <a:ext cx="3598461" cy="136037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295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Font typeface="Arial" pitchFamily="34" charset="0"/>
              <a:buNone/>
            </a:pPr>
            <a:r>
              <a:rPr lang="en-US" altLang="zh-CN" sz="1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Literature Resource Center</a:t>
            </a:r>
            <a:br>
              <a:rPr lang="en-US" altLang="zh-CN" sz="1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lang="zh-CN" altLang="en-US" sz="1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（文学资源中心）</a:t>
            </a:r>
            <a:endParaRPr lang="en-US" altLang="zh-CN" sz="18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pPr marL="0" indent="0">
              <a:spcBef>
                <a:spcPts val="2400"/>
              </a:spcBef>
              <a:buFont typeface="Arial" pitchFamily="34" charset="0"/>
              <a:buNone/>
            </a:pPr>
            <a:r>
              <a:rPr lang="en-US" altLang="zh-CN" sz="1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MLA International Bibliography</a:t>
            </a:r>
            <a:br>
              <a:rPr lang="en-US" altLang="zh-CN" sz="1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lang="zh-CN" altLang="en-US" sz="1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（现代语言协会国际书目）</a:t>
            </a:r>
            <a:endParaRPr lang="en-US" altLang="zh-CN" sz="18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5" name="Picture 4" descr="​gls-web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41" y="2088967"/>
            <a:ext cx="15621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右中かっこ 12"/>
          <p:cNvSpPr/>
          <p:nvPr/>
        </p:nvSpPr>
        <p:spPr bwMode="auto">
          <a:xfrm>
            <a:off x="6100968" y="1958793"/>
            <a:ext cx="685800" cy="1071011"/>
          </a:xfrm>
          <a:prstGeom prst="rightBrace">
            <a:avLst/>
          </a:prstGeom>
          <a:noFill/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正方形/長方形 13"/>
          <p:cNvSpPr/>
          <p:nvPr/>
        </p:nvSpPr>
        <p:spPr>
          <a:xfrm>
            <a:off x="6618521" y="2768266"/>
            <a:ext cx="24187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16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Artemis Literary Sources</a:t>
            </a:r>
            <a:br>
              <a:rPr lang="en-US" altLang="zh-CN" sz="16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lang="ja-JP" alt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（</a:t>
            </a:r>
            <a:r>
              <a:rPr lang="zh-CN" alt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文学资源检索平台</a:t>
            </a:r>
            <a:r>
              <a:rPr lang="ja-JP" altLang="en-US" sz="1600" dirty="0" smtClean="0">
                <a:solidFill>
                  <a:srgbClr val="00000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）</a:t>
            </a:r>
            <a:endParaRPr lang="ja-JP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6" descr="MLA International Bibliography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27" y="2606774"/>
            <a:ext cx="15621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Literature Resource Center 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27" y="1807100"/>
            <a:ext cx="15621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Biography in Context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27" y="3679707"/>
            <a:ext cx="15621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2133599" y="3749933"/>
            <a:ext cx="3598461" cy="526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295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Font typeface="Arial" pitchFamily="34" charset="0"/>
              <a:buNone/>
            </a:pPr>
            <a:r>
              <a:rPr lang="en-US" altLang="zh-CN" sz="1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Biography In Context</a:t>
            </a:r>
            <a:br>
              <a:rPr lang="en-US" altLang="zh-CN" sz="1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lang="zh-CN" altLang="en-US" sz="1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（人物传记资源中心）</a:t>
            </a:r>
            <a:endParaRPr lang="en-US" altLang="zh-CN" sz="18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  <p:pic>
        <p:nvPicPr>
          <p:cNvPr id="1028" name="Picture 4" descr="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227" y="4820879"/>
            <a:ext cx="15621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2133598" y="4885914"/>
            <a:ext cx="3967370" cy="52629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171450" indent="-171450" algn="l" defTabSz="914400" rtl="0" eaLnBrk="1" latinLnBrk="0" hangingPunct="1">
              <a:lnSpc>
                <a:spcPct val="95000"/>
              </a:lnSpc>
              <a:spcBef>
                <a:spcPts val="12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00050" indent="-17145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715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Char char="-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295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14400" indent="-114300" algn="l" defTabSz="914400" rtl="0" eaLnBrk="1" latinLnBrk="0" hangingPunct="1">
              <a:lnSpc>
                <a:spcPct val="95000"/>
              </a:lnSpc>
              <a:spcBef>
                <a:spcPct val="20000"/>
              </a:spcBef>
              <a:buFont typeface="Arial" pitchFamily="34" charset="0"/>
              <a:buChar char="-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Font typeface="Arial" pitchFamily="34" charset="0"/>
              <a:buNone/>
            </a:pPr>
            <a:r>
              <a:rPr lang="en-US" altLang="zh-CN" sz="1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Eighteenth Century Collections Online</a:t>
            </a:r>
            <a:br>
              <a:rPr lang="en-US" altLang="zh-CN" sz="1800" b="1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</a:br>
            <a:r>
              <a:rPr lang="zh-CN" altLang="en-US" sz="1800" dirty="0" smtClean="0"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（十八世纪作品在线）</a:t>
            </a:r>
            <a:endParaRPr lang="en-US" altLang="zh-CN" sz="1800" dirty="0" smtClean="0"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3582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/>
      <p:bldP spid="11" grpId="0"/>
      <p:bldP spid="1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2" y="144113"/>
            <a:ext cx="4900734" cy="6587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1210" y="1192696"/>
            <a:ext cx="5087299" cy="45587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105572" y="4850295"/>
            <a:ext cx="1393002" cy="1231347"/>
          </a:xfrm>
          <a:prstGeom prst="roundRect">
            <a:avLst>
              <a:gd name="adj" fmla="val 912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zh-CN" altLang="zh-CN" sz="180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72719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2" y="144113"/>
            <a:ext cx="4900734" cy="6587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72548" y="2574235"/>
            <a:ext cx="1434548" cy="2554356"/>
          </a:xfrm>
          <a:prstGeom prst="roundRect">
            <a:avLst>
              <a:gd name="adj" fmla="val 912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zh-CN" altLang="zh-CN" sz="1800">
              <a:ea typeface="宋体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2390" y="286951"/>
            <a:ext cx="3481192" cy="6302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889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22" y="130861"/>
            <a:ext cx="4900734" cy="658799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276" name="灯片编号占位符 6"/>
          <p:cNvSpPr>
            <a:spLocks noGrp="1"/>
          </p:cNvSpPr>
          <p:nvPr>
            <p:ph type="sldNum" sz="quarter" idx="4294967295"/>
          </p:nvPr>
        </p:nvSpPr>
        <p:spPr>
          <a:xfrm>
            <a:off x="457200" y="6426200"/>
            <a:ext cx="2286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E1C27DAC-2CB4-4570-98BD-C2943124CD5B}" type="slidenum">
              <a:rPr lang="zh-CN" altLang="en-US" sz="800" smtClean="0"/>
              <a:pPr/>
              <a:t>52</a:t>
            </a:fld>
            <a:endParaRPr lang="en-US" altLang="zh-CN" sz="800" smtClean="0"/>
          </a:p>
        </p:txBody>
      </p:sp>
      <p:pic>
        <p:nvPicPr>
          <p:cNvPr id="8" name="図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100" y="1008393"/>
            <a:ext cx="5200255" cy="48490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839155" y="1152939"/>
            <a:ext cx="2217088" cy="463826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zh-CN" altLang="zh-CN" sz="180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59725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13934081"/>
          </a:xfrm>
          <a:prstGeom prst="rect">
            <a:avLst/>
          </a:prstGeom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79782" y="3849757"/>
            <a:ext cx="4343400" cy="1362614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zh-CN" altLang="zh-CN" sz="1800">
              <a:ea typeface="宋体" pitchFamily="2" charset="-122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6771861" y="1340126"/>
            <a:ext cx="1828800" cy="2362199"/>
          </a:xfrm>
          <a:prstGeom prst="roundRect">
            <a:avLst>
              <a:gd name="adj" fmla="val 912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zh-CN" altLang="zh-CN" sz="180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217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8922280"/>
          </a:xfrm>
          <a:prstGeom prst="rect">
            <a:avLst/>
          </a:prstGeom>
        </p:spPr>
      </p:pic>
      <p:pic>
        <p:nvPicPr>
          <p:cNvPr id="1026" name="Picture 2" descr="http://t0.gstatic.com/images?q=tbn:ANd9GcS3W8PPkjNVk9FZTkaD9oBLCYgyv7CyYshOmhx8HzLfcf1xDp1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566" y="3882887"/>
            <a:ext cx="1808922" cy="2411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6503491" y="1213307"/>
            <a:ext cx="1964648" cy="2362199"/>
          </a:xfrm>
          <a:prstGeom prst="roundRect">
            <a:avLst>
              <a:gd name="adj" fmla="val 9120"/>
            </a:avLst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zh-CN" altLang="zh-CN" sz="1800">
              <a:ea typeface="宋体" pitchFamily="2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999" y="1121271"/>
            <a:ext cx="4101523" cy="5173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2405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Example: Coco Chanel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199" y="1139686"/>
            <a:ext cx="6293643" cy="4956313"/>
          </a:xfrm>
        </p:spPr>
        <p:txBody>
          <a:bodyPr/>
          <a:lstStyle/>
          <a:p>
            <a:r>
              <a:rPr kumimoji="1" lang="en-US" altLang="ja-JP" dirty="0" smtClean="0"/>
              <a:t>What was Chanel’s personal life like?</a:t>
            </a:r>
          </a:p>
          <a:p>
            <a:r>
              <a:rPr kumimoji="1" lang="en-US" altLang="ja-JP" dirty="0" smtClean="0"/>
              <a:t>What were her achievements and faults?</a:t>
            </a:r>
          </a:p>
          <a:p>
            <a:r>
              <a:rPr kumimoji="1" lang="en-US" altLang="ja-JP" dirty="0" smtClean="0"/>
              <a:t>What are the recent media writing about Chanel?</a:t>
            </a:r>
          </a:p>
          <a:p>
            <a:r>
              <a:rPr kumimoji="1" lang="en-US" altLang="ja-JP" dirty="0" smtClean="0">
                <a:solidFill>
                  <a:srgbClr val="FF0000"/>
                </a:solidFill>
              </a:rPr>
              <a:t>Find other designers related to Chanel</a:t>
            </a:r>
          </a:p>
          <a:p>
            <a:endParaRPr kumimoji="1" lang="ja-JP" altLang="en-US" dirty="0"/>
          </a:p>
        </p:txBody>
      </p:sp>
      <p:pic>
        <p:nvPicPr>
          <p:cNvPr id="2050" name="Picture 2" descr="Fashion Designer Coco Chanel, Circa 19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52800"/>
            <a:ext cx="4357687" cy="314760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016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304801"/>
            <a:ext cx="9144000" cy="8242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003234" y="185135"/>
            <a:ext cx="755375" cy="530482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zh-CN" altLang="zh-CN" sz="1800">
              <a:ea typeface="宋体" pitchFamily="2" charset="-122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775790" y="715617"/>
            <a:ext cx="1099932" cy="530087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</a:pPr>
            <a:endParaRPr lang="zh-CN" altLang="zh-CN" sz="1800">
              <a:ea typeface="宋体" pitchFamily="2" charset="-122"/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43269" y="185135"/>
            <a:ext cx="5857461" cy="6464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3134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115412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4408228" y="3971498"/>
            <a:ext cx="33164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>
                <a:solidFill>
                  <a:srgbClr val="FF0000"/>
                </a:solidFill>
              </a:rPr>
              <a:t>Ctrl + click to select multiple</a:t>
            </a:r>
            <a:endParaRPr kumimoji="1" lang="ja-JP" altLang="en-US" dirty="0">
              <a:solidFill>
                <a:srgbClr val="FF0000"/>
              </a:solidFill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 flipH="1">
            <a:off x="2661314" y="4156164"/>
            <a:ext cx="1624083" cy="32030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矢印コネクタ 7"/>
          <p:cNvCxnSpPr/>
          <p:nvPr/>
        </p:nvCxnSpPr>
        <p:spPr>
          <a:xfrm flipH="1">
            <a:off x="2538484" y="4156164"/>
            <a:ext cx="1746913" cy="58685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699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54592" y="0"/>
            <a:ext cx="9198591" cy="8570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545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Divider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Subtitle, Arial 18pt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31520" y="3154337"/>
            <a:ext cx="8412480" cy="467820"/>
          </a:xfrm>
        </p:spPr>
        <p:txBody>
          <a:bodyPr/>
          <a:lstStyle/>
          <a:p>
            <a:r>
              <a:rPr kumimoji="1" lang="en-US" altLang="zh-CN" sz="3200" b="1" dirty="0" smtClean="0">
                <a:solidFill>
                  <a:schemeClr val="tx1"/>
                </a:solidFill>
              </a:rPr>
              <a:t>Gale</a:t>
            </a:r>
            <a:r>
              <a:rPr kumimoji="1" lang="zh-CN" altLang="en-US" sz="3200" b="1" dirty="0" smtClean="0">
                <a:solidFill>
                  <a:schemeClr val="tx1"/>
                </a:solidFill>
              </a:rPr>
              <a:t>文学资源中心</a:t>
            </a:r>
            <a:r>
              <a:rPr kumimoji="1" lang="en-US" altLang="zh-CN" sz="3200" b="1" dirty="0" smtClean="0">
                <a:solidFill>
                  <a:schemeClr val="tx1"/>
                </a:solidFill>
              </a:rPr>
              <a:t>+MLA</a:t>
            </a:r>
            <a:r>
              <a:rPr kumimoji="1" lang="zh-CN" altLang="en-US" sz="3200" b="1" dirty="0" smtClean="0">
                <a:solidFill>
                  <a:schemeClr val="tx1"/>
                </a:solidFill>
              </a:rPr>
              <a:t>书目</a:t>
            </a:r>
            <a:endParaRPr kumimoji="1" lang="ja-JP" altLang="en-US" sz="3200" b="1" dirty="0">
              <a:solidFill>
                <a:schemeClr val="tx1"/>
              </a:solidFill>
            </a:endParaRPr>
          </a:p>
        </p:txBody>
      </p:sp>
      <p:sp>
        <p:nvSpPr>
          <p:cNvPr id="47108" name="灯片编号占位符 4"/>
          <p:cNvSpPr>
            <a:spLocks noGrp="1"/>
          </p:cNvSpPr>
          <p:nvPr>
            <p:ph type="sldNum" sz="quarter" idx="4294967295"/>
          </p:nvPr>
        </p:nvSpPr>
        <p:spPr>
          <a:xfrm>
            <a:off x="0" y="6426200"/>
            <a:ext cx="228600" cy="2286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ts val="2200"/>
              </a:lnSpc>
              <a:spcBef>
                <a:spcPct val="5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58D7701-77FA-4975-99B3-DDCA0C7D43C0}" type="slidenum">
              <a:rPr lang="zh-CN" altLang="en-US" sz="800" smtClean="0"/>
              <a:pPr/>
              <a:t>6</a:t>
            </a:fld>
            <a:endParaRPr lang="en-US" altLang="zh-CN" sz="800" smtClean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3"/>
          <a:srcRect t="13309" b="9053"/>
          <a:stretch/>
        </p:blipFill>
        <p:spPr>
          <a:xfrm>
            <a:off x="731520" y="1158161"/>
            <a:ext cx="5137017" cy="1653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97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scending-knowledge.com/wp-content/uploads/2013/08/AnalyzingLitera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573" y="1888382"/>
            <a:ext cx="7304556" cy="387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标题 1"/>
          <p:cNvSpPr txBox="1">
            <a:spLocks/>
          </p:cNvSpPr>
          <p:nvPr/>
        </p:nvSpPr>
        <p:spPr>
          <a:xfrm>
            <a:off x="2368135" y="758206"/>
            <a:ext cx="4619519" cy="73250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800" b="1" dirty="0"/>
              <a:t>Why </a:t>
            </a:r>
            <a:r>
              <a:rPr lang="en-US" altLang="zh-CN" sz="2800" b="1" dirty="0" smtClean="0"/>
              <a:t>Study Literature? </a:t>
            </a:r>
            <a:endParaRPr lang="en-US" altLang="zh-CN" sz="2800" b="1" dirty="0"/>
          </a:p>
          <a:p>
            <a:pPr algn="ctr"/>
            <a:r>
              <a:rPr lang="zh-CN" altLang="en-US" sz="2800" b="1" dirty="0" smtClean="0"/>
              <a:t>（文学</a:t>
            </a:r>
            <a:r>
              <a:rPr lang="en-US" altLang="zh-CN" sz="2800" b="1" dirty="0" smtClean="0"/>
              <a:t>-</a:t>
            </a:r>
            <a:r>
              <a:rPr lang="zh-CN" altLang="en-US" sz="2800" b="1" dirty="0" smtClean="0"/>
              <a:t>不可或缺）</a:t>
            </a:r>
            <a:endParaRPr lang="en-US" altLang="zh-CN" sz="2800" b="1" dirty="0"/>
          </a:p>
        </p:txBody>
      </p:sp>
    </p:spTree>
    <p:extLst>
      <p:ext uri="{BB962C8B-B14F-4D97-AF65-F5344CB8AC3E}">
        <p14:creationId xmlns:p14="http://schemas.microsoft.com/office/powerpoint/2010/main" val="95839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62608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タイトル 3"/>
          <p:cNvSpPr>
            <a:spLocks noGrp="1"/>
          </p:cNvSpPr>
          <p:nvPr>
            <p:ph type="title"/>
          </p:nvPr>
        </p:nvSpPr>
        <p:spPr>
          <a:xfrm>
            <a:off x="3405117" y="4901229"/>
            <a:ext cx="8229600" cy="258762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2400" dirty="0" smtClean="0">
                <a:solidFill>
                  <a:schemeClr val="bg1"/>
                </a:solidFill>
              </a:rPr>
              <a:t>IFLA </a:t>
            </a:r>
            <a:r>
              <a:rPr lang="en-US" altLang="ja-JP" sz="2400" dirty="0">
                <a:solidFill>
                  <a:schemeClr val="bg1"/>
                </a:solidFill>
              </a:rPr>
              <a:t>Trend </a:t>
            </a:r>
            <a:r>
              <a:rPr lang="en-US" altLang="ja-JP" sz="2400" dirty="0" smtClean="0">
                <a:solidFill>
                  <a:schemeClr val="bg1"/>
                </a:solidFill>
              </a:rPr>
              <a:t>Report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sp>
        <p:nvSpPr>
          <p:cNvPr id="6" name="标题 1"/>
          <p:cNvSpPr txBox="1">
            <a:spLocks/>
          </p:cNvSpPr>
          <p:nvPr/>
        </p:nvSpPr>
        <p:spPr>
          <a:xfrm>
            <a:off x="365125" y="280447"/>
            <a:ext cx="8415338" cy="36625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200" kern="1200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800" b="1" dirty="0" smtClean="0"/>
              <a:t>让你的思维乘风破浪，还是随波逐流</a:t>
            </a:r>
            <a:r>
              <a:rPr lang="en-US" altLang="zh-CN" sz="2800" b="1" dirty="0" smtClean="0"/>
              <a:t>? </a:t>
            </a:r>
            <a:endParaRPr lang="en-US" altLang="zh-CN" sz="2800" b="1" dirty="0"/>
          </a:p>
        </p:txBody>
      </p:sp>
      <p:grpSp>
        <p:nvGrpSpPr>
          <p:cNvPr id="7" name="组合 6"/>
          <p:cNvGrpSpPr/>
          <p:nvPr/>
        </p:nvGrpSpPr>
        <p:grpSpPr>
          <a:xfrm>
            <a:off x="0" y="764704"/>
            <a:ext cx="12140419" cy="6260852"/>
            <a:chOff x="0" y="764704"/>
            <a:chExt cx="12140419" cy="626085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64704"/>
              <a:ext cx="9147049" cy="6260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タイトル 1"/>
            <p:cNvSpPr txBox="1">
              <a:spLocks/>
            </p:cNvSpPr>
            <p:nvPr/>
          </p:nvSpPr>
          <p:spPr>
            <a:xfrm>
              <a:off x="3908075" y="3736804"/>
              <a:ext cx="8232344" cy="1651126"/>
            </a:xfrm>
            <a:prstGeom prst="rect">
              <a:avLst/>
            </a:prstGeom>
          </p:spPr>
          <p:txBody>
            <a:bodyPr vert="horz" wrap="square" lIns="0" tIns="0" rIns="0" bIns="0" rtlCol="0" anchor="ctr">
              <a:noAutofit/>
            </a:bodyPr>
            <a:lstStyle>
              <a:lvl1pPr algn="l" defTabSz="914400" rtl="0" eaLnBrk="1" latinLnBrk="0" hangingPunct="1">
                <a:lnSpc>
                  <a:spcPct val="85000"/>
                </a:lnSpc>
                <a:spcBef>
                  <a:spcPct val="0"/>
                </a:spcBef>
                <a:buNone/>
                <a:defRPr sz="2200" kern="1200">
                  <a:solidFill>
                    <a:schemeClr val="accent2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kumimoji="1" lang="zh-CN" altLang="en-US" sz="3200" dirty="0" smtClean="0">
                  <a:solidFill>
                    <a:srgbClr val="FF0000"/>
                  </a:solidFill>
                </a:rPr>
                <a:t>阅读</a:t>
              </a:r>
              <a:r>
                <a:rPr kumimoji="1" lang="zh-CN" altLang="en-US" sz="2400" dirty="0" smtClean="0">
                  <a:solidFill>
                    <a:srgbClr val="FF0000"/>
                  </a:solidFill>
                </a:rPr>
                <a:t>及</a:t>
              </a:r>
              <a:r>
                <a:rPr kumimoji="1" lang="zh-CN" altLang="en-US" sz="3200" dirty="0" smtClean="0">
                  <a:solidFill>
                    <a:srgbClr val="FF0000"/>
                  </a:solidFill>
                </a:rPr>
                <a:t>掌握信息</a:t>
              </a:r>
              <a:r>
                <a:rPr kumimoji="1" lang="zh-CN" altLang="en-US" sz="2400" dirty="0" smtClean="0">
                  <a:solidFill>
                    <a:srgbClr val="FF0000"/>
                  </a:solidFill>
                </a:rPr>
                <a:t>的能力</a:t>
              </a:r>
              <a:endParaRPr kumimoji="1" lang="ja-JP" altLang="en-US" sz="24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51498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3"/>
          <p:cNvPicPr>
            <a:picLocks noChangeAspect="1"/>
          </p:cNvPicPr>
          <p:nvPr/>
        </p:nvPicPr>
        <p:blipFill rotWithShape="1">
          <a:blip r:embed="rId2"/>
          <a:srcRect b="9967"/>
          <a:stretch/>
        </p:blipFill>
        <p:spPr>
          <a:xfrm>
            <a:off x="0" y="0"/>
            <a:ext cx="9172575" cy="683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78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0.6|13.1|0.9"/>
</p:tagLst>
</file>

<file path=ppt/theme/theme1.xml><?xml version="1.0" encoding="utf-8"?>
<a:theme xmlns:a="http://schemas.openxmlformats.org/drawingml/2006/main" name="Office Theme">
  <a:themeElements>
    <a:clrScheme name="Cengage">
      <a:dk1>
        <a:srgbClr val="000000"/>
      </a:dk1>
      <a:lt1>
        <a:srgbClr val="FFFFFF"/>
      </a:lt1>
      <a:dk2>
        <a:srgbClr val="000000"/>
      </a:dk2>
      <a:lt2>
        <a:srgbClr val="AAAEB4"/>
      </a:lt2>
      <a:accent1>
        <a:srgbClr val="0D3857"/>
      </a:accent1>
      <a:accent2>
        <a:srgbClr val="055C91"/>
      </a:accent2>
      <a:accent3>
        <a:srgbClr val="81C0DA"/>
      </a:accent3>
      <a:accent4>
        <a:srgbClr val="B0D3DF"/>
      </a:accent4>
      <a:accent5>
        <a:srgbClr val="E0DCCD"/>
      </a:accent5>
      <a:accent6>
        <a:srgbClr val="7C7666"/>
      </a:accent6>
      <a:hlink>
        <a:srgbClr val="055C91"/>
      </a:hlink>
      <a:folHlink>
        <a:srgbClr val="81C0D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411D53F618ADE46BF233FE4F46F27AC" ma:contentTypeVersion="0" ma:contentTypeDescription="Create a new document." ma:contentTypeScope="" ma:versionID="3d2b600632870d5641a6ad7e6a32fdd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7D23694-6172-4044-A51E-E17F620D07D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69428F29-EFB2-4C45-95D2-7A247FB136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3964C1-7B7B-4FD4-81D6-078FDDFC6D25}">
  <ds:schemaRefs>
    <ds:schemaRef ds:uri="http://www.w3.org/XML/1998/namespace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1455</Words>
  <Application>Microsoft Office PowerPoint</Application>
  <PresentationFormat>全屏显示(4:3)</PresentationFormat>
  <Paragraphs>222</Paragraphs>
  <Slides>59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59</vt:i4>
      </vt:variant>
    </vt:vector>
  </HeadingPairs>
  <TitlesOfParts>
    <vt:vector size="71" baseType="lpstr">
      <vt:lpstr>Arial Unicode MS</vt:lpstr>
      <vt:lpstr>MS PGothic</vt:lpstr>
      <vt:lpstr>仿宋_GB2312</vt:lpstr>
      <vt:lpstr>黑体</vt:lpstr>
      <vt:lpstr>黑体</vt:lpstr>
      <vt:lpstr>宋体</vt:lpstr>
      <vt:lpstr>Arial</vt:lpstr>
      <vt:lpstr>Calibri</vt:lpstr>
      <vt:lpstr>Times</vt:lpstr>
      <vt:lpstr>Times New Roman</vt:lpstr>
      <vt:lpstr>Wingdings</vt:lpstr>
      <vt:lpstr>Office Theme</vt:lpstr>
      <vt:lpstr>Digital Resources for                      Literature Research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IFLA Trend Report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Biographies 传记资料</vt:lpstr>
      <vt:lpstr>Literary Criticism 文学评论</vt:lpstr>
      <vt:lpstr>Other Material  其他</vt:lpstr>
      <vt:lpstr>Isaac Asimov （艾萨克·阿西莫夫）</vt:lpstr>
      <vt:lpstr>A Deep Understanding</vt:lpstr>
      <vt:lpstr>PowerPoint 演示文稿</vt:lpstr>
      <vt:lpstr>PowerPoint 演示文稿</vt:lpstr>
      <vt:lpstr>PowerPoint 演示文稿</vt:lpstr>
      <vt:lpstr>PowerPoint 演示文稿</vt:lpstr>
      <vt:lpstr>About Gale</vt:lpstr>
      <vt:lpstr>PowerPoint 演示文稿</vt:lpstr>
      <vt:lpstr>PowerPoint 演示文稿</vt:lpstr>
      <vt:lpstr>PowerPoint 演示文稿</vt:lpstr>
      <vt:lpstr>Person/ Work Search   （作家/作品搜索）</vt:lpstr>
      <vt:lpstr>PowerPoint 演示文稿</vt:lpstr>
      <vt:lpstr>PowerPoint 演示文稿</vt:lpstr>
      <vt:lpstr>A Whole Understanding</vt:lpstr>
      <vt:lpstr>PowerPoint 演示文稿</vt:lpstr>
      <vt:lpstr>PowerPoint 演示文稿</vt:lpstr>
      <vt:lpstr>PowerPoint 演示文稿</vt:lpstr>
      <vt:lpstr>Full-Text Translation (文章翻译）</vt:lpstr>
      <vt:lpstr>PowerPoint 演示文稿</vt:lpstr>
      <vt:lpstr>Topic Finder</vt:lpstr>
      <vt:lpstr>Term Frequency （词频工具）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Example: Coco Chanel  可可·香奈儿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Example: Coco Chanel</vt:lpstr>
      <vt:lpstr>PowerPoint 演示文稿</vt:lpstr>
      <vt:lpstr>PowerPoint 演示文稿</vt:lpstr>
      <vt:lpstr>PowerPoint 演示文稿</vt:lpstr>
      <vt:lpstr>Divider slide</vt:lpstr>
    </vt:vector>
  </TitlesOfParts>
  <Company>Ruder Finn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Carolyn</dc:creator>
  <cp:lastModifiedBy>Qi, Kirin</cp:lastModifiedBy>
  <cp:revision>26</cp:revision>
  <dcterms:created xsi:type="dcterms:W3CDTF">2014-09-17T20:41:57Z</dcterms:created>
  <dcterms:modified xsi:type="dcterms:W3CDTF">2015-11-12T03:21:33Z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0x0101002411D53F618ADE46BF233FE4F46F27AC</vt:lpwstr>
  </property>
</Properties>
</file>