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257" r:id="rId4"/>
    <p:sldId id="272" r:id="rId5"/>
    <p:sldId id="273" r:id="rId6"/>
    <p:sldId id="262" r:id="rId7"/>
    <p:sldId id="263" r:id="rId8"/>
    <p:sldId id="261" r:id="rId9"/>
    <p:sldId id="264" r:id="rId10"/>
    <p:sldId id="258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5" r:id="rId19"/>
    <p:sldId id="274" r:id="rId20"/>
    <p:sldId id="276" r:id="rId21"/>
    <p:sldId id="277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 varScale="1">
        <p:scale>
          <a:sx n="70" d="100"/>
          <a:sy n="70" d="100"/>
        </p:scale>
        <p:origin x="2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F61A7-D5B1-4848-B716-AFAA9AE5385A}" type="datetimeFigureOut">
              <a:rPr lang="zh-CN" altLang="en-US" smtClean="0"/>
              <a:t>2015/11/12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71558-065E-421E-81EC-0328E984C6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396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6534C-B32F-4E61-8866-6EDC2F0151DF}" type="datetimeFigureOut">
              <a:rPr lang="zh-CN" altLang="en-US" smtClean="0"/>
              <a:t>2015/11/12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DBCA-70F0-490E-ADDA-E1BC29DBA4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803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70000"/>
              </a:spcBef>
              <a:defRPr/>
            </a:pPr>
            <a:r>
              <a:rPr lang="zh-CN" altLang="en-US" dirty="0" smtClean="0"/>
              <a:t>学术界工人的研究</a:t>
            </a:r>
            <a:r>
              <a:rPr lang="en-US" altLang="zh-CN" dirty="0" smtClean="0"/>
              <a:t>18C</a:t>
            </a:r>
            <a:r>
              <a:rPr lang="zh-CN" altLang="en-US" dirty="0" smtClean="0"/>
              <a:t>的必备权威资源， </a:t>
            </a:r>
            <a:r>
              <a:rPr lang="en-US" altLang="ja-JP" sz="1200" dirty="0" smtClean="0">
                <a:solidFill>
                  <a:schemeClr val="accent5">
                    <a:lumMod val="50000"/>
                  </a:schemeClr>
                </a:solidFill>
                <a:ea typeface="HGP創英角ｺﾞｼｯｸUB" pitchFamily="50" charset="-128"/>
              </a:rPr>
              <a:t>Scanned from the microfilm series, </a:t>
            </a:r>
            <a:r>
              <a:rPr lang="en-US" altLang="ja-JP" sz="1200" i="1" dirty="0" smtClean="0">
                <a:solidFill>
                  <a:schemeClr val="accent5">
                    <a:lumMod val="50000"/>
                  </a:schemeClr>
                </a:solidFill>
                <a:ea typeface="HGP創英角ｺﾞｼｯｸUB" pitchFamily="50" charset="-128"/>
              </a:rPr>
              <a:t>The Eighteenth Century </a:t>
            </a:r>
            <a:r>
              <a:rPr lang="en-US" altLang="ja-JP" sz="1200" dirty="0" smtClean="0">
                <a:solidFill>
                  <a:schemeClr val="accent5">
                    <a:lumMod val="50000"/>
                  </a:schemeClr>
                </a:solidFill>
                <a:ea typeface="HGP創英角ｺﾞｼｯｸUB" pitchFamily="50" charset="-128"/>
              </a:rPr>
              <a:t>(17,828 reels, complete) </a:t>
            </a:r>
            <a:endParaRPr lang="en-US" altLang="ja-JP" sz="1200" i="1" dirty="0" smtClean="0">
              <a:solidFill>
                <a:schemeClr val="accent5">
                  <a:lumMod val="50000"/>
                </a:schemeClr>
              </a:solidFill>
              <a:ea typeface="HGP創英角ｺﾞｼｯｸUB" pitchFamily="50" charset="-128"/>
            </a:endParaRPr>
          </a:p>
          <a:p>
            <a:pPr>
              <a:spcBef>
                <a:spcPct val="70000"/>
              </a:spcBef>
              <a:defRPr/>
            </a:pPr>
            <a:r>
              <a:rPr lang="en-US" altLang="ja-JP" sz="1200" dirty="0" smtClean="0">
                <a:solidFill>
                  <a:schemeClr val="accent5">
                    <a:lumMod val="50000"/>
                  </a:schemeClr>
                </a:solidFill>
                <a:ea typeface="HGP創英角ｺﾞｼｯｸUB" pitchFamily="50" charset="-128"/>
              </a:rPr>
              <a:t>Original material held in the British Library, the Bodleian Library, Huntington Library, UCLA Clark Library, etc.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DDBCA-70F0-490E-ADDA-E1BC29DBA4D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72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2338">
              <a:defRPr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 defTabSz="922338">
              <a:defRPr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922338">
              <a:defRPr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922338">
              <a:defRPr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922338">
              <a:defRPr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03293DA9-57A7-4727-A431-381D28E0F74F}" type="slidenum">
              <a:rPr lang="en-US" altLang="ja-JP" b="0">
                <a:solidFill>
                  <a:schemeClr val="tx1"/>
                </a:solidFill>
              </a:rPr>
              <a:pPr algn="r"/>
              <a:t>22</a:t>
            </a:fld>
            <a:endParaRPr lang="en-US" altLang="ja-JP" b="0">
              <a:solidFill>
                <a:schemeClr val="tx1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3738"/>
            <a:ext cx="4608512" cy="3455987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6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14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22338">
              <a:defRPr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 defTabSz="922338">
              <a:defRPr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 defTabSz="922338">
              <a:defRPr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 defTabSz="922338">
              <a:defRPr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 defTabSz="922338">
              <a:defRPr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1FDC2B2-8663-4C00-AE18-BB72682AC86B}" type="slidenum">
              <a:rPr lang="en-US" altLang="ja-JP" b="0">
                <a:solidFill>
                  <a:schemeClr val="tx1"/>
                </a:solidFill>
              </a:rPr>
              <a:pPr algn="r"/>
              <a:t>23</a:t>
            </a:fld>
            <a:endParaRPr lang="en-US" altLang="ja-JP" b="0">
              <a:solidFill>
                <a:schemeClr val="tx1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3738"/>
            <a:ext cx="4608512" cy="3455987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6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86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71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A55A394-0382-4544-BF06-9A3CE243B4BA}" type="datetimeFigureOut">
              <a:rPr lang="zh-CN" altLang="en-US" smtClean="0"/>
              <a:t>2015/11/12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415C92-D825-44C3-8B24-5FBE6FA279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24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A55A394-0382-4544-BF06-9A3CE243B4BA}" type="datetimeFigureOut">
              <a:rPr lang="zh-CN" altLang="en-US" smtClean="0"/>
              <a:t>2015/11/12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415C92-D825-44C3-8B24-5FBE6FA279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54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81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A55A394-0382-4544-BF06-9A3CE243B4BA}" type="datetimeFigureOut">
              <a:rPr lang="zh-CN" altLang="en-US" smtClean="0"/>
              <a:t>2015/11/12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415C92-D825-44C3-8B24-5FBE6FA279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95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A55A394-0382-4544-BF06-9A3CE243B4BA}" type="datetimeFigureOut">
              <a:rPr lang="zh-CN" altLang="en-US" smtClean="0"/>
              <a:t>2015/11/12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415C92-D825-44C3-8B24-5FBE6FA279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55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A55A394-0382-4544-BF06-9A3CE243B4BA}" type="datetimeFigureOut">
              <a:rPr lang="zh-CN" altLang="en-US" smtClean="0"/>
              <a:t>2015/11/12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415C92-D825-44C3-8B24-5FBE6FA279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34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A55A394-0382-4544-BF06-9A3CE243B4BA}" type="datetimeFigureOut">
              <a:rPr lang="zh-CN" altLang="en-US" smtClean="0"/>
              <a:t>2015/11/12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415C92-D825-44C3-8B24-5FBE6FA279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22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A55A394-0382-4544-BF06-9A3CE243B4BA}" type="datetimeFigureOut">
              <a:rPr lang="zh-CN" altLang="en-US" smtClean="0"/>
              <a:t>2015/11/12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415C92-D825-44C3-8B24-5FBE6FA279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1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A55A394-0382-4544-BF06-9A3CE243B4BA}" type="datetimeFigureOut">
              <a:rPr lang="zh-CN" altLang="en-US" smtClean="0"/>
              <a:t>2015/11/12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415C92-D825-44C3-8B24-5FBE6FA279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68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A55A394-0382-4544-BF06-9A3CE243B4BA}" type="datetimeFigureOut">
              <a:rPr lang="zh-CN" altLang="en-US" smtClean="0"/>
              <a:t>2015/11/12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415C92-D825-44C3-8B24-5FBE6FA279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32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37" y="5968139"/>
            <a:ext cx="7328263" cy="8898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8139"/>
            <a:ext cx="7328261" cy="8898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0" b="12735"/>
          <a:stretch/>
        </p:blipFill>
        <p:spPr>
          <a:xfrm rot="211271">
            <a:off x="7185601" y="5069444"/>
            <a:ext cx="1904999" cy="1797391"/>
          </a:xfrm>
          <a:prstGeom prst="rect">
            <a:avLst/>
          </a:prstGeom>
        </p:spPr>
      </p:pic>
      <p:sp>
        <p:nvSpPr>
          <p:cNvPr id="18" name="文本占位符 17"/>
          <p:cNvSpPr>
            <a:spLocks noGrp="1"/>
          </p:cNvSpPr>
          <p:nvPr>
            <p:ph type="body" idx="1"/>
          </p:nvPr>
        </p:nvSpPr>
        <p:spPr>
          <a:xfrm>
            <a:off x="717550" y="1444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9" name="标题占位符 18"/>
          <p:cNvSpPr>
            <a:spLocks noGrp="1"/>
          </p:cNvSpPr>
          <p:nvPr>
            <p:ph type="title"/>
          </p:nvPr>
        </p:nvSpPr>
        <p:spPr>
          <a:xfrm>
            <a:off x="647880" y="128587"/>
            <a:ext cx="7886700" cy="90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656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ccess.gale.com/nerl/documents/ECCO%20Whitepaper.pdf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23811" y="2398173"/>
            <a:ext cx="508344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Eighteenth Century </a:t>
            </a:r>
            <a:endParaRPr kumimoji="1" lang="en-US" altLang="ja-JP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Collections Online</a:t>
            </a:r>
          </a:p>
          <a:p>
            <a:r>
              <a:rPr kumimoji="1" lang="zh-CN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（十八世纪作品在线） 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301448"/>
              </p:ext>
            </p:extLst>
          </p:nvPr>
        </p:nvGraphicFramePr>
        <p:xfrm>
          <a:off x="6541827" y="1273791"/>
          <a:ext cx="2184400" cy="491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hoto Editor Photo" r:id="rId3" imgW="5714286" imgH="8504762" progId="MSPhotoEd.3">
                  <p:embed/>
                </p:oleObj>
              </mc:Choice>
              <mc:Fallback>
                <p:oleObj name="Photo Editor Photo" r:id="rId3" imgW="5714286" imgH="850476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0403" t="15912" r="18883"/>
                      <a:stretch>
                        <a:fillRect/>
                      </a:stretch>
                    </p:blipFill>
                    <p:spPr bwMode="auto">
                      <a:xfrm>
                        <a:off x="6541827" y="1273791"/>
                        <a:ext cx="2184400" cy="491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112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1625" cy="68580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204716" y="1446664"/>
            <a:ext cx="2470245" cy="44491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6673755" y="1610436"/>
            <a:ext cx="2251881" cy="2651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11" y="1875572"/>
            <a:ext cx="1533525" cy="70485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7779224" y="4874524"/>
            <a:ext cx="1146412" cy="6937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352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1746913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559558" y="1378423"/>
            <a:ext cx="5581935" cy="3684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07976" cy="5111088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844" y="501553"/>
            <a:ext cx="4337362" cy="5110946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679" y="1228227"/>
            <a:ext cx="4523165" cy="511108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0525" y="1746912"/>
            <a:ext cx="4724210" cy="509381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7953" y="4121624"/>
            <a:ext cx="4946194" cy="2736376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190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538182" y="206991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Page View</a:t>
            </a:r>
            <a:endParaRPr lang="zh-CN" altLang="en-US" sz="2800" dirty="0">
              <a:solidFill>
                <a:srgbClr val="002060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6104"/>
            <a:ext cx="9144000" cy="61318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0" y="2785778"/>
            <a:ext cx="5372100" cy="292417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6878472" y="1146412"/>
            <a:ext cx="1378424" cy="2729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384341" y="1419368"/>
            <a:ext cx="2366685" cy="276999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200" b="1" dirty="0" smtClean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书签</a:t>
            </a:r>
            <a:r>
              <a:rPr lang="en-US" altLang="zh-CN" sz="1200" b="1" dirty="0" smtClean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|</a:t>
            </a:r>
            <a:r>
              <a:rPr lang="zh-CN" altLang="en-US" sz="1200" b="1" dirty="0" smtClean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打印</a:t>
            </a:r>
            <a:r>
              <a:rPr lang="en-US" altLang="zh-TW" sz="1200" b="1" dirty="0" smtClean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|</a:t>
            </a:r>
            <a:r>
              <a:rPr lang="zh-CN" altLang="en-US" sz="1200" b="1" dirty="0" smtClean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邮件</a:t>
            </a:r>
            <a:r>
              <a:rPr lang="en-US" altLang="zh-CN" sz="1200" b="1" dirty="0" smtClean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|</a:t>
            </a:r>
            <a:r>
              <a:rPr lang="zh-CN" altLang="en-US" sz="1200" b="1" dirty="0" smtClean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保存</a:t>
            </a:r>
            <a:r>
              <a:rPr lang="en-US" altLang="zh-CN" sz="1200" b="1" dirty="0" smtClean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|</a:t>
            </a:r>
            <a:r>
              <a:rPr lang="zh-CN" altLang="en-US" sz="1200" b="1" dirty="0" smtClean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引文工具 </a:t>
            </a:r>
            <a:endParaRPr lang="zh-CN" altLang="en-US" sz="1200" b="1" dirty="0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947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124" y="1732200"/>
            <a:ext cx="6629400" cy="3857625"/>
          </a:xfrm>
          <a:prstGeom prst="rect">
            <a:avLst/>
          </a:prstGeom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460009" y="330084"/>
            <a:ext cx="48006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Navigation Tools-Print</a:t>
            </a:r>
            <a:endParaRPr lang="zh-CN" altLang="en-US" sz="2800" dirty="0">
              <a:solidFill>
                <a:srgbClr val="002060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816" y="984344"/>
            <a:ext cx="2019300" cy="485775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4053385" y="1090753"/>
            <a:ext cx="272955" cy="2740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33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60608" y="722264"/>
            <a:ext cx="5418266" cy="6081258"/>
            <a:chOff x="1135962" y="-65111"/>
            <a:chExt cx="7172325" cy="821055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5962" y="-65111"/>
              <a:ext cx="7172325" cy="51435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9610" y="5078389"/>
              <a:ext cx="7134225" cy="3067050"/>
            </a:xfrm>
            <a:prstGeom prst="rect">
              <a:avLst/>
            </a:prstGeom>
          </p:spPr>
        </p:pic>
      </p:grp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814850" y="199044"/>
            <a:ext cx="49097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Navigation Tools-Email</a:t>
            </a:r>
            <a:endParaRPr lang="zh-CN" altLang="en-US" sz="2800" dirty="0">
              <a:solidFill>
                <a:srgbClr val="002060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61" y="2731257"/>
            <a:ext cx="2019300" cy="485775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310185" y="2849179"/>
            <a:ext cx="313899" cy="2488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57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460312" y="227042"/>
            <a:ext cx="67283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Navigation Tools-Citation Tools</a:t>
            </a:r>
            <a:endParaRPr lang="zh-CN" altLang="en-US" sz="2800" dirty="0">
              <a:solidFill>
                <a:srgbClr val="002060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521" y="750262"/>
            <a:ext cx="2019300" cy="48577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4940490" y="868718"/>
            <a:ext cx="313899" cy="2488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90" y="1651379"/>
            <a:ext cx="7103068" cy="41223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518" y="2137154"/>
            <a:ext cx="4978490" cy="3392984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6075529" y="1767169"/>
            <a:ext cx="1976650" cy="25898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391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71558" cy="62226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38" y="777923"/>
            <a:ext cx="7418144" cy="52909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309" y="2388358"/>
            <a:ext cx="7256691" cy="445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5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64072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4954136" y="0"/>
            <a:ext cx="1392073" cy="3002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316172" y="1776484"/>
            <a:ext cx="1392073" cy="2160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72" y="2006221"/>
            <a:ext cx="2152650" cy="412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999" y="559132"/>
            <a:ext cx="6038850" cy="540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55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64072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641444" y="1978927"/>
            <a:ext cx="1037232" cy="1910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565" y="326339"/>
            <a:ext cx="5867400" cy="330517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r="9161"/>
          <a:stretch/>
        </p:blipFill>
        <p:spPr>
          <a:xfrm>
            <a:off x="3770833" y="2699486"/>
            <a:ext cx="5373167" cy="359092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38873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1239" cy="595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35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-1654743" y="382889"/>
            <a:ext cx="8415338" cy="2962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dirty="0" smtClean="0"/>
              <a:t>The Eighteenth Century</a:t>
            </a:r>
            <a:endParaRPr kumimoji="1" lang="ja-JP" altLang="en-US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47012" y="1034990"/>
            <a:ext cx="8415338" cy="5339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9388">
              <a:buFontTx/>
              <a:buNone/>
            </a:pPr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Many significant events and developments </a:t>
            </a:r>
            <a:b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occurred in the Eighteenth Century:  </a:t>
            </a:r>
          </a:p>
          <a:p>
            <a:pPr indent="-179388"/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The French Revolution</a:t>
            </a:r>
          </a:p>
          <a:p>
            <a:pPr indent="-179388"/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The American Revolution</a:t>
            </a:r>
          </a:p>
          <a:p>
            <a:pPr indent="-179388"/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The Industrial Revolution</a:t>
            </a:r>
          </a:p>
          <a:p>
            <a:pPr indent="-179388"/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The Enlightenment</a:t>
            </a:r>
          </a:p>
          <a:p>
            <a:pPr indent="-179388"/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The development of Capitalism</a:t>
            </a:r>
          </a:p>
          <a:p>
            <a:pPr indent="-179388"/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The birth of economic &amp; political theory</a:t>
            </a:r>
          </a:p>
          <a:p>
            <a:pPr indent="-179388"/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The emergence of the ‘middle class’</a:t>
            </a:r>
          </a:p>
          <a:p>
            <a:pPr indent="-179388"/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The birth of the ‘novel’</a:t>
            </a:r>
          </a:p>
          <a:p>
            <a:pPr indent="-179388"/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Neoclassicism</a:t>
            </a:r>
          </a:p>
          <a:p>
            <a:pPr indent="-179388"/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Romanticism</a:t>
            </a:r>
          </a:p>
          <a:p>
            <a:pPr indent="-179388"/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</a:rPr>
              <a:t>Rococo</a:t>
            </a:r>
          </a:p>
          <a:p>
            <a:pPr indent="-179388"/>
            <a:endParaRPr lang="en-US" altLang="ja-JP" sz="18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6" descr="The Storming of the Bastille, 17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287" y="323259"/>
            <a:ext cx="3429000" cy="25257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2" descr="The House of Commons in 17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31" y="1899006"/>
            <a:ext cx="2333625" cy="29448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8" descr="&lt;i&gt;Declaration of Independence, 4 July 1776&lt;/i&gt; by John Trumbu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175" y="4292379"/>
            <a:ext cx="3694112" cy="2438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88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9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60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リーフォーム 8"/>
          <p:cNvSpPr/>
          <p:nvPr/>
        </p:nvSpPr>
        <p:spPr bwMode="auto">
          <a:xfrm>
            <a:off x="1127125" y="727874"/>
            <a:ext cx="6934200" cy="3810000"/>
          </a:xfrm>
          <a:custGeom>
            <a:avLst/>
            <a:gdLst>
              <a:gd name="connsiteX0" fmla="*/ 0 w 6934200"/>
              <a:gd name="connsiteY0" fmla="*/ 546111 h 3276600"/>
              <a:gd name="connsiteX1" fmla="*/ 159953 w 6934200"/>
              <a:gd name="connsiteY1" fmla="*/ 159952 h 3276600"/>
              <a:gd name="connsiteX2" fmla="*/ 546112 w 6934200"/>
              <a:gd name="connsiteY2" fmla="*/ 0 h 3276600"/>
              <a:gd name="connsiteX3" fmla="*/ 4044950 w 6934200"/>
              <a:gd name="connsiteY3" fmla="*/ 0 h 3276600"/>
              <a:gd name="connsiteX4" fmla="*/ 4044950 w 6934200"/>
              <a:gd name="connsiteY4" fmla="*/ 0 h 3276600"/>
              <a:gd name="connsiteX5" fmla="*/ 5778500 w 6934200"/>
              <a:gd name="connsiteY5" fmla="*/ 0 h 3276600"/>
              <a:gd name="connsiteX6" fmla="*/ 6388089 w 6934200"/>
              <a:gd name="connsiteY6" fmla="*/ 0 h 3276600"/>
              <a:gd name="connsiteX7" fmla="*/ 6774248 w 6934200"/>
              <a:gd name="connsiteY7" fmla="*/ 159953 h 3276600"/>
              <a:gd name="connsiteX8" fmla="*/ 6934200 w 6934200"/>
              <a:gd name="connsiteY8" fmla="*/ 546112 h 3276600"/>
              <a:gd name="connsiteX9" fmla="*/ 6934200 w 6934200"/>
              <a:gd name="connsiteY9" fmla="*/ 1911350 h 3276600"/>
              <a:gd name="connsiteX10" fmla="*/ 6934200 w 6934200"/>
              <a:gd name="connsiteY10" fmla="*/ 1911350 h 3276600"/>
              <a:gd name="connsiteX11" fmla="*/ 6934200 w 6934200"/>
              <a:gd name="connsiteY11" fmla="*/ 2730500 h 3276600"/>
              <a:gd name="connsiteX12" fmla="*/ 6934200 w 6934200"/>
              <a:gd name="connsiteY12" fmla="*/ 2730489 h 3276600"/>
              <a:gd name="connsiteX13" fmla="*/ 6774248 w 6934200"/>
              <a:gd name="connsiteY13" fmla="*/ 3116648 h 3276600"/>
              <a:gd name="connsiteX14" fmla="*/ 6388089 w 6934200"/>
              <a:gd name="connsiteY14" fmla="*/ 3276600 h 3276600"/>
              <a:gd name="connsiteX15" fmla="*/ 5778500 w 6934200"/>
              <a:gd name="connsiteY15" fmla="*/ 3276600 h 3276600"/>
              <a:gd name="connsiteX16" fmla="*/ 5144136 w 6934200"/>
              <a:gd name="connsiteY16" fmla="*/ 4096078 h 3276600"/>
              <a:gd name="connsiteX17" fmla="*/ 4044950 w 6934200"/>
              <a:gd name="connsiteY17" fmla="*/ 3276600 h 3276600"/>
              <a:gd name="connsiteX18" fmla="*/ 546111 w 6934200"/>
              <a:gd name="connsiteY18" fmla="*/ 3276600 h 3276600"/>
              <a:gd name="connsiteX19" fmla="*/ 159952 w 6934200"/>
              <a:gd name="connsiteY19" fmla="*/ 3116647 h 3276600"/>
              <a:gd name="connsiteX20" fmla="*/ 0 w 6934200"/>
              <a:gd name="connsiteY20" fmla="*/ 2730488 h 3276600"/>
              <a:gd name="connsiteX21" fmla="*/ 0 w 6934200"/>
              <a:gd name="connsiteY21" fmla="*/ 2730500 h 3276600"/>
              <a:gd name="connsiteX22" fmla="*/ 0 w 6934200"/>
              <a:gd name="connsiteY22" fmla="*/ 1911350 h 3276600"/>
              <a:gd name="connsiteX23" fmla="*/ 0 w 6934200"/>
              <a:gd name="connsiteY23" fmla="*/ 1911350 h 3276600"/>
              <a:gd name="connsiteX24" fmla="*/ 0 w 6934200"/>
              <a:gd name="connsiteY24" fmla="*/ 546111 h 3276600"/>
              <a:gd name="connsiteX0" fmla="*/ 0 w 6934200"/>
              <a:gd name="connsiteY0" fmla="*/ 546111 h 4096078"/>
              <a:gd name="connsiteX1" fmla="*/ 159953 w 6934200"/>
              <a:gd name="connsiteY1" fmla="*/ 159952 h 4096078"/>
              <a:gd name="connsiteX2" fmla="*/ 546112 w 6934200"/>
              <a:gd name="connsiteY2" fmla="*/ 0 h 4096078"/>
              <a:gd name="connsiteX3" fmla="*/ 4044950 w 6934200"/>
              <a:gd name="connsiteY3" fmla="*/ 0 h 4096078"/>
              <a:gd name="connsiteX4" fmla="*/ 4044950 w 6934200"/>
              <a:gd name="connsiteY4" fmla="*/ 0 h 4096078"/>
              <a:gd name="connsiteX5" fmla="*/ 5778500 w 6934200"/>
              <a:gd name="connsiteY5" fmla="*/ 0 h 4096078"/>
              <a:gd name="connsiteX6" fmla="*/ 6388089 w 6934200"/>
              <a:gd name="connsiteY6" fmla="*/ 0 h 4096078"/>
              <a:gd name="connsiteX7" fmla="*/ 6774248 w 6934200"/>
              <a:gd name="connsiteY7" fmla="*/ 159953 h 4096078"/>
              <a:gd name="connsiteX8" fmla="*/ 6934200 w 6934200"/>
              <a:gd name="connsiteY8" fmla="*/ 546112 h 4096078"/>
              <a:gd name="connsiteX9" fmla="*/ 6934200 w 6934200"/>
              <a:gd name="connsiteY9" fmla="*/ 1911350 h 4096078"/>
              <a:gd name="connsiteX10" fmla="*/ 6934200 w 6934200"/>
              <a:gd name="connsiteY10" fmla="*/ 1911350 h 4096078"/>
              <a:gd name="connsiteX11" fmla="*/ 6934200 w 6934200"/>
              <a:gd name="connsiteY11" fmla="*/ 2730500 h 4096078"/>
              <a:gd name="connsiteX12" fmla="*/ 6934200 w 6934200"/>
              <a:gd name="connsiteY12" fmla="*/ 2730489 h 4096078"/>
              <a:gd name="connsiteX13" fmla="*/ 6774248 w 6934200"/>
              <a:gd name="connsiteY13" fmla="*/ 3116648 h 4096078"/>
              <a:gd name="connsiteX14" fmla="*/ 6388089 w 6934200"/>
              <a:gd name="connsiteY14" fmla="*/ 3276600 h 4096078"/>
              <a:gd name="connsiteX15" fmla="*/ 5778500 w 6934200"/>
              <a:gd name="connsiteY15" fmla="*/ 3276600 h 4096078"/>
              <a:gd name="connsiteX16" fmla="*/ 4698124 w 6934200"/>
              <a:gd name="connsiteY16" fmla="*/ 3273972 h 4096078"/>
              <a:gd name="connsiteX17" fmla="*/ 5144136 w 6934200"/>
              <a:gd name="connsiteY17" fmla="*/ 4096078 h 4096078"/>
              <a:gd name="connsiteX18" fmla="*/ 4044950 w 6934200"/>
              <a:gd name="connsiteY18" fmla="*/ 3276600 h 4096078"/>
              <a:gd name="connsiteX19" fmla="*/ 546111 w 6934200"/>
              <a:gd name="connsiteY19" fmla="*/ 3276600 h 4096078"/>
              <a:gd name="connsiteX20" fmla="*/ 159952 w 6934200"/>
              <a:gd name="connsiteY20" fmla="*/ 3116647 h 4096078"/>
              <a:gd name="connsiteX21" fmla="*/ 0 w 6934200"/>
              <a:gd name="connsiteY21" fmla="*/ 2730488 h 4096078"/>
              <a:gd name="connsiteX22" fmla="*/ 0 w 6934200"/>
              <a:gd name="connsiteY22" fmla="*/ 2730500 h 4096078"/>
              <a:gd name="connsiteX23" fmla="*/ 0 w 6934200"/>
              <a:gd name="connsiteY23" fmla="*/ 1911350 h 4096078"/>
              <a:gd name="connsiteX24" fmla="*/ 0 w 6934200"/>
              <a:gd name="connsiteY24" fmla="*/ 1911350 h 4096078"/>
              <a:gd name="connsiteX25" fmla="*/ 0 w 6934200"/>
              <a:gd name="connsiteY25" fmla="*/ 546111 h 4096078"/>
              <a:gd name="connsiteX0" fmla="*/ 0 w 6934200"/>
              <a:gd name="connsiteY0" fmla="*/ 546111 h 4096078"/>
              <a:gd name="connsiteX1" fmla="*/ 159953 w 6934200"/>
              <a:gd name="connsiteY1" fmla="*/ 159952 h 4096078"/>
              <a:gd name="connsiteX2" fmla="*/ 546112 w 6934200"/>
              <a:gd name="connsiteY2" fmla="*/ 0 h 4096078"/>
              <a:gd name="connsiteX3" fmla="*/ 4044950 w 6934200"/>
              <a:gd name="connsiteY3" fmla="*/ 0 h 4096078"/>
              <a:gd name="connsiteX4" fmla="*/ 4044950 w 6934200"/>
              <a:gd name="connsiteY4" fmla="*/ 0 h 4096078"/>
              <a:gd name="connsiteX5" fmla="*/ 5778500 w 6934200"/>
              <a:gd name="connsiteY5" fmla="*/ 0 h 4096078"/>
              <a:gd name="connsiteX6" fmla="*/ 6388089 w 6934200"/>
              <a:gd name="connsiteY6" fmla="*/ 0 h 4096078"/>
              <a:gd name="connsiteX7" fmla="*/ 6774248 w 6934200"/>
              <a:gd name="connsiteY7" fmla="*/ 159953 h 4096078"/>
              <a:gd name="connsiteX8" fmla="*/ 6934200 w 6934200"/>
              <a:gd name="connsiteY8" fmla="*/ 546112 h 4096078"/>
              <a:gd name="connsiteX9" fmla="*/ 6934200 w 6934200"/>
              <a:gd name="connsiteY9" fmla="*/ 1911350 h 4096078"/>
              <a:gd name="connsiteX10" fmla="*/ 6934200 w 6934200"/>
              <a:gd name="connsiteY10" fmla="*/ 1911350 h 4096078"/>
              <a:gd name="connsiteX11" fmla="*/ 6934200 w 6934200"/>
              <a:gd name="connsiteY11" fmla="*/ 2730500 h 4096078"/>
              <a:gd name="connsiteX12" fmla="*/ 6934200 w 6934200"/>
              <a:gd name="connsiteY12" fmla="*/ 2730489 h 4096078"/>
              <a:gd name="connsiteX13" fmla="*/ 6774248 w 6934200"/>
              <a:gd name="connsiteY13" fmla="*/ 3116648 h 4096078"/>
              <a:gd name="connsiteX14" fmla="*/ 6388089 w 6934200"/>
              <a:gd name="connsiteY14" fmla="*/ 3276600 h 4096078"/>
              <a:gd name="connsiteX15" fmla="*/ 5778500 w 6934200"/>
              <a:gd name="connsiteY15" fmla="*/ 3276600 h 4096078"/>
              <a:gd name="connsiteX16" fmla="*/ 4698124 w 6934200"/>
              <a:gd name="connsiteY16" fmla="*/ 3273972 h 4096078"/>
              <a:gd name="connsiteX17" fmla="*/ 5144136 w 6934200"/>
              <a:gd name="connsiteY17" fmla="*/ 4096078 h 4096078"/>
              <a:gd name="connsiteX18" fmla="*/ 5134303 w 6934200"/>
              <a:gd name="connsiteY18" fmla="*/ 4093779 h 4096078"/>
              <a:gd name="connsiteX19" fmla="*/ 4044950 w 6934200"/>
              <a:gd name="connsiteY19" fmla="*/ 3276600 h 4096078"/>
              <a:gd name="connsiteX20" fmla="*/ 546111 w 6934200"/>
              <a:gd name="connsiteY20" fmla="*/ 3276600 h 4096078"/>
              <a:gd name="connsiteX21" fmla="*/ 159952 w 6934200"/>
              <a:gd name="connsiteY21" fmla="*/ 3116647 h 4096078"/>
              <a:gd name="connsiteX22" fmla="*/ 0 w 6934200"/>
              <a:gd name="connsiteY22" fmla="*/ 2730488 h 4096078"/>
              <a:gd name="connsiteX23" fmla="*/ 0 w 6934200"/>
              <a:gd name="connsiteY23" fmla="*/ 2730500 h 4096078"/>
              <a:gd name="connsiteX24" fmla="*/ 0 w 6934200"/>
              <a:gd name="connsiteY24" fmla="*/ 1911350 h 4096078"/>
              <a:gd name="connsiteX25" fmla="*/ 0 w 6934200"/>
              <a:gd name="connsiteY25" fmla="*/ 1911350 h 4096078"/>
              <a:gd name="connsiteX26" fmla="*/ 0 w 6934200"/>
              <a:gd name="connsiteY26" fmla="*/ 546111 h 409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934200" h="4096078">
                <a:moveTo>
                  <a:pt x="0" y="546111"/>
                </a:moveTo>
                <a:cubicBezTo>
                  <a:pt x="0" y="401273"/>
                  <a:pt x="57537" y="262368"/>
                  <a:pt x="159953" y="159952"/>
                </a:cubicBezTo>
                <a:cubicBezTo>
                  <a:pt x="262369" y="57536"/>
                  <a:pt x="401274" y="0"/>
                  <a:pt x="546112" y="0"/>
                </a:cubicBezTo>
                <a:lnTo>
                  <a:pt x="4044950" y="0"/>
                </a:lnTo>
                <a:lnTo>
                  <a:pt x="4044950" y="0"/>
                </a:lnTo>
                <a:lnTo>
                  <a:pt x="5778500" y="0"/>
                </a:lnTo>
                <a:lnTo>
                  <a:pt x="6388089" y="0"/>
                </a:lnTo>
                <a:cubicBezTo>
                  <a:pt x="6532927" y="0"/>
                  <a:pt x="6671832" y="57537"/>
                  <a:pt x="6774248" y="159953"/>
                </a:cubicBezTo>
                <a:cubicBezTo>
                  <a:pt x="6876664" y="262369"/>
                  <a:pt x="6934200" y="401274"/>
                  <a:pt x="6934200" y="546112"/>
                </a:cubicBezTo>
                <a:lnTo>
                  <a:pt x="6934200" y="1911350"/>
                </a:lnTo>
                <a:lnTo>
                  <a:pt x="6934200" y="1911350"/>
                </a:lnTo>
                <a:lnTo>
                  <a:pt x="6934200" y="2730500"/>
                </a:lnTo>
                <a:lnTo>
                  <a:pt x="6934200" y="2730489"/>
                </a:lnTo>
                <a:cubicBezTo>
                  <a:pt x="6934200" y="2875327"/>
                  <a:pt x="6876663" y="3014232"/>
                  <a:pt x="6774248" y="3116648"/>
                </a:cubicBezTo>
                <a:cubicBezTo>
                  <a:pt x="6671832" y="3219064"/>
                  <a:pt x="6532927" y="3276600"/>
                  <a:pt x="6388089" y="3276600"/>
                </a:cubicBezTo>
                <a:lnTo>
                  <a:pt x="5778500" y="3276600"/>
                </a:lnTo>
                <a:lnTo>
                  <a:pt x="4698124" y="3273972"/>
                </a:lnTo>
                <a:lnTo>
                  <a:pt x="5144136" y="4096078"/>
                </a:lnTo>
                <a:lnTo>
                  <a:pt x="5134303" y="4093779"/>
                </a:lnTo>
                <a:lnTo>
                  <a:pt x="4044950" y="3276600"/>
                </a:lnTo>
                <a:lnTo>
                  <a:pt x="546111" y="3276600"/>
                </a:lnTo>
                <a:cubicBezTo>
                  <a:pt x="401273" y="3276600"/>
                  <a:pt x="262368" y="3219063"/>
                  <a:pt x="159952" y="3116647"/>
                </a:cubicBezTo>
                <a:cubicBezTo>
                  <a:pt x="57536" y="3014231"/>
                  <a:pt x="0" y="2875326"/>
                  <a:pt x="0" y="2730488"/>
                </a:cubicBezTo>
                <a:lnTo>
                  <a:pt x="0" y="2730500"/>
                </a:lnTo>
                <a:lnTo>
                  <a:pt x="0" y="1911350"/>
                </a:lnTo>
                <a:lnTo>
                  <a:pt x="0" y="1911350"/>
                </a:lnTo>
                <a:lnTo>
                  <a:pt x="0" y="546111"/>
                </a:lnTo>
                <a:close/>
              </a:path>
            </a:pathLst>
          </a:cu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ja-JP" altLang="en-US">
              <a:latin typeface="Arial" charset="0"/>
              <a:ea typeface="ＭＳ Ｐゴシック" panose="020B0600070205080204" pitchFamily="50" charset="-128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69925" y="248449"/>
            <a:ext cx="7772400" cy="5334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altLang="ja-JP" dirty="0" smtClean="0"/>
              <a:t>“Genuinely revolutionary”</a:t>
            </a:r>
            <a:endParaRPr lang="en-US" altLang="ja-JP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36725" y="1051724"/>
            <a:ext cx="5715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i="1">
                <a:solidFill>
                  <a:schemeClr val="tx1"/>
                </a:solidFill>
                <a:ea typeface="MS PGothic" panose="020B0600070205080204" pitchFamily="34" charset="-128"/>
              </a:rPr>
              <a:t>A university that does not have ECCO is not a serious player in eighteenth-century British and American studies—in literature or in anything else.  Any institution giving graduate degrees in eighteenth-century subjects </a:t>
            </a:r>
            <a:r>
              <a:rPr lang="en-US" altLang="ja-JP" i="1">
                <a:solidFill>
                  <a:srgbClr val="FF0000"/>
                </a:solidFill>
                <a:ea typeface="MS PGothic" panose="020B0600070205080204" pitchFamily="34" charset="-128"/>
              </a:rPr>
              <a:t>reduces itself to below minor-league status if it does not provide ECCO to its students—and is putting its publishing faculty at a crippling disadvantage</a:t>
            </a:r>
            <a:r>
              <a:rPr lang="en-US" altLang="ja-JP" i="1">
                <a:solidFill>
                  <a:schemeClr val="tx1"/>
                </a:solidFill>
                <a:ea typeface="MS PGothic" panose="020B0600070205080204" pitchFamily="34" charset="-128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i="1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1203325" y="746924"/>
            <a:ext cx="83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ja-JP" sz="72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“</a:t>
            </a:r>
            <a:endParaRPr kumimoji="1" lang="ja-JP" altLang="en-US" sz="7200" i="1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7070725" y="2728124"/>
            <a:ext cx="83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ja-JP" sz="72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”</a:t>
            </a:r>
            <a:endParaRPr kumimoji="1" lang="ja-JP" altLang="en-US" sz="7200" i="1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7"/>
          <p:cNvSpPr>
            <a:spLocks noChangeArrowheads="1"/>
          </p:cNvSpPr>
          <p:nvPr/>
        </p:nvSpPr>
        <p:spPr bwMode="auto">
          <a:xfrm>
            <a:off x="669925" y="4537874"/>
            <a:ext cx="609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ja-JP" dirty="0">
                <a:solidFill>
                  <a:srgbClr val="002060"/>
                </a:solidFill>
                <a:ea typeface="MS PGothic" panose="020B0600070205080204" pitchFamily="34" charset="-128"/>
              </a:rPr>
              <a:t>Rob Hume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ja-JP" b="0" dirty="0">
                <a:solidFill>
                  <a:srgbClr val="002060"/>
                </a:solidFill>
                <a:ea typeface="MS PGothic" panose="020B0600070205080204" pitchFamily="34" charset="-128"/>
              </a:rPr>
              <a:t>Professor of English Literature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ja-JP" b="0" dirty="0">
                <a:solidFill>
                  <a:srgbClr val="002060"/>
                </a:solidFill>
                <a:ea typeface="MS PGothic" panose="020B0600070205080204" pitchFamily="34" charset="-128"/>
              </a:rPr>
              <a:t>The Pennsylvania State University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6263" y="4198149"/>
            <a:ext cx="1304925" cy="1743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テキスト ボックス 3"/>
          <p:cNvSpPr txBox="1">
            <a:spLocks noChangeArrowheads="1"/>
          </p:cNvSpPr>
          <p:nvPr/>
        </p:nvSpPr>
        <p:spPr bwMode="auto">
          <a:xfrm>
            <a:off x="2374900" y="5518949"/>
            <a:ext cx="438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ja-JP" sz="1000" b="0">
                <a:ea typeface="MS PGothic" panose="020B0600070205080204" pitchFamily="34" charset="-128"/>
              </a:rPr>
              <a:t>Link to the full document: </a:t>
            </a:r>
            <a:r>
              <a:rPr lang="en-US" altLang="ja-JP" sz="1000" b="0">
                <a:ea typeface="MS PGothic" panose="020B0600070205080204" pitchFamily="34" charset="-128"/>
                <a:hlinkClick r:id="rId3"/>
              </a:rPr>
              <a:t>http://access.gale.com/nerl/documents/ECCO%20Whitepaper.pdf</a:t>
            </a:r>
            <a:endParaRPr kumimoji="1" lang="ja-JP" altLang="en-US" sz="1000" b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8113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/>
          <p:cNvSpPr/>
          <p:nvPr/>
        </p:nvSpPr>
        <p:spPr bwMode="auto">
          <a:xfrm>
            <a:off x="1127125" y="1219200"/>
            <a:ext cx="6934200" cy="3711575"/>
          </a:xfrm>
          <a:custGeom>
            <a:avLst/>
            <a:gdLst>
              <a:gd name="connsiteX0" fmla="*/ 0 w 6934200"/>
              <a:gd name="connsiteY0" fmla="*/ 546111 h 3276600"/>
              <a:gd name="connsiteX1" fmla="*/ 159953 w 6934200"/>
              <a:gd name="connsiteY1" fmla="*/ 159952 h 3276600"/>
              <a:gd name="connsiteX2" fmla="*/ 546112 w 6934200"/>
              <a:gd name="connsiteY2" fmla="*/ 0 h 3276600"/>
              <a:gd name="connsiteX3" fmla="*/ 4044950 w 6934200"/>
              <a:gd name="connsiteY3" fmla="*/ 0 h 3276600"/>
              <a:gd name="connsiteX4" fmla="*/ 4044950 w 6934200"/>
              <a:gd name="connsiteY4" fmla="*/ 0 h 3276600"/>
              <a:gd name="connsiteX5" fmla="*/ 5778500 w 6934200"/>
              <a:gd name="connsiteY5" fmla="*/ 0 h 3276600"/>
              <a:gd name="connsiteX6" fmla="*/ 6388089 w 6934200"/>
              <a:gd name="connsiteY6" fmla="*/ 0 h 3276600"/>
              <a:gd name="connsiteX7" fmla="*/ 6774248 w 6934200"/>
              <a:gd name="connsiteY7" fmla="*/ 159953 h 3276600"/>
              <a:gd name="connsiteX8" fmla="*/ 6934200 w 6934200"/>
              <a:gd name="connsiteY8" fmla="*/ 546112 h 3276600"/>
              <a:gd name="connsiteX9" fmla="*/ 6934200 w 6934200"/>
              <a:gd name="connsiteY9" fmla="*/ 1911350 h 3276600"/>
              <a:gd name="connsiteX10" fmla="*/ 6934200 w 6934200"/>
              <a:gd name="connsiteY10" fmla="*/ 1911350 h 3276600"/>
              <a:gd name="connsiteX11" fmla="*/ 6934200 w 6934200"/>
              <a:gd name="connsiteY11" fmla="*/ 2730500 h 3276600"/>
              <a:gd name="connsiteX12" fmla="*/ 6934200 w 6934200"/>
              <a:gd name="connsiteY12" fmla="*/ 2730489 h 3276600"/>
              <a:gd name="connsiteX13" fmla="*/ 6774248 w 6934200"/>
              <a:gd name="connsiteY13" fmla="*/ 3116648 h 3276600"/>
              <a:gd name="connsiteX14" fmla="*/ 6388089 w 6934200"/>
              <a:gd name="connsiteY14" fmla="*/ 3276600 h 3276600"/>
              <a:gd name="connsiteX15" fmla="*/ 5778500 w 6934200"/>
              <a:gd name="connsiteY15" fmla="*/ 3276600 h 3276600"/>
              <a:gd name="connsiteX16" fmla="*/ 5144136 w 6934200"/>
              <a:gd name="connsiteY16" fmla="*/ 4096078 h 3276600"/>
              <a:gd name="connsiteX17" fmla="*/ 4044950 w 6934200"/>
              <a:gd name="connsiteY17" fmla="*/ 3276600 h 3276600"/>
              <a:gd name="connsiteX18" fmla="*/ 546111 w 6934200"/>
              <a:gd name="connsiteY18" fmla="*/ 3276600 h 3276600"/>
              <a:gd name="connsiteX19" fmla="*/ 159952 w 6934200"/>
              <a:gd name="connsiteY19" fmla="*/ 3116647 h 3276600"/>
              <a:gd name="connsiteX20" fmla="*/ 0 w 6934200"/>
              <a:gd name="connsiteY20" fmla="*/ 2730488 h 3276600"/>
              <a:gd name="connsiteX21" fmla="*/ 0 w 6934200"/>
              <a:gd name="connsiteY21" fmla="*/ 2730500 h 3276600"/>
              <a:gd name="connsiteX22" fmla="*/ 0 w 6934200"/>
              <a:gd name="connsiteY22" fmla="*/ 1911350 h 3276600"/>
              <a:gd name="connsiteX23" fmla="*/ 0 w 6934200"/>
              <a:gd name="connsiteY23" fmla="*/ 1911350 h 3276600"/>
              <a:gd name="connsiteX24" fmla="*/ 0 w 6934200"/>
              <a:gd name="connsiteY24" fmla="*/ 546111 h 3276600"/>
              <a:gd name="connsiteX0" fmla="*/ 0 w 6934200"/>
              <a:gd name="connsiteY0" fmla="*/ 546111 h 4096078"/>
              <a:gd name="connsiteX1" fmla="*/ 159953 w 6934200"/>
              <a:gd name="connsiteY1" fmla="*/ 159952 h 4096078"/>
              <a:gd name="connsiteX2" fmla="*/ 546112 w 6934200"/>
              <a:gd name="connsiteY2" fmla="*/ 0 h 4096078"/>
              <a:gd name="connsiteX3" fmla="*/ 4044950 w 6934200"/>
              <a:gd name="connsiteY3" fmla="*/ 0 h 4096078"/>
              <a:gd name="connsiteX4" fmla="*/ 4044950 w 6934200"/>
              <a:gd name="connsiteY4" fmla="*/ 0 h 4096078"/>
              <a:gd name="connsiteX5" fmla="*/ 5778500 w 6934200"/>
              <a:gd name="connsiteY5" fmla="*/ 0 h 4096078"/>
              <a:gd name="connsiteX6" fmla="*/ 6388089 w 6934200"/>
              <a:gd name="connsiteY6" fmla="*/ 0 h 4096078"/>
              <a:gd name="connsiteX7" fmla="*/ 6774248 w 6934200"/>
              <a:gd name="connsiteY7" fmla="*/ 159953 h 4096078"/>
              <a:gd name="connsiteX8" fmla="*/ 6934200 w 6934200"/>
              <a:gd name="connsiteY8" fmla="*/ 546112 h 4096078"/>
              <a:gd name="connsiteX9" fmla="*/ 6934200 w 6934200"/>
              <a:gd name="connsiteY9" fmla="*/ 1911350 h 4096078"/>
              <a:gd name="connsiteX10" fmla="*/ 6934200 w 6934200"/>
              <a:gd name="connsiteY10" fmla="*/ 1911350 h 4096078"/>
              <a:gd name="connsiteX11" fmla="*/ 6934200 w 6934200"/>
              <a:gd name="connsiteY11" fmla="*/ 2730500 h 4096078"/>
              <a:gd name="connsiteX12" fmla="*/ 6934200 w 6934200"/>
              <a:gd name="connsiteY12" fmla="*/ 2730489 h 4096078"/>
              <a:gd name="connsiteX13" fmla="*/ 6774248 w 6934200"/>
              <a:gd name="connsiteY13" fmla="*/ 3116648 h 4096078"/>
              <a:gd name="connsiteX14" fmla="*/ 6388089 w 6934200"/>
              <a:gd name="connsiteY14" fmla="*/ 3276600 h 4096078"/>
              <a:gd name="connsiteX15" fmla="*/ 5778500 w 6934200"/>
              <a:gd name="connsiteY15" fmla="*/ 3276600 h 4096078"/>
              <a:gd name="connsiteX16" fmla="*/ 4698124 w 6934200"/>
              <a:gd name="connsiteY16" fmla="*/ 3273972 h 4096078"/>
              <a:gd name="connsiteX17" fmla="*/ 5144136 w 6934200"/>
              <a:gd name="connsiteY17" fmla="*/ 4096078 h 4096078"/>
              <a:gd name="connsiteX18" fmla="*/ 4044950 w 6934200"/>
              <a:gd name="connsiteY18" fmla="*/ 3276600 h 4096078"/>
              <a:gd name="connsiteX19" fmla="*/ 546111 w 6934200"/>
              <a:gd name="connsiteY19" fmla="*/ 3276600 h 4096078"/>
              <a:gd name="connsiteX20" fmla="*/ 159952 w 6934200"/>
              <a:gd name="connsiteY20" fmla="*/ 3116647 h 4096078"/>
              <a:gd name="connsiteX21" fmla="*/ 0 w 6934200"/>
              <a:gd name="connsiteY21" fmla="*/ 2730488 h 4096078"/>
              <a:gd name="connsiteX22" fmla="*/ 0 w 6934200"/>
              <a:gd name="connsiteY22" fmla="*/ 2730500 h 4096078"/>
              <a:gd name="connsiteX23" fmla="*/ 0 w 6934200"/>
              <a:gd name="connsiteY23" fmla="*/ 1911350 h 4096078"/>
              <a:gd name="connsiteX24" fmla="*/ 0 w 6934200"/>
              <a:gd name="connsiteY24" fmla="*/ 1911350 h 4096078"/>
              <a:gd name="connsiteX25" fmla="*/ 0 w 6934200"/>
              <a:gd name="connsiteY25" fmla="*/ 546111 h 4096078"/>
              <a:gd name="connsiteX0" fmla="*/ 0 w 6934200"/>
              <a:gd name="connsiteY0" fmla="*/ 546111 h 4096078"/>
              <a:gd name="connsiteX1" fmla="*/ 159953 w 6934200"/>
              <a:gd name="connsiteY1" fmla="*/ 159952 h 4096078"/>
              <a:gd name="connsiteX2" fmla="*/ 546112 w 6934200"/>
              <a:gd name="connsiteY2" fmla="*/ 0 h 4096078"/>
              <a:gd name="connsiteX3" fmla="*/ 4044950 w 6934200"/>
              <a:gd name="connsiteY3" fmla="*/ 0 h 4096078"/>
              <a:gd name="connsiteX4" fmla="*/ 4044950 w 6934200"/>
              <a:gd name="connsiteY4" fmla="*/ 0 h 4096078"/>
              <a:gd name="connsiteX5" fmla="*/ 5778500 w 6934200"/>
              <a:gd name="connsiteY5" fmla="*/ 0 h 4096078"/>
              <a:gd name="connsiteX6" fmla="*/ 6388089 w 6934200"/>
              <a:gd name="connsiteY6" fmla="*/ 0 h 4096078"/>
              <a:gd name="connsiteX7" fmla="*/ 6774248 w 6934200"/>
              <a:gd name="connsiteY7" fmla="*/ 159953 h 4096078"/>
              <a:gd name="connsiteX8" fmla="*/ 6934200 w 6934200"/>
              <a:gd name="connsiteY8" fmla="*/ 546112 h 4096078"/>
              <a:gd name="connsiteX9" fmla="*/ 6934200 w 6934200"/>
              <a:gd name="connsiteY9" fmla="*/ 1911350 h 4096078"/>
              <a:gd name="connsiteX10" fmla="*/ 6934200 w 6934200"/>
              <a:gd name="connsiteY10" fmla="*/ 1911350 h 4096078"/>
              <a:gd name="connsiteX11" fmla="*/ 6934200 w 6934200"/>
              <a:gd name="connsiteY11" fmla="*/ 2730500 h 4096078"/>
              <a:gd name="connsiteX12" fmla="*/ 6934200 w 6934200"/>
              <a:gd name="connsiteY12" fmla="*/ 2730489 h 4096078"/>
              <a:gd name="connsiteX13" fmla="*/ 6774248 w 6934200"/>
              <a:gd name="connsiteY13" fmla="*/ 3116648 h 4096078"/>
              <a:gd name="connsiteX14" fmla="*/ 6388089 w 6934200"/>
              <a:gd name="connsiteY14" fmla="*/ 3276600 h 4096078"/>
              <a:gd name="connsiteX15" fmla="*/ 5778500 w 6934200"/>
              <a:gd name="connsiteY15" fmla="*/ 3276600 h 4096078"/>
              <a:gd name="connsiteX16" fmla="*/ 4698124 w 6934200"/>
              <a:gd name="connsiteY16" fmla="*/ 3273972 h 4096078"/>
              <a:gd name="connsiteX17" fmla="*/ 5144136 w 6934200"/>
              <a:gd name="connsiteY17" fmla="*/ 4096078 h 4096078"/>
              <a:gd name="connsiteX18" fmla="*/ 5134303 w 6934200"/>
              <a:gd name="connsiteY18" fmla="*/ 4093779 h 4096078"/>
              <a:gd name="connsiteX19" fmla="*/ 4044950 w 6934200"/>
              <a:gd name="connsiteY19" fmla="*/ 3276600 h 4096078"/>
              <a:gd name="connsiteX20" fmla="*/ 546111 w 6934200"/>
              <a:gd name="connsiteY20" fmla="*/ 3276600 h 4096078"/>
              <a:gd name="connsiteX21" fmla="*/ 159952 w 6934200"/>
              <a:gd name="connsiteY21" fmla="*/ 3116647 h 4096078"/>
              <a:gd name="connsiteX22" fmla="*/ 0 w 6934200"/>
              <a:gd name="connsiteY22" fmla="*/ 2730488 h 4096078"/>
              <a:gd name="connsiteX23" fmla="*/ 0 w 6934200"/>
              <a:gd name="connsiteY23" fmla="*/ 2730500 h 4096078"/>
              <a:gd name="connsiteX24" fmla="*/ 0 w 6934200"/>
              <a:gd name="connsiteY24" fmla="*/ 1911350 h 4096078"/>
              <a:gd name="connsiteX25" fmla="*/ 0 w 6934200"/>
              <a:gd name="connsiteY25" fmla="*/ 1911350 h 4096078"/>
              <a:gd name="connsiteX26" fmla="*/ 0 w 6934200"/>
              <a:gd name="connsiteY26" fmla="*/ 546111 h 409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934200" h="4096078">
                <a:moveTo>
                  <a:pt x="0" y="546111"/>
                </a:moveTo>
                <a:cubicBezTo>
                  <a:pt x="0" y="401273"/>
                  <a:pt x="57537" y="262368"/>
                  <a:pt x="159953" y="159952"/>
                </a:cubicBezTo>
                <a:cubicBezTo>
                  <a:pt x="262369" y="57536"/>
                  <a:pt x="401274" y="0"/>
                  <a:pt x="546112" y="0"/>
                </a:cubicBezTo>
                <a:lnTo>
                  <a:pt x="4044950" y="0"/>
                </a:lnTo>
                <a:lnTo>
                  <a:pt x="4044950" y="0"/>
                </a:lnTo>
                <a:lnTo>
                  <a:pt x="5778500" y="0"/>
                </a:lnTo>
                <a:lnTo>
                  <a:pt x="6388089" y="0"/>
                </a:lnTo>
                <a:cubicBezTo>
                  <a:pt x="6532927" y="0"/>
                  <a:pt x="6671832" y="57537"/>
                  <a:pt x="6774248" y="159953"/>
                </a:cubicBezTo>
                <a:cubicBezTo>
                  <a:pt x="6876664" y="262369"/>
                  <a:pt x="6934200" y="401274"/>
                  <a:pt x="6934200" y="546112"/>
                </a:cubicBezTo>
                <a:lnTo>
                  <a:pt x="6934200" y="1911350"/>
                </a:lnTo>
                <a:lnTo>
                  <a:pt x="6934200" y="1911350"/>
                </a:lnTo>
                <a:lnTo>
                  <a:pt x="6934200" y="2730500"/>
                </a:lnTo>
                <a:lnTo>
                  <a:pt x="6934200" y="2730489"/>
                </a:lnTo>
                <a:cubicBezTo>
                  <a:pt x="6934200" y="2875327"/>
                  <a:pt x="6876663" y="3014232"/>
                  <a:pt x="6774248" y="3116648"/>
                </a:cubicBezTo>
                <a:cubicBezTo>
                  <a:pt x="6671832" y="3219064"/>
                  <a:pt x="6532927" y="3276600"/>
                  <a:pt x="6388089" y="3276600"/>
                </a:cubicBezTo>
                <a:lnTo>
                  <a:pt x="5778500" y="3276600"/>
                </a:lnTo>
                <a:lnTo>
                  <a:pt x="4698124" y="3273972"/>
                </a:lnTo>
                <a:lnTo>
                  <a:pt x="5144136" y="4096078"/>
                </a:lnTo>
                <a:lnTo>
                  <a:pt x="5134303" y="4093779"/>
                </a:lnTo>
                <a:lnTo>
                  <a:pt x="4044950" y="3276600"/>
                </a:lnTo>
                <a:lnTo>
                  <a:pt x="546111" y="3276600"/>
                </a:lnTo>
                <a:cubicBezTo>
                  <a:pt x="401273" y="3276600"/>
                  <a:pt x="262368" y="3219063"/>
                  <a:pt x="159952" y="3116647"/>
                </a:cubicBezTo>
                <a:cubicBezTo>
                  <a:pt x="57536" y="3014231"/>
                  <a:pt x="0" y="2875326"/>
                  <a:pt x="0" y="2730488"/>
                </a:cubicBezTo>
                <a:lnTo>
                  <a:pt x="0" y="2730500"/>
                </a:lnTo>
                <a:lnTo>
                  <a:pt x="0" y="1911350"/>
                </a:lnTo>
                <a:lnTo>
                  <a:pt x="0" y="1911350"/>
                </a:lnTo>
                <a:lnTo>
                  <a:pt x="0" y="546111"/>
                </a:lnTo>
                <a:close/>
              </a:path>
            </a:pathLst>
          </a:cu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ja-JP" altLang="en-US">
              <a:latin typeface="Arial" charset="0"/>
              <a:ea typeface="ＭＳ Ｐゴシック" panose="020B0600070205080204" pitchFamily="50" charset="-128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533400"/>
            <a:ext cx="9144000" cy="533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85000"/>
              </a:lnSpc>
            </a:pPr>
            <a:r>
              <a:rPr lang="en-US" altLang="ja-JP" b="1" smtClean="0"/>
              <a:t>“Democratized study”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736725" y="1447800"/>
            <a:ext cx="5715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i="1">
                <a:solidFill>
                  <a:schemeClr val="tx1"/>
                </a:solidFill>
                <a:ea typeface="MS PGothic" panose="020B0600070205080204" pitchFamily="34" charset="-128"/>
              </a:rPr>
              <a:t>… even the most Luddite of academics cannot deny that the immense benefits of this technology vastly outweigh those moments of nostalgia for a simpler age, especially when we remember that it was only a privileged few who then had either the resources or the leisure to spend years and travel long distances to pursue substantive research projects. </a:t>
            </a:r>
            <a:r>
              <a:rPr lang="en-US" altLang="ja-JP" i="1">
                <a:solidFill>
                  <a:srgbClr val="FF0000"/>
                </a:solidFill>
                <a:ea typeface="MS PGothic" panose="020B0600070205080204" pitchFamily="34" charset="-128"/>
              </a:rPr>
              <a:t>Sources like ECCO have, quite simply, democratized the study of pre-modern print.</a:t>
            </a:r>
          </a:p>
        </p:txBody>
      </p:sp>
      <p:sp>
        <p:nvSpPr>
          <p:cNvPr id="65541" name="テキスト ボックス 4"/>
          <p:cNvSpPr txBox="1">
            <a:spLocks noChangeArrowheads="1"/>
          </p:cNvSpPr>
          <p:nvPr/>
        </p:nvSpPr>
        <p:spPr bwMode="auto">
          <a:xfrm>
            <a:off x="1203325" y="1143000"/>
            <a:ext cx="83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ja-JP" sz="72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“</a:t>
            </a:r>
            <a:endParaRPr kumimoji="1" lang="ja-JP" altLang="en-US" sz="7200" i="1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5542" name="テキスト ボックス 5"/>
          <p:cNvSpPr txBox="1">
            <a:spLocks noChangeArrowheads="1"/>
          </p:cNvSpPr>
          <p:nvPr/>
        </p:nvSpPr>
        <p:spPr bwMode="auto">
          <a:xfrm>
            <a:off x="7070725" y="3124200"/>
            <a:ext cx="83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ja-JP" sz="72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”</a:t>
            </a:r>
            <a:endParaRPr kumimoji="1" lang="ja-JP" altLang="en-US" sz="7200" i="1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5543" name="正方形/長方形 7"/>
          <p:cNvSpPr>
            <a:spLocks noChangeArrowheads="1"/>
          </p:cNvSpPr>
          <p:nvPr/>
        </p:nvSpPr>
        <p:spPr bwMode="auto">
          <a:xfrm>
            <a:off x="152400" y="4967288"/>
            <a:ext cx="609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ja-JP" dirty="0">
                <a:solidFill>
                  <a:srgbClr val="002060"/>
                </a:solidFill>
                <a:ea typeface="MS PGothic" panose="020B0600070205080204" pitchFamily="34" charset="-128"/>
              </a:rPr>
              <a:t>Andrea McKenzie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ja-JP" b="0" dirty="0">
                <a:solidFill>
                  <a:srgbClr val="002060"/>
                </a:solidFill>
                <a:ea typeface="MS PGothic" panose="020B0600070205080204" pitchFamily="34" charset="-128"/>
              </a:rPr>
              <a:t>Professor, Department of History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ja-JP" b="0" dirty="0">
                <a:solidFill>
                  <a:srgbClr val="002060"/>
                </a:solidFill>
                <a:ea typeface="MS PGothic" panose="020B0600070205080204" pitchFamily="34" charset="-128"/>
              </a:rPr>
              <a:t>University of Victoria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84938" y="4572000"/>
            <a:ext cx="1171575" cy="15859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50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/>
          <p:cNvSpPr/>
          <p:nvPr/>
        </p:nvSpPr>
        <p:spPr bwMode="auto">
          <a:xfrm>
            <a:off x="1127125" y="1219200"/>
            <a:ext cx="6934200" cy="3711575"/>
          </a:xfrm>
          <a:custGeom>
            <a:avLst/>
            <a:gdLst>
              <a:gd name="connsiteX0" fmla="*/ 0 w 6934200"/>
              <a:gd name="connsiteY0" fmla="*/ 546111 h 3276600"/>
              <a:gd name="connsiteX1" fmla="*/ 159953 w 6934200"/>
              <a:gd name="connsiteY1" fmla="*/ 159952 h 3276600"/>
              <a:gd name="connsiteX2" fmla="*/ 546112 w 6934200"/>
              <a:gd name="connsiteY2" fmla="*/ 0 h 3276600"/>
              <a:gd name="connsiteX3" fmla="*/ 4044950 w 6934200"/>
              <a:gd name="connsiteY3" fmla="*/ 0 h 3276600"/>
              <a:gd name="connsiteX4" fmla="*/ 4044950 w 6934200"/>
              <a:gd name="connsiteY4" fmla="*/ 0 h 3276600"/>
              <a:gd name="connsiteX5" fmla="*/ 5778500 w 6934200"/>
              <a:gd name="connsiteY5" fmla="*/ 0 h 3276600"/>
              <a:gd name="connsiteX6" fmla="*/ 6388089 w 6934200"/>
              <a:gd name="connsiteY6" fmla="*/ 0 h 3276600"/>
              <a:gd name="connsiteX7" fmla="*/ 6774248 w 6934200"/>
              <a:gd name="connsiteY7" fmla="*/ 159953 h 3276600"/>
              <a:gd name="connsiteX8" fmla="*/ 6934200 w 6934200"/>
              <a:gd name="connsiteY8" fmla="*/ 546112 h 3276600"/>
              <a:gd name="connsiteX9" fmla="*/ 6934200 w 6934200"/>
              <a:gd name="connsiteY9" fmla="*/ 1911350 h 3276600"/>
              <a:gd name="connsiteX10" fmla="*/ 6934200 w 6934200"/>
              <a:gd name="connsiteY10" fmla="*/ 1911350 h 3276600"/>
              <a:gd name="connsiteX11" fmla="*/ 6934200 w 6934200"/>
              <a:gd name="connsiteY11" fmla="*/ 2730500 h 3276600"/>
              <a:gd name="connsiteX12" fmla="*/ 6934200 w 6934200"/>
              <a:gd name="connsiteY12" fmla="*/ 2730489 h 3276600"/>
              <a:gd name="connsiteX13" fmla="*/ 6774248 w 6934200"/>
              <a:gd name="connsiteY13" fmla="*/ 3116648 h 3276600"/>
              <a:gd name="connsiteX14" fmla="*/ 6388089 w 6934200"/>
              <a:gd name="connsiteY14" fmla="*/ 3276600 h 3276600"/>
              <a:gd name="connsiteX15" fmla="*/ 5778500 w 6934200"/>
              <a:gd name="connsiteY15" fmla="*/ 3276600 h 3276600"/>
              <a:gd name="connsiteX16" fmla="*/ 5144136 w 6934200"/>
              <a:gd name="connsiteY16" fmla="*/ 4096078 h 3276600"/>
              <a:gd name="connsiteX17" fmla="*/ 4044950 w 6934200"/>
              <a:gd name="connsiteY17" fmla="*/ 3276600 h 3276600"/>
              <a:gd name="connsiteX18" fmla="*/ 546111 w 6934200"/>
              <a:gd name="connsiteY18" fmla="*/ 3276600 h 3276600"/>
              <a:gd name="connsiteX19" fmla="*/ 159952 w 6934200"/>
              <a:gd name="connsiteY19" fmla="*/ 3116647 h 3276600"/>
              <a:gd name="connsiteX20" fmla="*/ 0 w 6934200"/>
              <a:gd name="connsiteY20" fmla="*/ 2730488 h 3276600"/>
              <a:gd name="connsiteX21" fmla="*/ 0 w 6934200"/>
              <a:gd name="connsiteY21" fmla="*/ 2730500 h 3276600"/>
              <a:gd name="connsiteX22" fmla="*/ 0 w 6934200"/>
              <a:gd name="connsiteY22" fmla="*/ 1911350 h 3276600"/>
              <a:gd name="connsiteX23" fmla="*/ 0 w 6934200"/>
              <a:gd name="connsiteY23" fmla="*/ 1911350 h 3276600"/>
              <a:gd name="connsiteX24" fmla="*/ 0 w 6934200"/>
              <a:gd name="connsiteY24" fmla="*/ 546111 h 3276600"/>
              <a:gd name="connsiteX0" fmla="*/ 0 w 6934200"/>
              <a:gd name="connsiteY0" fmla="*/ 546111 h 4096078"/>
              <a:gd name="connsiteX1" fmla="*/ 159953 w 6934200"/>
              <a:gd name="connsiteY1" fmla="*/ 159952 h 4096078"/>
              <a:gd name="connsiteX2" fmla="*/ 546112 w 6934200"/>
              <a:gd name="connsiteY2" fmla="*/ 0 h 4096078"/>
              <a:gd name="connsiteX3" fmla="*/ 4044950 w 6934200"/>
              <a:gd name="connsiteY3" fmla="*/ 0 h 4096078"/>
              <a:gd name="connsiteX4" fmla="*/ 4044950 w 6934200"/>
              <a:gd name="connsiteY4" fmla="*/ 0 h 4096078"/>
              <a:gd name="connsiteX5" fmla="*/ 5778500 w 6934200"/>
              <a:gd name="connsiteY5" fmla="*/ 0 h 4096078"/>
              <a:gd name="connsiteX6" fmla="*/ 6388089 w 6934200"/>
              <a:gd name="connsiteY6" fmla="*/ 0 h 4096078"/>
              <a:gd name="connsiteX7" fmla="*/ 6774248 w 6934200"/>
              <a:gd name="connsiteY7" fmla="*/ 159953 h 4096078"/>
              <a:gd name="connsiteX8" fmla="*/ 6934200 w 6934200"/>
              <a:gd name="connsiteY8" fmla="*/ 546112 h 4096078"/>
              <a:gd name="connsiteX9" fmla="*/ 6934200 w 6934200"/>
              <a:gd name="connsiteY9" fmla="*/ 1911350 h 4096078"/>
              <a:gd name="connsiteX10" fmla="*/ 6934200 w 6934200"/>
              <a:gd name="connsiteY10" fmla="*/ 1911350 h 4096078"/>
              <a:gd name="connsiteX11" fmla="*/ 6934200 w 6934200"/>
              <a:gd name="connsiteY11" fmla="*/ 2730500 h 4096078"/>
              <a:gd name="connsiteX12" fmla="*/ 6934200 w 6934200"/>
              <a:gd name="connsiteY12" fmla="*/ 2730489 h 4096078"/>
              <a:gd name="connsiteX13" fmla="*/ 6774248 w 6934200"/>
              <a:gd name="connsiteY13" fmla="*/ 3116648 h 4096078"/>
              <a:gd name="connsiteX14" fmla="*/ 6388089 w 6934200"/>
              <a:gd name="connsiteY14" fmla="*/ 3276600 h 4096078"/>
              <a:gd name="connsiteX15" fmla="*/ 5778500 w 6934200"/>
              <a:gd name="connsiteY15" fmla="*/ 3276600 h 4096078"/>
              <a:gd name="connsiteX16" fmla="*/ 4698124 w 6934200"/>
              <a:gd name="connsiteY16" fmla="*/ 3273972 h 4096078"/>
              <a:gd name="connsiteX17" fmla="*/ 5144136 w 6934200"/>
              <a:gd name="connsiteY17" fmla="*/ 4096078 h 4096078"/>
              <a:gd name="connsiteX18" fmla="*/ 4044950 w 6934200"/>
              <a:gd name="connsiteY18" fmla="*/ 3276600 h 4096078"/>
              <a:gd name="connsiteX19" fmla="*/ 546111 w 6934200"/>
              <a:gd name="connsiteY19" fmla="*/ 3276600 h 4096078"/>
              <a:gd name="connsiteX20" fmla="*/ 159952 w 6934200"/>
              <a:gd name="connsiteY20" fmla="*/ 3116647 h 4096078"/>
              <a:gd name="connsiteX21" fmla="*/ 0 w 6934200"/>
              <a:gd name="connsiteY21" fmla="*/ 2730488 h 4096078"/>
              <a:gd name="connsiteX22" fmla="*/ 0 w 6934200"/>
              <a:gd name="connsiteY22" fmla="*/ 2730500 h 4096078"/>
              <a:gd name="connsiteX23" fmla="*/ 0 w 6934200"/>
              <a:gd name="connsiteY23" fmla="*/ 1911350 h 4096078"/>
              <a:gd name="connsiteX24" fmla="*/ 0 w 6934200"/>
              <a:gd name="connsiteY24" fmla="*/ 1911350 h 4096078"/>
              <a:gd name="connsiteX25" fmla="*/ 0 w 6934200"/>
              <a:gd name="connsiteY25" fmla="*/ 546111 h 4096078"/>
              <a:gd name="connsiteX0" fmla="*/ 0 w 6934200"/>
              <a:gd name="connsiteY0" fmla="*/ 546111 h 4096078"/>
              <a:gd name="connsiteX1" fmla="*/ 159953 w 6934200"/>
              <a:gd name="connsiteY1" fmla="*/ 159952 h 4096078"/>
              <a:gd name="connsiteX2" fmla="*/ 546112 w 6934200"/>
              <a:gd name="connsiteY2" fmla="*/ 0 h 4096078"/>
              <a:gd name="connsiteX3" fmla="*/ 4044950 w 6934200"/>
              <a:gd name="connsiteY3" fmla="*/ 0 h 4096078"/>
              <a:gd name="connsiteX4" fmla="*/ 4044950 w 6934200"/>
              <a:gd name="connsiteY4" fmla="*/ 0 h 4096078"/>
              <a:gd name="connsiteX5" fmla="*/ 5778500 w 6934200"/>
              <a:gd name="connsiteY5" fmla="*/ 0 h 4096078"/>
              <a:gd name="connsiteX6" fmla="*/ 6388089 w 6934200"/>
              <a:gd name="connsiteY6" fmla="*/ 0 h 4096078"/>
              <a:gd name="connsiteX7" fmla="*/ 6774248 w 6934200"/>
              <a:gd name="connsiteY7" fmla="*/ 159953 h 4096078"/>
              <a:gd name="connsiteX8" fmla="*/ 6934200 w 6934200"/>
              <a:gd name="connsiteY8" fmla="*/ 546112 h 4096078"/>
              <a:gd name="connsiteX9" fmla="*/ 6934200 w 6934200"/>
              <a:gd name="connsiteY9" fmla="*/ 1911350 h 4096078"/>
              <a:gd name="connsiteX10" fmla="*/ 6934200 w 6934200"/>
              <a:gd name="connsiteY10" fmla="*/ 1911350 h 4096078"/>
              <a:gd name="connsiteX11" fmla="*/ 6934200 w 6934200"/>
              <a:gd name="connsiteY11" fmla="*/ 2730500 h 4096078"/>
              <a:gd name="connsiteX12" fmla="*/ 6934200 w 6934200"/>
              <a:gd name="connsiteY12" fmla="*/ 2730489 h 4096078"/>
              <a:gd name="connsiteX13" fmla="*/ 6774248 w 6934200"/>
              <a:gd name="connsiteY13" fmla="*/ 3116648 h 4096078"/>
              <a:gd name="connsiteX14" fmla="*/ 6388089 w 6934200"/>
              <a:gd name="connsiteY14" fmla="*/ 3276600 h 4096078"/>
              <a:gd name="connsiteX15" fmla="*/ 5778500 w 6934200"/>
              <a:gd name="connsiteY15" fmla="*/ 3276600 h 4096078"/>
              <a:gd name="connsiteX16" fmla="*/ 4698124 w 6934200"/>
              <a:gd name="connsiteY16" fmla="*/ 3273972 h 4096078"/>
              <a:gd name="connsiteX17" fmla="*/ 5144136 w 6934200"/>
              <a:gd name="connsiteY17" fmla="*/ 4096078 h 4096078"/>
              <a:gd name="connsiteX18" fmla="*/ 5134303 w 6934200"/>
              <a:gd name="connsiteY18" fmla="*/ 4093779 h 4096078"/>
              <a:gd name="connsiteX19" fmla="*/ 4044950 w 6934200"/>
              <a:gd name="connsiteY19" fmla="*/ 3276600 h 4096078"/>
              <a:gd name="connsiteX20" fmla="*/ 546111 w 6934200"/>
              <a:gd name="connsiteY20" fmla="*/ 3276600 h 4096078"/>
              <a:gd name="connsiteX21" fmla="*/ 159952 w 6934200"/>
              <a:gd name="connsiteY21" fmla="*/ 3116647 h 4096078"/>
              <a:gd name="connsiteX22" fmla="*/ 0 w 6934200"/>
              <a:gd name="connsiteY22" fmla="*/ 2730488 h 4096078"/>
              <a:gd name="connsiteX23" fmla="*/ 0 w 6934200"/>
              <a:gd name="connsiteY23" fmla="*/ 2730500 h 4096078"/>
              <a:gd name="connsiteX24" fmla="*/ 0 w 6934200"/>
              <a:gd name="connsiteY24" fmla="*/ 1911350 h 4096078"/>
              <a:gd name="connsiteX25" fmla="*/ 0 w 6934200"/>
              <a:gd name="connsiteY25" fmla="*/ 1911350 h 4096078"/>
              <a:gd name="connsiteX26" fmla="*/ 0 w 6934200"/>
              <a:gd name="connsiteY26" fmla="*/ 546111 h 409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934200" h="4096078">
                <a:moveTo>
                  <a:pt x="0" y="546111"/>
                </a:moveTo>
                <a:cubicBezTo>
                  <a:pt x="0" y="401273"/>
                  <a:pt x="57537" y="262368"/>
                  <a:pt x="159953" y="159952"/>
                </a:cubicBezTo>
                <a:cubicBezTo>
                  <a:pt x="262369" y="57536"/>
                  <a:pt x="401274" y="0"/>
                  <a:pt x="546112" y="0"/>
                </a:cubicBezTo>
                <a:lnTo>
                  <a:pt x="4044950" y="0"/>
                </a:lnTo>
                <a:lnTo>
                  <a:pt x="4044950" y="0"/>
                </a:lnTo>
                <a:lnTo>
                  <a:pt x="5778500" y="0"/>
                </a:lnTo>
                <a:lnTo>
                  <a:pt x="6388089" y="0"/>
                </a:lnTo>
                <a:cubicBezTo>
                  <a:pt x="6532927" y="0"/>
                  <a:pt x="6671832" y="57537"/>
                  <a:pt x="6774248" y="159953"/>
                </a:cubicBezTo>
                <a:cubicBezTo>
                  <a:pt x="6876664" y="262369"/>
                  <a:pt x="6934200" y="401274"/>
                  <a:pt x="6934200" y="546112"/>
                </a:cubicBezTo>
                <a:lnTo>
                  <a:pt x="6934200" y="1911350"/>
                </a:lnTo>
                <a:lnTo>
                  <a:pt x="6934200" y="1911350"/>
                </a:lnTo>
                <a:lnTo>
                  <a:pt x="6934200" y="2730500"/>
                </a:lnTo>
                <a:lnTo>
                  <a:pt x="6934200" y="2730489"/>
                </a:lnTo>
                <a:cubicBezTo>
                  <a:pt x="6934200" y="2875327"/>
                  <a:pt x="6876663" y="3014232"/>
                  <a:pt x="6774248" y="3116648"/>
                </a:cubicBezTo>
                <a:cubicBezTo>
                  <a:pt x="6671832" y="3219064"/>
                  <a:pt x="6532927" y="3276600"/>
                  <a:pt x="6388089" y="3276600"/>
                </a:cubicBezTo>
                <a:lnTo>
                  <a:pt x="5778500" y="3276600"/>
                </a:lnTo>
                <a:lnTo>
                  <a:pt x="4698124" y="3273972"/>
                </a:lnTo>
                <a:lnTo>
                  <a:pt x="5144136" y="4096078"/>
                </a:lnTo>
                <a:lnTo>
                  <a:pt x="5134303" y="4093779"/>
                </a:lnTo>
                <a:lnTo>
                  <a:pt x="4044950" y="3276600"/>
                </a:lnTo>
                <a:lnTo>
                  <a:pt x="546111" y="3276600"/>
                </a:lnTo>
                <a:cubicBezTo>
                  <a:pt x="401273" y="3276600"/>
                  <a:pt x="262368" y="3219063"/>
                  <a:pt x="159952" y="3116647"/>
                </a:cubicBezTo>
                <a:cubicBezTo>
                  <a:pt x="57536" y="3014231"/>
                  <a:pt x="0" y="2875326"/>
                  <a:pt x="0" y="2730488"/>
                </a:cubicBezTo>
                <a:lnTo>
                  <a:pt x="0" y="2730500"/>
                </a:lnTo>
                <a:lnTo>
                  <a:pt x="0" y="1911350"/>
                </a:lnTo>
                <a:lnTo>
                  <a:pt x="0" y="1911350"/>
                </a:lnTo>
                <a:lnTo>
                  <a:pt x="0" y="546111"/>
                </a:lnTo>
                <a:close/>
              </a:path>
            </a:pathLst>
          </a:cu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ja-JP" altLang="en-US">
              <a:latin typeface="Arial" charset="0"/>
              <a:ea typeface="ＭＳ Ｐゴシック" panose="020B0600070205080204" pitchFamily="50" charset="-128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533400"/>
            <a:ext cx="9144000" cy="533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85000"/>
              </a:lnSpc>
            </a:pPr>
            <a:r>
              <a:rPr lang="en-US" altLang="ja-JP" b="1" smtClean="0"/>
              <a:t>“A cultural landslide”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736725" y="1447800"/>
            <a:ext cx="5715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i="1">
                <a:solidFill>
                  <a:schemeClr val="tx1"/>
                </a:solidFill>
                <a:ea typeface="MS PGothic" panose="020B0600070205080204" pitchFamily="34" charset="-128"/>
              </a:rPr>
              <a:t>… For example, a researcher who has studied Milton for decades and a researcher who hasn't can now both talk knowingly about Milton. That may dishearten authorities, but for the progress of academic research I think it's maybe better that way. ... Perhaps, fifty years from now, the printed books of today may only retain their value as art objects. </a:t>
            </a:r>
            <a:r>
              <a:rPr lang="en-US" altLang="ja-JP" i="1">
                <a:solidFill>
                  <a:srgbClr val="FF0000"/>
                </a:solidFill>
                <a:ea typeface="MS PGothic" panose="020B0600070205080204" pitchFamily="34" charset="-128"/>
              </a:rPr>
              <a:t>I think it's truly revolutionary. It may even be called a cultural landslide</a:t>
            </a:r>
            <a:r>
              <a:rPr lang="en-US" altLang="ja-JP" i="1">
                <a:solidFill>
                  <a:schemeClr val="tx1"/>
                </a:solidFill>
                <a:ea typeface="MS PGothic" panose="020B0600070205080204" pitchFamily="34" charset="-128"/>
              </a:rPr>
              <a:t>. </a:t>
            </a:r>
          </a:p>
        </p:txBody>
      </p:sp>
      <p:sp>
        <p:nvSpPr>
          <p:cNvPr id="67589" name="テキスト ボックス 4"/>
          <p:cNvSpPr txBox="1">
            <a:spLocks noChangeArrowheads="1"/>
          </p:cNvSpPr>
          <p:nvPr/>
        </p:nvSpPr>
        <p:spPr bwMode="auto">
          <a:xfrm>
            <a:off x="1203325" y="1143000"/>
            <a:ext cx="83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ja-JP" sz="72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“</a:t>
            </a:r>
            <a:endParaRPr kumimoji="1" lang="ja-JP" altLang="en-US" sz="7200" i="1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7590" name="テキスト ボックス 5"/>
          <p:cNvSpPr txBox="1">
            <a:spLocks noChangeArrowheads="1"/>
          </p:cNvSpPr>
          <p:nvPr/>
        </p:nvSpPr>
        <p:spPr bwMode="auto">
          <a:xfrm>
            <a:off x="7102475" y="3276600"/>
            <a:ext cx="83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ja-JP" sz="7200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”</a:t>
            </a:r>
            <a:endParaRPr kumimoji="1" lang="ja-JP" altLang="en-US" sz="7200" i="1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7591" name="正方形/長方形 7"/>
          <p:cNvSpPr>
            <a:spLocks noChangeArrowheads="1"/>
          </p:cNvSpPr>
          <p:nvPr/>
        </p:nvSpPr>
        <p:spPr bwMode="auto">
          <a:xfrm>
            <a:off x="152400" y="5084763"/>
            <a:ext cx="609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b="1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ja-JP" dirty="0">
                <a:solidFill>
                  <a:srgbClr val="002060"/>
                </a:solidFill>
                <a:ea typeface="MS PGothic" panose="020B0600070205080204" pitchFamily="34" charset="-128"/>
              </a:rPr>
              <a:t>Kazuhiko Kondo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ja-JP" b="0" dirty="0">
                <a:solidFill>
                  <a:srgbClr val="002060"/>
                </a:solidFill>
                <a:ea typeface="MS PGothic" panose="020B0600070205080204" pitchFamily="34" charset="-128"/>
              </a:rPr>
              <a:t>Professor, Graduate School of Humanities &amp; Sociology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ja-JP" b="0" dirty="0">
                <a:solidFill>
                  <a:srgbClr val="002060"/>
                </a:solidFill>
                <a:ea typeface="MS PGothic" panose="020B0600070205080204" pitchFamily="34" charset="-128"/>
              </a:rPr>
              <a:t>University of Tokyo</a:t>
            </a:r>
          </a:p>
        </p:txBody>
      </p:sp>
      <p:pic>
        <p:nvPicPr>
          <p:cNvPr id="67592" name="Picture 2" descr="http://www.cengage.jp/ecco/img/200705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4517694"/>
            <a:ext cx="21336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21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78297" y="2380481"/>
            <a:ext cx="636905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3800" b="1" cap="none" spc="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Edwardian Script ITC" panose="030303020407070D0804" pitchFamily="66" charset="0"/>
              </a:rPr>
              <a:t>Thank  </a:t>
            </a:r>
            <a:r>
              <a:rPr lang="en-US" altLang="zh-CN" sz="138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Edwardian Script ITC" panose="030303020407070D0804" pitchFamily="66" charset="0"/>
              </a:rPr>
              <a:t>you!</a:t>
            </a:r>
            <a:endParaRPr lang="zh-CN" altLang="en-US" sz="13800" b="1" cap="none" spc="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15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65125" y="1403479"/>
            <a:ext cx="8319803" cy="39969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9388"/>
            <a:r>
              <a:rPr lang="en-US" altLang="ja-JP" sz="2400" b="1" dirty="0" smtClean="0">
                <a:solidFill>
                  <a:schemeClr val="accent5">
                    <a:lumMod val="50000"/>
                  </a:schemeClr>
                </a:solidFill>
              </a:rPr>
              <a:t>Nearly every significant title </a:t>
            </a:r>
            <a:r>
              <a:rPr lang="en-US" altLang="ja-JP" sz="2400" dirty="0" smtClean="0">
                <a:solidFill>
                  <a:schemeClr val="accent5">
                    <a:lumMod val="50000"/>
                  </a:schemeClr>
                </a:solidFill>
              </a:rPr>
              <a:t>printed in Britain in the 18</a:t>
            </a:r>
            <a:r>
              <a:rPr lang="en-US" altLang="ja-JP" sz="2400" baseline="30000" dirty="0" smtClean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altLang="ja-JP" sz="2400" dirty="0" smtClean="0">
                <a:solidFill>
                  <a:schemeClr val="accent5">
                    <a:lumMod val="50000"/>
                  </a:schemeClr>
                </a:solidFill>
              </a:rPr>
              <a:t> century, along with thousands from other </a:t>
            </a:r>
            <a:r>
              <a:rPr lang="en-US" altLang="ja-JP" sz="2400" dirty="0" smtClean="0">
                <a:solidFill>
                  <a:schemeClr val="accent5">
                    <a:lumMod val="50000"/>
                  </a:schemeClr>
                </a:solidFill>
              </a:rPr>
              <a:t>regions</a:t>
            </a:r>
          </a:p>
          <a:p>
            <a:pPr marL="49212" indent="0">
              <a:buNone/>
            </a:pPr>
            <a:r>
              <a:rPr lang="en-US" altLang="ja-JP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ja-JP" sz="2400" dirty="0" smtClean="0">
                <a:solidFill>
                  <a:schemeClr val="accent5">
                    <a:lumMod val="50000"/>
                  </a:schemeClr>
                </a:solidFill>
              </a:rPr>
              <a:t>  1701-1800</a:t>
            </a:r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</a:rPr>
              <a:t>年各地英文及英属殖民地出版物</a:t>
            </a:r>
            <a:endParaRPr lang="en-US" altLang="ja-JP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indent="-179388"/>
            <a:r>
              <a:rPr lang="en-US" altLang="ja-JP" sz="2400" b="1" dirty="0" smtClean="0">
                <a:solidFill>
                  <a:schemeClr val="accent5">
                    <a:lumMod val="50000"/>
                  </a:schemeClr>
                </a:solidFill>
              </a:rPr>
              <a:t>33 million pages full-text searchable</a:t>
            </a:r>
            <a:r>
              <a:rPr lang="en-US" altLang="ja-JP" sz="2400" dirty="0" smtClean="0">
                <a:solidFill>
                  <a:schemeClr val="accent5">
                    <a:lumMod val="50000"/>
                  </a:schemeClr>
                </a:solidFill>
              </a:rPr>
              <a:t> – facilitating new discoveries and revolutionizing historical </a:t>
            </a:r>
            <a:r>
              <a:rPr lang="en-US" altLang="ja-JP" sz="2400" dirty="0" smtClean="0">
                <a:solidFill>
                  <a:schemeClr val="accent5">
                    <a:lumMod val="50000"/>
                  </a:schemeClr>
                </a:solidFill>
              </a:rPr>
              <a:t>research</a:t>
            </a:r>
          </a:p>
          <a:p>
            <a:pPr marL="49212" indent="0">
              <a:buNone/>
            </a:pPr>
            <a:r>
              <a:rPr lang="en-US" altLang="ja-JP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ja-JP" sz="24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</a:rPr>
              <a:t>收录超</a:t>
            </a:r>
            <a:r>
              <a:rPr lang="en-US" altLang="zh-CN" sz="2400" dirty="0" smtClean="0">
                <a:solidFill>
                  <a:schemeClr val="accent5">
                    <a:lumMod val="50000"/>
                  </a:schemeClr>
                </a:solidFill>
              </a:rPr>
              <a:t>3300</a:t>
            </a:r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</a:rPr>
              <a:t>万页，</a:t>
            </a:r>
            <a:r>
              <a:rPr lang="en-US" altLang="zh-CN" sz="2400" dirty="0" smtClean="0">
                <a:solidFill>
                  <a:schemeClr val="accent5">
                    <a:lumMod val="50000"/>
                  </a:schemeClr>
                </a:solidFill>
              </a:rPr>
              <a:t>138,000</a:t>
            </a:r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</a:rPr>
              <a:t>种图书资料</a:t>
            </a:r>
            <a:endParaRPr lang="en-US" altLang="ja-JP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indent="-179388"/>
            <a:r>
              <a:rPr lang="en-US" altLang="ja-JP" sz="2400" dirty="0" smtClean="0">
                <a:solidFill>
                  <a:schemeClr val="accent5">
                    <a:lumMod val="50000"/>
                  </a:schemeClr>
                </a:solidFill>
              </a:rPr>
              <a:t>Supports research in a </a:t>
            </a:r>
            <a:r>
              <a:rPr lang="en-US" altLang="ja-JP" sz="2400" b="1" dirty="0" smtClean="0">
                <a:solidFill>
                  <a:schemeClr val="accent5">
                    <a:lumMod val="50000"/>
                  </a:schemeClr>
                </a:solidFill>
              </a:rPr>
              <a:t>full range of </a:t>
            </a:r>
            <a:r>
              <a:rPr lang="en-US" altLang="ja-JP" sz="2400" b="1" dirty="0" smtClean="0">
                <a:solidFill>
                  <a:schemeClr val="accent5">
                    <a:lumMod val="50000"/>
                  </a:schemeClr>
                </a:solidFill>
              </a:rPr>
              <a:t>disciplines</a:t>
            </a:r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CN" altLang="en-US" sz="200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ja-JP" sz="2000" dirty="0" smtClean="0">
                <a:solidFill>
                  <a:schemeClr val="accent5">
                    <a:lumMod val="50000"/>
                  </a:schemeClr>
                </a:solidFill>
              </a:rPr>
              <a:t>Literature</a:t>
            </a:r>
            <a:r>
              <a:rPr lang="en-US" altLang="ja-JP" sz="2000" dirty="0" smtClean="0">
                <a:solidFill>
                  <a:schemeClr val="accent5">
                    <a:lumMod val="50000"/>
                  </a:schemeClr>
                </a:solidFill>
              </a:rPr>
              <a:t>, history, fine arts, religion, law, philosophy, music, science </a:t>
            </a:r>
            <a:r>
              <a:rPr lang="en-US" altLang="ja-JP" sz="2000" dirty="0" smtClean="0">
                <a:solidFill>
                  <a:schemeClr val="accent5">
                    <a:lumMod val="50000"/>
                  </a:schemeClr>
                </a:solidFill>
              </a:rPr>
              <a:t>…</a:t>
            </a:r>
            <a:r>
              <a:rPr lang="zh-CN" altLang="en-US" sz="2000" dirty="0" smtClean="0">
                <a:solidFill>
                  <a:schemeClr val="accent5">
                    <a:lumMod val="50000"/>
                  </a:schemeClr>
                </a:solidFill>
              </a:rPr>
              <a:t>）</a:t>
            </a:r>
            <a:endParaRPr lang="en-US" altLang="zh-CN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9212" indent="0">
              <a:buNone/>
            </a:pPr>
            <a:r>
              <a:rPr lang="en-US" altLang="zh-CN" sz="2000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</a:rPr>
              <a:t>收录文章涵盖几乎所有领域（文学，历史，艺术，宗教，</a:t>
            </a:r>
            <a:endParaRPr lang="en-US" altLang="zh-CN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9212" indent="0">
              <a:buNone/>
            </a:pPr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</a:rPr>
              <a:t>   法律，哲学，音乐，科学等）</a:t>
            </a:r>
            <a:endParaRPr lang="en-US" altLang="ja-JP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indent="-179388"/>
            <a:endParaRPr lang="en-US" altLang="ja-JP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269590" y="276069"/>
            <a:ext cx="8415338" cy="2962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dirty="0" smtClean="0"/>
              <a:t>Eighteenth Century Collections Online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1521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786066"/>
              </p:ext>
            </p:extLst>
          </p:nvPr>
        </p:nvGraphicFramePr>
        <p:xfrm>
          <a:off x="498143" y="327546"/>
          <a:ext cx="8229600" cy="5448300"/>
        </p:xfrm>
        <a:graphic>
          <a:graphicData uri="http://schemas.openxmlformats.org/drawingml/2006/table">
            <a:tbl>
              <a:tblPr/>
              <a:tblGrid>
                <a:gridCol w="2673350"/>
                <a:gridCol w="5556250"/>
              </a:tblGrid>
              <a:tr h="131079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历史及地理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History &amp; Geography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古代及当代历史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 Ancient and contemporary history);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航海记及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新发现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(Accounts of voyages and discoveries);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历史传记及论文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集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(Historical biographies and memoirs);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系谱总汇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(Genealogical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collections)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地名辞典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(Gazetteers);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有关古代教会的著作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(Works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on church antiquities)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4015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社会科学 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Social Science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当今事件、社会改革、商业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/ 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经济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/ 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金融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广告概要、发行彩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票、贸易法案等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)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、政治科学（议会文件、政治评论、演讲稿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／致辞、传单 、教堂记事簿等）、制造业者及贸易商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(Manufacturers and merchants);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工匠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(Artisans);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技术工人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(Skilled Workers);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国际商业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(International business);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银行业、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税收及发行彩票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(Banking, taxation &amp;lotteries)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9735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美术、音乐、艺术及建筑学古代及当代历史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Fine Arts, Music, Art &amp; Architecture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音乐、绘画、戏剧及建筑学论著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(Treatises on music, painting,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theatre and architecture);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有关建筑及木工工作的书籍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(Books on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building and carpentry);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声乐作品及乐器的相关目录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(Catalogs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pertaining to vocal and instrumental music) ;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绘画、印刷及制图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(Paintings, prints, drawings);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硬币、金属及其它可收集品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(Coins and metals and other collectibles);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私人艺术收藏品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(Material about private art collections)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652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50610"/>
              </p:ext>
            </p:extLst>
          </p:nvPr>
        </p:nvGraphicFramePr>
        <p:xfrm>
          <a:off x="408296" y="204717"/>
          <a:ext cx="8305800" cy="5656281"/>
        </p:xfrm>
        <a:graphic>
          <a:graphicData uri="http://schemas.openxmlformats.org/drawingml/2006/table">
            <a:tbl>
              <a:tblPr/>
              <a:tblGrid>
                <a:gridCol w="2636838"/>
                <a:gridCol w="5668962"/>
              </a:tblGrid>
              <a:tr h="144598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医学、科学及科技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Medicine, Science &amp; Technology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主题包括：农业、食谱、军事技术、自然哲学、科学教育等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科学的许多分支学科 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(Many branches of science);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应用科学技术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的著作 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(Works on applied science &amp; technology);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疾病治疗的相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关著作及论述 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(Works &amp; treatises on the treatment of diseases and conditions)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44439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文学及语言 </a:t>
                      </a:r>
                      <a:b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</a:b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Literature and Language Module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主题包括：戏剧、诗歌、民谣、宗教类诗歌、语法、词典、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  戏剧歌  曲、讽刺小说、书目等等。十八世纪著名评论家、小说家、诗人及剧作家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(Celebrated eighteenth-century essayists, novelists, poets and playwrights);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莎士比亚剧本、诗歌及文集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(Shakespeare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  <a:cs typeface="Times New Roman" pitchFamily="18" charset="0"/>
                        </a:rPr>
                        <a:t>’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 plays, poems and collected works)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761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宗教及哲学 </a:t>
                      </a:r>
                      <a:b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</a:b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Religion and Philosophy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布道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(Sermons);《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圣经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》(Bibles);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祈祷书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(Prayer books);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伦理与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道德争论和恰当行为规范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(Moral and ethical debates and prescriptions for proper conduct)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667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法律 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LAW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主题包括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:《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圣经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  <a:cs typeface="MS Mincho" pitchFamily="49" charset="-128"/>
                        </a:rPr>
                        <a:t>‧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新约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》《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使徒行转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》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、犯罪及国际法、上诉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    案例  等等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  <a:cs typeface="Times New Roman" pitchFamily="18" charset="0"/>
                        </a:rPr>
                        <a:t>…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。大英帝国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1701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年至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1800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年间的法律发展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(Development of law in the British Empire between 1701 and 1800)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229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参考综述 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General Reference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主题包括：年鉴、目录等十八世纪整个生命界短暂的物质  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(Ephemeral material on the whole of life in the eighteenth century)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69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acsimile Pag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" b="10799"/>
          <a:stretch>
            <a:fillRect/>
          </a:stretch>
        </p:blipFill>
        <p:spPr bwMode="auto">
          <a:xfrm>
            <a:off x="492456" y="384412"/>
            <a:ext cx="3810000" cy="4267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Facsimile Pag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4" b="9520"/>
          <a:stretch>
            <a:fillRect/>
          </a:stretch>
        </p:blipFill>
        <p:spPr bwMode="auto">
          <a:xfrm>
            <a:off x="4607256" y="384412"/>
            <a:ext cx="3810000" cy="4267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388056" y="4956412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800" dirty="0">
                <a:latin typeface="Times" panose="02020603050405020304" pitchFamily="18" charset="0"/>
                <a:ea typeface="宋体" panose="02010600030101010101" pitchFamily="2" charset="-122"/>
              </a:rPr>
              <a:t>华盛顿遗嘱</a:t>
            </a:r>
          </a:p>
        </p:txBody>
      </p:sp>
    </p:spTree>
    <p:extLst>
      <p:ext uri="{BB962C8B-B14F-4D97-AF65-F5344CB8AC3E}">
        <p14:creationId xmlns:p14="http://schemas.microsoft.com/office/powerpoint/2010/main" val="310715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observatory at pe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60946"/>
            <a:ext cx="4419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Tchien Lo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3" b="9402"/>
          <a:stretch>
            <a:fillRect/>
          </a:stretch>
        </p:blipFill>
        <p:spPr bwMode="auto">
          <a:xfrm>
            <a:off x="685800" y="784746"/>
            <a:ext cx="2819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00099" y="4989388"/>
            <a:ext cx="3157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dirty="0">
                <a:latin typeface="Times" panose="02020603050405020304" pitchFamily="18" charset="0"/>
                <a:ea typeface="仿宋_GB2312" pitchFamily="49" charset="-122"/>
              </a:rPr>
              <a:t>中国皇帝乾隆的肖像</a:t>
            </a:r>
            <a:endParaRPr lang="en-US" altLang="zh-CN" dirty="0">
              <a:latin typeface="Times" panose="02020603050405020304" pitchFamily="18" charset="0"/>
              <a:ea typeface="仿宋_GB2312" pitchFamily="49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367338" y="5021782"/>
            <a:ext cx="3776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dirty="0">
                <a:latin typeface="Times" panose="02020603050405020304" pitchFamily="18" charset="0"/>
                <a:ea typeface="仿宋_GB2312" pitchFamily="49" charset="-122"/>
              </a:rPr>
              <a:t>北京古观象台</a:t>
            </a:r>
          </a:p>
        </p:txBody>
      </p:sp>
    </p:spTree>
    <p:extLst>
      <p:ext uri="{BB962C8B-B14F-4D97-AF65-F5344CB8AC3E}">
        <p14:creationId xmlns:p14="http://schemas.microsoft.com/office/powerpoint/2010/main" val="360484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542772"/>
            <a:ext cx="6529588" cy="338554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600" b="1" dirty="0" smtClean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首页  </a:t>
            </a:r>
            <a:r>
              <a:rPr lang="en-US" altLang="zh-CN" sz="1600" b="1" dirty="0" smtClean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|  </a:t>
            </a:r>
            <a:r>
              <a:rPr lang="zh-CN" altLang="en-US" sz="1600" b="1" dirty="0" smtClean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高级检索  </a:t>
            </a:r>
            <a:r>
              <a:rPr lang="en-US" altLang="zh-TW" sz="1600" b="1" dirty="0" smtClean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|  </a:t>
            </a:r>
            <a:r>
              <a:rPr lang="zh-CN" altLang="en-US" sz="1600" b="1" dirty="0" smtClean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作家浏览  </a:t>
            </a:r>
            <a:r>
              <a:rPr lang="en-US" altLang="zh-CN" sz="1600" b="1" dirty="0" smtClean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|  </a:t>
            </a:r>
            <a:r>
              <a:rPr lang="zh-CN" altLang="en-US" sz="1600" b="1" dirty="0" smtClean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作品浏览  </a:t>
            </a:r>
            <a:r>
              <a:rPr lang="en-US" altLang="zh-CN" sz="1600" b="1" dirty="0" smtClean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|  </a:t>
            </a:r>
            <a:r>
              <a:rPr lang="zh-CN" altLang="en-US" sz="1600" b="1" dirty="0" smtClean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研究</a:t>
            </a:r>
            <a:r>
              <a:rPr lang="zh-CN" altLang="en-US" sz="16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工具</a:t>
            </a: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-1" y="946876"/>
            <a:ext cx="6529589" cy="3048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37467" y="3229304"/>
            <a:ext cx="3701316" cy="33855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600" b="1" dirty="0" smtClean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关键字 </a:t>
            </a:r>
            <a:r>
              <a:rPr lang="en-US" altLang="zh-CN" sz="1600" b="1" dirty="0">
                <a:solidFill>
                  <a:schemeClr val="accent1"/>
                </a:solidFill>
                <a:latin typeface="宋体" panose="02010600030101010101" pitchFamily="2" charset="-122"/>
              </a:rPr>
              <a:t>| </a:t>
            </a:r>
            <a:r>
              <a:rPr lang="zh-CN" altLang="en-US" sz="1600" b="1" dirty="0" smtClean="0">
                <a:solidFill>
                  <a:schemeClr val="accent1"/>
                </a:solidFill>
                <a:latin typeface="宋体" panose="02010600030101010101" pitchFamily="2" charset="-122"/>
              </a:rPr>
              <a:t>学科 </a:t>
            </a:r>
            <a:r>
              <a:rPr lang="en-US" altLang="zh-CN" sz="1600" b="1" dirty="0" smtClean="0">
                <a:solidFill>
                  <a:schemeClr val="accent1"/>
                </a:solidFill>
                <a:latin typeface="宋体" panose="02010600030101010101" pitchFamily="2" charset="-122"/>
              </a:rPr>
              <a:t>| </a:t>
            </a:r>
            <a:r>
              <a:rPr lang="zh-CN" altLang="en-US" sz="1600" b="1" dirty="0" smtClean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作家 </a:t>
            </a:r>
            <a:r>
              <a:rPr lang="en-US" altLang="zh-CN" sz="1600" b="1" dirty="0" smtClean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| </a:t>
            </a:r>
            <a:r>
              <a:rPr lang="zh-CN" altLang="en-US" sz="1600" b="1" dirty="0" smtClean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作品 </a:t>
            </a:r>
            <a:r>
              <a:rPr lang="en-US" altLang="zh-CN" sz="1600" b="1" dirty="0" smtClean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| </a:t>
            </a:r>
            <a:r>
              <a:rPr lang="zh-CN" altLang="en-US" sz="1600" b="1" dirty="0" smtClean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全文</a:t>
            </a:r>
            <a:endParaRPr lang="zh-CN" altLang="en-US" sz="1600" b="1" dirty="0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4637467" y="2603782"/>
            <a:ext cx="3578179" cy="3048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751572" y="3567858"/>
            <a:ext cx="1032457" cy="34607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600" b="1" dirty="0" smtClean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出版时间</a:t>
            </a:r>
            <a:endParaRPr lang="zh-CN" altLang="en-US" sz="1600" b="1" dirty="0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6"/>
          <p:cNvSpPr>
            <a:spLocks noChangeArrowheads="1"/>
          </p:cNvSpPr>
          <p:nvPr/>
        </p:nvSpPr>
        <p:spPr bwMode="auto">
          <a:xfrm>
            <a:off x="5029200" y="4408227"/>
            <a:ext cx="3124200" cy="155138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854467" y="5086539"/>
            <a:ext cx="1066800" cy="34607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学科限定</a:t>
            </a:r>
          </a:p>
        </p:txBody>
      </p:sp>
    </p:spTree>
    <p:extLst>
      <p:ext uri="{BB962C8B-B14F-4D97-AF65-F5344CB8AC3E}">
        <p14:creationId xmlns:p14="http://schemas.microsoft.com/office/powerpoint/2010/main" val="278561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972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854" y="2143125"/>
            <a:ext cx="53530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33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</TotalTime>
  <Words>1021</Words>
  <Application>Microsoft Office PowerPoint</Application>
  <PresentationFormat>全屏显示(4:3)</PresentationFormat>
  <Paragraphs>107</Paragraphs>
  <Slides>24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HGP創英角ｺﾞｼｯｸUB</vt:lpstr>
      <vt:lpstr>MS Mincho</vt:lpstr>
      <vt:lpstr>MS PGothic</vt:lpstr>
      <vt:lpstr>MS PGothic</vt:lpstr>
      <vt:lpstr>仿宋_GB2312</vt:lpstr>
      <vt:lpstr>宋体</vt:lpstr>
      <vt:lpstr>Arial</vt:lpstr>
      <vt:lpstr>Arial Black</vt:lpstr>
      <vt:lpstr>Calibri</vt:lpstr>
      <vt:lpstr>Calibri Light</vt:lpstr>
      <vt:lpstr>Edwardian Script ITC</vt:lpstr>
      <vt:lpstr>Times</vt:lpstr>
      <vt:lpstr>Times New Roman</vt:lpstr>
      <vt:lpstr>Office 主题</vt:lpstr>
      <vt:lpstr>Photo Editor Photo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“Democratized study”</vt:lpstr>
      <vt:lpstr>“A cultural landslide”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Qi, Kirin</dc:creator>
  <cp:lastModifiedBy>Qi, Kirin</cp:lastModifiedBy>
  <cp:revision>25</cp:revision>
  <dcterms:created xsi:type="dcterms:W3CDTF">2015-10-27T06:41:15Z</dcterms:created>
  <dcterms:modified xsi:type="dcterms:W3CDTF">2015-11-12T05:53:40Z</dcterms:modified>
</cp:coreProperties>
</file>