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6" r:id="rId3"/>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350" r:id="rId24"/>
    <p:sldId id="277" r:id="rId25"/>
    <p:sldId id="278" r:id="rId26"/>
    <p:sldId id="279" r:id="rId27"/>
    <p:sldId id="280" r:id="rId28"/>
    <p:sldId id="281" r:id="rId29"/>
    <p:sldId id="284" r:id="rId30"/>
    <p:sldId id="282" r:id="rId31"/>
    <p:sldId id="286" r:id="rId32"/>
    <p:sldId id="287" r:id="rId33"/>
    <p:sldId id="288" r:id="rId34"/>
    <p:sldId id="289" r:id="rId35"/>
    <p:sldId id="305" r:id="rId36"/>
    <p:sldId id="306" r:id="rId37"/>
    <p:sldId id="307" r:id="rId38"/>
    <p:sldId id="308" r:id="rId39"/>
    <p:sldId id="310" r:id="rId40"/>
    <p:sldId id="323" r:id="rId41"/>
    <p:sldId id="324" r:id="rId42"/>
    <p:sldId id="322" r:id="rId43"/>
    <p:sldId id="338" r:id="rId44"/>
    <p:sldId id="290" r:id="rId45"/>
    <p:sldId id="291" r:id="rId46"/>
    <p:sldId id="292" r:id="rId47"/>
    <p:sldId id="293" r:id="rId48"/>
    <p:sldId id="294" r:id="rId49"/>
    <p:sldId id="309" r:id="rId50"/>
    <p:sldId id="325" r:id="rId51"/>
    <p:sldId id="339" r:id="rId52"/>
    <p:sldId id="295" r:id="rId53"/>
    <p:sldId id="296" r:id="rId54"/>
    <p:sldId id="336" r:id="rId5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8A8C"/>
    <a:srgbClr val="F5A2A9"/>
    <a:srgbClr val="FEBFCB"/>
    <a:srgbClr val="FF7C80"/>
    <a:srgbClr val="CCFFFF"/>
    <a:srgbClr val="914A40"/>
    <a:srgbClr val="4C2170"/>
    <a:srgbClr val="F5E2C8"/>
    <a:srgbClr val="E2B968"/>
    <a:srgbClr val="F5E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107" d="100"/>
          <a:sy n="107" d="100"/>
        </p:scale>
        <p:origin x="-102" y="-234"/>
      </p:cViewPr>
      <p:guideLst>
        <p:guide orient="horz" pos="2160"/>
        <p:guide pos="38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9218" name="图片 10"/>
          <p:cNvPicPr>
            <a:picLocks noChangeAspect="1"/>
          </p:cNvPicPr>
          <p:nvPr/>
        </p:nvPicPr>
        <p:blipFill>
          <a:blip r:embed="rId2"/>
          <a:srcRect l="1598" t="2747" r="1154" b="5716"/>
          <a:stretch>
            <a:fillRect/>
          </a:stretch>
        </p:blipFill>
        <p:spPr>
          <a:xfrm>
            <a:off x="0" y="0"/>
            <a:ext cx="12192000" cy="6858000"/>
          </a:xfrm>
          <a:prstGeom prst="rect">
            <a:avLst/>
          </a:prstGeom>
          <a:noFill/>
          <a:ln w="9525">
            <a:noFill/>
            <a:miter/>
          </a:ln>
        </p:spPr>
      </p:pic>
      <p:pic>
        <p:nvPicPr>
          <p:cNvPr id="9225" name="图片 9"/>
          <p:cNvPicPr>
            <a:picLocks noChangeAspect="1"/>
          </p:cNvPicPr>
          <p:nvPr/>
        </p:nvPicPr>
        <p:blipFill>
          <a:blip r:embed="rId3"/>
          <a:srcRect b="11443"/>
          <a:stretch>
            <a:fillRect/>
          </a:stretch>
        </p:blipFill>
        <p:spPr>
          <a:xfrm>
            <a:off x="2197100" y="1584325"/>
            <a:ext cx="4470400" cy="2468563"/>
          </a:xfrm>
          <a:prstGeom prst="rect">
            <a:avLst/>
          </a:prstGeom>
          <a:noFill/>
          <a:ln w="9525">
            <a:noFill/>
            <a:miter/>
          </a:ln>
        </p:spPr>
      </p:pic>
      <p:sp>
        <p:nvSpPr>
          <p:cNvPr id="13" name="矩形 12"/>
          <p:cNvSpPr/>
          <p:nvPr/>
        </p:nvSpPr>
        <p:spPr>
          <a:xfrm>
            <a:off x="0" y="4052888"/>
            <a:ext cx="3983038" cy="44450"/>
          </a:xfrm>
          <a:prstGeom prst="rect">
            <a:avLst/>
          </a:prstGeom>
          <a:solidFill>
            <a:srgbClr val="423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latinLnBrk="0" hangingPunct="1">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flipV="1">
            <a:off x="4627563" y="3636963"/>
            <a:ext cx="7564438" cy="46038"/>
          </a:xfrm>
          <a:prstGeom prst="rect">
            <a:avLst/>
          </a:prstGeom>
          <a:solidFill>
            <a:srgbClr val="4233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latinLnBrk="0" hangingPunct="1">
              <a:spcBef>
                <a:spcPts val="0"/>
              </a:spcBef>
              <a:spcAft>
                <a:spcPts val="0"/>
              </a:spcAft>
              <a:buClrTx/>
              <a:buSzTx/>
              <a:buFontTx/>
              <a:buNone/>
              <a:defRPr/>
            </a:pPr>
            <a:endParaRPr kumimoji="0" lang="zh-CN" altLang="en-US" sz="2400" b="0" i="0" u="none" strike="noStrike" kern="1200" cap="none" spc="0" normalizeH="0" baseline="0" noProof="0">
              <a:ln>
                <a:noFill/>
              </a:ln>
              <a:solidFill>
                <a:schemeClr val="lt1"/>
              </a:solidFill>
              <a:effectLst/>
              <a:uLnTx/>
              <a:uFillTx/>
              <a:latin typeface="+mn-lt"/>
              <a:ea typeface="+mn-ea"/>
              <a:cs typeface="+mn-cs"/>
            </a:endParaRPr>
          </a:p>
        </p:txBody>
      </p:sp>
      <p:sp>
        <p:nvSpPr>
          <p:cNvPr id="4" name="KSO_FD"/>
          <p:cNvSpPr>
            <a:spLocks noGrp="1"/>
          </p:cNvSpPr>
          <p:nvPr>
            <p:ph type="dt" sz="half" idx="2"/>
          </p:nvPr>
        </p:nvSpPr>
        <p:spPr>
          <a:xfrm>
            <a:off x="609600" y="6245225"/>
            <a:ext cx="2844800" cy="476250"/>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KSO_FT"/>
          <p:cNvSpPr>
            <a:spLocks noGrp="1"/>
          </p:cNvSpPr>
          <p:nvPr>
            <p:ph type="ftr" sz="quarter" idx="3"/>
          </p:nvPr>
        </p:nvSpPr>
        <p:spPr>
          <a:xfrm>
            <a:off x="4165600" y="6245225"/>
            <a:ext cx="3860800" cy="476250"/>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737600" y="6245225"/>
            <a:ext cx="2844800" cy="476250"/>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
        <p:nvSpPr>
          <p:cNvPr id="9223" name="KSO_BT1"/>
          <p:cNvSpPr>
            <a:spLocks noGrp="1"/>
          </p:cNvSpPr>
          <p:nvPr>
            <p:ph type="ctrTitle"/>
          </p:nvPr>
        </p:nvSpPr>
        <p:spPr>
          <a:xfrm>
            <a:off x="4597400" y="2422525"/>
            <a:ext cx="6680200" cy="1114425"/>
          </a:xfrm>
          <a:prstGeom prst="rect">
            <a:avLst/>
          </a:prstGeom>
          <a:noFill/>
          <a:ln w="9525">
            <a:noFill/>
            <a:miter/>
          </a:ln>
        </p:spPr>
        <p:txBody>
          <a:bodyPr anchor="b"/>
          <a:lstStyle>
            <a:lvl1pPr lvl="0" algn="ctr">
              <a:defRPr sz="4000" kern="1200"/>
            </a:lvl1pPr>
          </a:lstStyle>
          <a:p>
            <a:pPr lvl="0"/>
            <a:r>
              <a:rPr lang="zh-CN" altLang="en-US" dirty="0"/>
              <a:t>单击此处编辑母版标题样式</a:t>
            </a:r>
          </a:p>
        </p:txBody>
      </p:sp>
      <p:sp>
        <p:nvSpPr>
          <p:cNvPr id="9224" name="KSO_BC1"/>
          <p:cNvSpPr>
            <a:spLocks noGrp="1"/>
          </p:cNvSpPr>
          <p:nvPr>
            <p:ph type="subTitle" idx="1"/>
          </p:nvPr>
        </p:nvSpPr>
        <p:spPr>
          <a:xfrm>
            <a:off x="4610100" y="3835400"/>
            <a:ext cx="6667500" cy="838200"/>
          </a:xfrm>
          <a:prstGeom prst="rect">
            <a:avLst/>
          </a:prstGeom>
          <a:noFill/>
          <a:ln w="9525">
            <a:noFill/>
            <a:miter/>
          </a:ln>
        </p:spPr>
        <p:txBody>
          <a:bodyPr anchor="t"/>
          <a:lstStyle>
            <a:lvl1pPr marL="0" lvl="0" indent="0" algn="ctr">
              <a:buNone/>
              <a:defRPr kern="1200"/>
            </a:lvl1pPr>
            <a:lvl2pPr marL="0" lvl="1" indent="0" algn="ctr">
              <a:buNone/>
              <a:defRPr kern="1200"/>
            </a:lvl2pPr>
            <a:lvl3pPr marL="914400" lvl="2" indent="-914400" algn="ctr">
              <a:buNone/>
              <a:defRPr kern="1200"/>
            </a:lvl3pPr>
            <a:lvl4pPr marL="1371600" lvl="3" indent="-1371600" algn="ctr">
              <a:buNone/>
              <a:defRPr kern="1200"/>
            </a:lvl4pPr>
            <a:lvl5pPr marL="1828800" lvl="4" indent="-1828800" algn="ctr">
              <a:buNone/>
              <a:defRPr kern="1200"/>
            </a:lvl5pPr>
          </a:lstStyle>
          <a:p>
            <a:pPr lvl="0"/>
            <a:r>
              <a:rPr lang="zh-CN" altLang="en-US" dirty="0"/>
              <a:t>单击此处编辑母版副标题样式</a:t>
            </a:r>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0" y="365125"/>
            <a:ext cx="1182511" cy="5811838"/>
          </a:xfrm>
        </p:spPr>
        <p:txBody>
          <a:bodyPr vert="eaVert"/>
          <a:lstStyle/>
          <a:p>
            <a:r>
              <a:rPr lang="zh-CN" altLang="en-US" smtClean="0"/>
              <a:t>单击此处编辑母版标题样式</a:t>
            </a:r>
            <a:endParaRPr lang="en-US" dirty="0"/>
          </a:p>
        </p:txBody>
      </p:sp>
      <p:sp>
        <p:nvSpPr>
          <p:cNvPr id="3" name="KSO_BC1"/>
          <p:cNvSpPr>
            <a:spLocks noGrp="1"/>
          </p:cNvSpPr>
          <p:nvPr>
            <p:ph type="body" orient="vert" idx="1"/>
          </p:nvPr>
        </p:nvSpPr>
        <p:spPr>
          <a:xfrm>
            <a:off x="2113842" y="365125"/>
            <a:ext cx="7933269" cy="5811838"/>
          </a:xfrm>
        </p:spPr>
        <p:txBody>
          <a:bodyPr vert="eaVert"/>
          <a:lstStyle/>
          <a:p>
            <a:pPr lvl="0"/>
            <a:r>
              <a:rPr lang="zh-CN" altLang="en-US" smtClean="0"/>
              <a:t>单击此处编辑母版文本样式</a:t>
            </a:r>
            <a:endParaRPr lang="zh-CN" altLang="en-US" smtClean="0"/>
          </a:p>
          <a:p>
            <a:pPr lvl="1"/>
            <a:r>
              <a:rPr lang="zh-CN" altLang="en-US" smtClean="0"/>
              <a:t>第二级</a:t>
            </a: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idx="1"/>
          </p:nvPr>
        </p:nvSpPr>
        <p:spPr/>
        <p:txBody>
          <a:bodyPr/>
          <a:lstStyle>
            <a:lvl1pPr>
              <a:defRPr>
                <a:solidFill>
                  <a:schemeClr val="accent1"/>
                </a:solidFill>
              </a:defRPr>
            </a:lvl1pPr>
          </a:lstStyle>
          <a:p>
            <a:pPr lvl="0"/>
            <a:r>
              <a:rPr lang="zh-CN" altLang="en-US" smtClean="0"/>
              <a:t>单击此处编辑母版文本样式</a:t>
            </a:r>
            <a:endParaRPr lang="zh-CN" altLang="en-US" smtClean="0"/>
          </a:p>
          <a:p>
            <a:pPr lvl="1"/>
            <a:r>
              <a:rPr lang="zh-CN" altLang="en-US" smtClean="0"/>
              <a:t>第二级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p:nvPr>
        </p:nvSpPr>
        <p:spPr>
          <a:xfrm>
            <a:off x="2098675" y="2108200"/>
            <a:ext cx="7994651" cy="1235075"/>
          </a:xfrm>
        </p:spPr>
        <p:txBody>
          <a:bodyPr anchor="b">
            <a:normAutofit/>
          </a:bodyPr>
          <a:lstStyle>
            <a:lvl1pPr algn="ctr">
              <a:defRPr sz="3600">
                <a:solidFill>
                  <a:schemeClr val="tx2"/>
                </a:solidFill>
                <a:effectLst/>
              </a:defRPr>
            </a:lvl1pPr>
          </a:lstStyle>
          <a:p>
            <a:r>
              <a:rPr lang="zh-CN" altLang="en-US" smtClean="0"/>
              <a:t>单击此处编辑母版标题样式</a:t>
            </a:r>
            <a:endParaRPr lang="en-US" dirty="0"/>
          </a:p>
        </p:txBody>
      </p:sp>
      <p:sp>
        <p:nvSpPr>
          <p:cNvPr id="3" name="KSO_ST2"/>
          <p:cNvSpPr>
            <a:spLocks noGrp="1"/>
          </p:cNvSpPr>
          <p:nvPr>
            <p:ph type="body" idx="1"/>
          </p:nvPr>
        </p:nvSpPr>
        <p:spPr>
          <a:xfrm>
            <a:off x="4050893" y="3400425"/>
            <a:ext cx="4090217" cy="357478"/>
          </a:xfrm>
          <a:prstGeom prst="roundRect">
            <a:avLst>
              <a:gd name="adj" fmla="val 50000"/>
            </a:avLst>
          </a:prstGeom>
          <a:solidFill>
            <a:schemeClr val="tx2">
              <a:lumMod val="40000"/>
              <a:lumOff val="60000"/>
            </a:schemeClr>
          </a:solidFill>
        </p:spPr>
        <p:txBody>
          <a:bodyPr anchor="ctr">
            <a:normAutofit/>
          </a:bodyPr>
          <a:lstStyle>
            <a:lvl1pPr marL="0" indent="0" algn="ctr">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algn="ctr"/>
            <a:endParaRPr lang="en-US" altLang="zh-CN" sz="1200" dirty="0">
              <a:solidFill>
                <a:srgbClr val="A6A6A6"/>
              </a:solidFill>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bg1">
                  <a:lumMod val="65000"/>
                </a:schemeClr>
              </a:solidFill>
              <a:effectLst/>
              <a:uLnTx/>
              <a:uFillTx/>
              <a:latin typeface="+mn-lt"/>
              <a:ea typeface="+mn-ea"/>
              <a:cs typeface="+mn-cs"/>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sz="half" idx="1"/>
          </p:nvPr>
        </p:nvSpPr>
        <p:spPr>
          <a:xfrm>
            <a:off x="1399823" y="1244601"/>
            <a:ext cx="5080000" cy="4932363"/>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4" name="KSO_BC2"/>
          <p:cNvSpPr>
            <a:spLocks noGrp="1"/>
          </p:cNvSpPr>
          <p:nvPr>
            <p:ph sz="half" idx="2"/>
          </p:nvPr>
        </p:nvSpPr>
        <p:spPr>
          <a:xfrm>
            <a:off x="6519333" y="1244601"/>
            <a:ext cx="5094116" cy="4932363"/>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1099435" y="1376362"/>
            <a:ext cx="5157787"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KSO_BC1"/>
          <p:cNvSpPr>
            <a:spLocks noGrp="1"/>
          </p:cNvSpPr>
          <p:nvPr>
            <p:ph sz="half" idx="2"/>
          </p:nvPr>
        </p:nvSpPr>
        <p:spPr>
          <a:xfrm>
            <a:off x="1099435" y="2200274"/>
            <a:ext cx="5157787" cy="3684588"/>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5" name="Text Placeholder 4"/>
          <p:cNvSpPr>
            <a:spLocks noGrp="1"/>
          </p:cNvSpPr>
          <p:nvPr>
            <p:ph type="body" sz="quarter" idx="3"/>
          </p:nvPr>
        </p:nvSpPr>
        <p:spPr>
          <a:xfrm>
            <a:off x="6431846" y="1376362"/>
            <a:ext cx="5183188"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KSO_BC2"/>
          <p:cNvSpPr>
            <a:spLocks noGrp="1"/>
          </p:cNvSpPr>
          <p:nvPr>
            <p:ph sz="quarter" idx="4"/>
          </p:nvPr>
        </p:nvSpPr>
        <p:spPr>
          <a:xfrm>
            <a:off x="6431846" y="2200274"/>
            <a:ext cx="5183188" cy="3684588"/>
          </a:xfrm>
        </p:spPr>
        <p:txBody>
          <a:bodyPr/>
          <a:lstStyle/>
          <a:p>
            <a:pPr lvl="0"/>
            <a:r>
              <a:rPr lang="zh-CN" altLang="en-US" smtClean="0"/>
              <a:t>单击此处编辑母版文本样式</a:t>
            </a:r>
            <a:endParaRPr lang="zh-CN" altLang="en-US" smtClean="0"/>
          </a:p>
          <a:p>
            <a:pPr lvl="1"/>
            <a:r>
              <a:rPr lang="zh-CN" altLang="en-US" smtClean="0"/>
              <a:t>第二级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0" y="533402"/>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p:cNvSpPr>
          <p:nvPr>
            <p:ph idx="1"/>
          </p:nvPr>
        </p:nvSpPr>
        <p:spPr>
          <a:xfrm>
            <a:off x="5487989" y="1063629"/>
            <a:ext cx="6172200"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p>
        </p:txBody>
      </p:sp>
      <p:sp>
        <p:nvSpPr>
          <p:cNvPr id="4" name="KSO_BC2"/>
          <p:cNvSpPr>
            <a:spLocks noGrp="1"/>
          </p:cNvSpPr>
          <p:nvPr>
            <p:ph type="body" sz="half" idx="2"/>
          </p:nvPr>
        </p:nvSpPr>
        <p:spPr>
          <a:xfrm>
            <a:off x="1144590" y="213360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algn="ctr"/>
            <a:endParaRPr lang="en-US" altLang="zh-CN" sz="1200" dirty="0">
              <a:solidFill>
                <a:srgbClr val="A6A6A6"/>
              </a:solidFill>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bg1">
                  <a:lumMod val="65000"/>
                </a:schemeClr>
              </a:solidFill>
              <a:effectLst/>
              <a:uLnTx/>
              <a:uFillTx/>
              <a:latin typeface="+mn-lt"/>
              <a:ea typeface="+mn-ea"/>
              <a:cs typeface="+mn-cs"/>
            </a:endParaRPr>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3200"/>
            </a:lvl1pPr>
          </a:lstStyle>
          <a:p>
            <a:r>
              <a:rPr lang="zh-CN" altLang="en-US" smtClean="0"/>
              <a:t>单击此处编辑母版标题样式</a:t>
            </a:r>
            <a:endParaRPr lang="en-US" dirty="0"/>
          </a:p>
        </p:txBody>
      </p:sp>
      <p:sp>
        <p:nvSpPr>
          <p:cNvPr id="3" name="KSO_BC1"/>
          <p:cNvSpPr>
            <a:spLocks noGrp="1" noChangeAspect="1"/>
          </p:cNvSpPr>
          <p:nvPr>
            <p:ph type="pic" idx="1"/>
          </p:nvPr>
        </p:nvSpPr>
        <p:spPr>
          <a:xfrm>
            <a:off x="5442833" y="987427"/>
            <a:ext cx="6172200" cy="4873625"/>
          </a:xfrm>
        </p:spPr>
        <p:txBody>
          <a:bodyPr vert="horz" lIns="91440" tIns="45720" rIns="91440" bIns="45720" rtlCol="0" anchor="t">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just" defTabSz="914400" rtl="0" eaLnBrk="1" latinLnBrk="0" hangingPunct="1">
              <a:lnSpc>
                <a:spcPct val="110000"/>
              </a:lnSpc>
              <a:spcBef>
                <a:spcPts val="600"/>
              </a:spcBef>
              <a:spcAft>
                <a:spcPts val="0"/>
              </a:spcAft>
              <a:buClr>
                <a:schemeClr val="accent1"/>
              </a:buClr>
              <a:buSzPct val="60000"/>
              <a:buFont typeface="Wingdings 2" pitchFamily="18" charset="2"/>
              <a:buNone/>
              <a:defRPr/>
            </a:pPr>
            <a:r>
              <a:rPr kumimoji="0" lang="zh-CN" altLang="en-US" sz="3200" b="0" i="0" u="none" strike="noStrike" kern="1200" cap="none" spc="0" normalizeH="0" baseline="0" noProof="0" smtClean="0">
                <a:ln>
                  <a:noFill/>
                </a:ln>
                <a:solidFill>
                  <a:schemeClr val="accent1"/>
                </a:solidFill>
                <a:effectLst/>
                <a:uLnTx/>
                <a:uFillTx/>
                <a:latin typeface="+mn-ea"/>
                <a:ea typeface="+mn-ea"/>
                <a:cs typeface="+mn-cs"/>
              </a:rPr>
              <a:t>单击图标添加图片</a:t>
            </a:r>
            <a:endParaRPr kumimoji="0" lang="en-US" altLang="en-US" sz="3200" b="0" i="0" u="none" strike="noStrike" kern="1200" cap="none" spc="0" normalizeH="0" baseline="0" noProof="0" dirty="0">
              <a:ln>
                <a:noFill/>
              </a:ln>
              <a:solidFill>
                <a:schemeClr val="accent1"/>
              </a:solidFill>
              <a:effectLst/>
              <a:uLnTx/>
              <a:uFillTx/>
              <a:latin typeface="+mn-ea"/>
              <a:ea typeface="+mn-ea"/>
              <a:cs typeface="+mn-cs"/>
            </a:endParaRPr>
          </a:p>
        </p:txBody>
      </p:sp>
      <p:sp>
        <p:nvSpPr>
          <p:cNvPr id="4" name="KSO_BC2"/>
          <p:cNvSpPr>
            <a:spLocks noGrp="1"/>
          </p:cNvSpPr>
          <p:nvPr>
            <p:ph type="body" sz="half" idx="2"/>
          </p:nvPr>
        </p:nvSpPr>
        <p:spPr>
          <a:xfrm>
            <a:off x="1246192"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lvl="0" algn="ctr"/>
            <a:endParaRPr lang="en-US" altLang="zh-CN" sz="1200" dirty="0">
              <a:solidFill>
                <a:srgbClr val="A6A6A6"/>
              </a:solidFill>
            </a:endParaRPr>
          </a:p>
        </p:txBody>
      </p:sp>
      <p:sp>
        <p:nvSpPr>
          <p:cNvPr id="7" name="灯片编号占位符 6"/>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bg1">
                  <a:lumMod val="65000"/>
                </a:schemeClr>
              </a:solidFill>
              <a:effectLst/>
              <a:uLnTx/>
              <a:uFillTx/>
              <a:latin typeface="+mn-lt"/>
              <a:ea typeface="+mn-ea"/>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smtClean="0"/>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p>
        </p:txBody>
      </p:sp>
      <p:sp>
        <p:nvSpPr>
          <p:cNvPr id="4" name="日期占位符 3"/>
          <p:cNvSpPr>
            <a:spLocks noGrp="1"/>
          </p:cNvSpPr>
          <p:nvPr>
            <p:ph type="dt" sz="half" idx="10"/>
          </p:nvPr>
        </p:nvSpPr>
        <p:spPr/>
        <p:txBody>
          <a:bodyPr/>
          <a:lstStyle/>
          <a:p>
            <a:pPr marL="0" marR="0" lvl="0" indent="0" algn="l" defTabSz="914400" rtl="0" eaLnBrk="1" latinLnBrk="0" hangingPunct="1">
              <a:spcBef>
                <a:spcPts val="0"/>
              </a:spcBef>
              <a:spcAft>
                <a:spcPts val="0"/>
              </a:spcAft>
              <a:buClrTx/>
              <a:buSzTx/>
              <a:buFontTx/>
              <a:buNone/>
              <a:defRPr/>
            </a:pPr>
            <a:fld id="{13D0CE79-49FB-443D-BEF8-6B709DE8FD0C}" type="datetimeFigureOut">
              <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rPr>
            </a:fld>
            <a:endPar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lvl="0" algn="ctr"/>
            <a:endParaRPr lang="en-US" altLang="zh-CN" sz="1200" dirty="0">
              <a:solidFill>
                <a:srgbClr val="A6A6A6"/>
              </a:solidFill>
            </a:endParaRPr>
          </a:p>
        </p:txBody>
      </p:sp>
      <p:sp>
        <p:nvSpPr>
          <p:cNvPr id="6" name="灯片编号占位符 5"/>
          <p:cNvSpPr>
            <a:spLocks noGrp="1"/>
          </p:cNvSpPr>
          <p:nvPr>
            <p:ph type="sldNum" sz="quarter" idx="12"/>
          </p:nvPr>
        </p:nvSpPr>
        <p:spPr/>
        <p:txBody>
          <a:bodyPr/>
          <a:lstStyle/>
          <a:p>
            <a:pPr marL="0" marR="0" lvl="0" indent="0" algn="r" defTabSz="914400" rtl="0" eaLnBrk="1" latinLnBrk="0" hangingPunct="1">
              <a:spcBef>
                <a:spcPts val="0"/>
              </a:spcBef>
              <a:spcAft>
                <a:spcPts val="0"/>
              </a:spcAft>
              <a:buClrTx/>
              <a:buSzTx/>
              <a:buFontTx/>
              <a:buNone/>
              <a:defRPr/>
            </a:pPr>
            <a:fld id="{EF906490-237C-474C-BA2E-D98840BC1F8F}" type="slidenum">
              <a:rPr kumimoji="0" lang="zh-CN" altLang="en-US" sz="1200" b="0" i="0" u="none" strike="noStrike" kern="1200" cap="none" spc="0" normalizeH="0" baseline="0" noProof="0" smtClean="0">
                <a:ln>
                  <a:noFill/>
                </a:ln>
                <a:solidFill>
                  <a:schemeClr val="bg1">
                    <a:lumMod val="6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bg1">
                  <a:lumMod val="65000"/>
                </a:schemeClr>
              </a:solidFill>
              <a:effectLst/>
              <a:uLnTx/>
              <a:uFillTx/>
              <a:latin typeface="+mn-lt"/>
              <a:ea typeface="+mn-ea"/>
              <a:cs typeface="+mn-cs"/>
            </a:endParaRPr>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3.png"/><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图片 10"/>
          <p:cNvPicPr>
            <a:picLocks noChangeAspect="1"/>
          </p:cNvPicPr>
          <p:nvPr/>
        </p:nvPicPr>
        <p:blipFill>
          <a:blip r:embed="rId12"/>
          <a:srcRect l="1598" t="2747" r="1154" b="5716"/>
          <a:stretch>
            <a:fillRect/>
          </a:stretch>
        </p:blipFill>
        <p:spPr>
          <a:xfrm>
            <a:off x="0" y="0"/>
            <a:ext cx="12192000" cy="6858000"/>
          </a:xfrm>
          <a:prstGeom prst="rect">
            <a:avLst/>
          </a:prstGeom>
          <a:noFill/>
          <a:ln w="9525">
            <a:noFill/>
            <a:miter/>
          </a:ln>
        </p:spPr>
      </p:pic>
      <p:pic>
        <p:nvPicPr>
          <p:cNvPr id="1027" name="图片 11"/>
          <p:cNvPicPr>
            <a:picLocks noChangeAspect="1"/>
          </p:cNvPicPr>
          <p:nvPr/>
        </p:nvPicPr>
        <p:blipFill>
          <a:blip r:embed="rId13"/>
          <a:srcRect r="3616" b="10127"/>
          <a:stretch>
            <a:fillRect/>
          </a:stretch>
        </p:blipFill>
        <p:spPr>
          <a:xfrm>
            <a:off x="9288463" y="5340350"/>
            <a:ext cx="2903537" cy="1517650"/>
          </a:xfrm>
          <a:prstGeom prst="rect">
            <a:avLst/>
          </a:prstGeom>
          <a:noFill/>
          <a:ln w="9525">
            <a:noFill/>
            <a:miter/>
          </a:ln>
        </p:spPr>
      </p:pic>
      <p:sp>
        <p:nvSpPr>
          <p:cNvPr id="4" name="KSO_FD"/>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KSO_FT"/>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p>
            <a:endParaRPr lang="zh-CN" altLang="en-US"/>
          </a:p>
        </p:txBody>
      </p:sp>
      <p:sp>
        <p:nvSpPr>
          <p:cNvPr id="6" name="KSO_FN"/>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
        <p:nvSpPr>
          <p:cNvPr id="1031" name="KSO_BT1"/>
          <p:cNvSpPr>
            <a:spLocks noGrp="1"/>
          </p:cNvSpPr>
          <p:nvPr>
            <p:ph type="title"/>
          </p:nvPr>
        </p:nvSpPr>
        <p:spPr>
          <a:xfrm>
            <a:off x="558800" y="312738"/>
            <a:ext cx="11055350" cy="769937"/>
          </a:xfrm>
          <a:prstGeom prst="rect">
            <a:avLst/>
          </a:prstGeom>
          <a:noFill/>
          <a:ln w="9525">
            <a:noFill/>
            <a:miter/>
          </a:ln>
        </p:spPr>
        <p:txBody>
          <a:bodyPr anchor="b"/>
          <a:lstStyle/>
          <a:p>
            <a:pPr lvl="0"/>
            <a:r>
              <a:rPr lang="zh-CN" altLang="en-US" dirty="0"/>
              <a:t>单击此处编辑母版标题样式</a:t>
            </a:r>
            <a:endParaRPr lang="en-US" altLang="x-none" dirty="0"/>
          </a:p>
        </p:txBody>
      </p:sp>
      <p:sp>
        <p:nvSpPr>
          <p:cNvPr id="1032" name="KSO_BC1"/>
          <p:cNvSpPr>
            <a:spLocks noGrp="1"/>
          </p:cNvSpPr>
          <p:nvPr>
            <p:ph type="body" idx="1"/>
          </p:nvPr>
        </p:nvSpPr>
        <p:spPr>
          <a:xfrm>
            <a:off x="558800" y="1219200"/>
            <a:ext cx="11055350" cy="5000625"/>
          </a:xfrm>
          <a:prstGeom prst="rect">
            <a:avLst/>
          </a:prstGeom>
          <a:noFill/>
          <a:ln w="9525">
            <a:noFill/>
            <a:miter/>
          </a:ln>
        </p:spPr>
        <p:txBody>
          <a:bodyPr/>
          <a:lstStyle/>
          <a:p>
            <a:pPr lvl="0"/>
            <a:r>
              <a:rPr lang="zh-CN" altLang="en-US" dirty="0"/>
              <a:t>单击此处编辑母版文本样式</a:t>
            </a:r>
            <a:endParaRPr lang="zh-CN" altLang="en-US" dirty="0"/>
          </a:p>
          <a:p>
            <a:pPr lvl="1"/>
            <a:r>
              <a:rPr lang="zh-CN" altLang="en-US" dirty="0"/>
              <a:t>第二级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3600" b="1" i="0" kern="1200" baseline="0">
          <a:solidFill>
            <a:schemeClr val="accent1"/>
          </a:solidFill>
          <a:effectLst/>
          <a:latin typeface="+mj-ea"/>
          <a:ea typeface="+mj-ea"/>
          <a:cs typeface="+mj-cs"/>
        </a:defRPr>
      </a:lvl1pPr>
    </p:titleStyle>
    <p:bodyStyle>
      <a:lvl1pPr marL="357505" indent="-357505" algn="just" defTabSz="914400" rtl="0" eaLnBrk="1" latinLnBrk="0" hangingPunct="1">
        <a:lnSpc>
          <a:spcPct val="110000"/>
        </a:lnSpc>
        <a:spcBef>
          <a:spcPts val="600"/>
        </a:spcBef>
        <a:spcAft>
          <a:spcPts val="0"/>
        </a:spcAft>
        <a:buClr>
          <a:schemeClr val="accent1"/>
        </a:buClr>
        <a:buSzPct val="60000"/>
        <a:buFont typeface="Wingdings 2" pitchFamily="18" charset="2"/>
        <a:buChar char="f"/>
        <a:defRPr lang="zh-CN" altLang="en-US" sz="2800" kern="1200" baseline="0" dirty="0" smtClean="0">
          <a:solidFill>
            <a:schemeClr val="accent1"/>
          </a:solidFill>
          <a:latin typeface="+mn-ea"/>
          <a:ea typeface="+mn-ea"/>
          <a:cs typeface="+mn-cs"/>
        </a:defRPr>
      </a:lvl1pPr>
      <a:lvl2pPr marL="357505" indent="-357505" algn="just" defTabSz="914400" rtl="0" eaLnBrk="1" latinLnBrk="0" hangingPunct="1">
        <a:lnSpc>
          <a:spcPct val="120000"/>
        </a:lnSpc>
        <a:spcBef>
          <a:spcPts val="0"/>
        </a:spcBef>
        <a:spcAft>
          <a:spcPts val="600"/>
        </a:spcAft>
        <a:buClr>
          <a:schemeClr val="accent2">
            <a:lumMod val="60000"/>
            <a:lumOff val="40000"/>
          </a:schemeClr>
        </a:buClr>
        <a:buFont typeface="幼圆" panose="02010509060101010101" pitchFamily="49" charset="-122"/>
        <a:buChar char=" "/>
        <a:defRPr sz="1800" kern="1200" baseline="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0.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image" Target="../media/image35.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9.png"/><Relationship Id="rId2" Type="http://schemas.openxmlformats.org/officeDocument/2006/relationships/image" Target="../media/image27.png"/><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4.png"/><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6.pn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7.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49.png"/><Relationship Id="rId1" Type="http://schemas.openxmlformats.org/officeDocument/2006/relationships/image" Target="../media/image48.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2.png"/><Relationship Id="rId1" Type="http://schemas.openxmlformats.org/officeDocument/2006/relationships/image" Target="../media/image51.png"/></Relationships>
</file>

<file path=ppt/slides/_rels/slide3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56.png"/><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53.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7.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58.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1.png"/><Relationship Id="rId1" Type="http://schemas.openxmlformats.org/officeDocument/2006/relationships/image" Target="../media/image60.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2.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3.png"/><Relationship Id="rId1" Type="http://schemas.openxmlformats.org/officeDocument/2006/relationships/hyperlink" Target="http://lib.jlu.edu.cn/portal/database2/2/146.aspx" TargetMode="Externa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image" Target="../media/image66.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hyperlink" Target="http://www.nstl.gov.cn/" TargetMode="External"/><Relationship Id="rId2" Type="http://schemas.openxmlformats.org/officeDocument/2006/relationships/hyperlink" Target="http://ill.jl.calis.edu.cn/gateway/" TargetMode="External"/><Relationship Id="rId1" Type="http://schemas.openxmlformats.org/officeDocument/2006/relationships/hyperlink" Target="http://www.cashl.edu.cn/" TargetMode="Externa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8.png"/><Relationship Id="rId1"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r>
              <a:rPr lang="zh-CN" altLang="en-US" dirty="0">
                <a:solidFill>
                  <a:schemeClr val="accent5"/>
                </a:solidFill>
                <a:latin typeface="华文新魏" pitchFamily="2" charset="-122"/>
                <a:ea typeface="华文新魏" pitchFamily="2" charset="-122"/>
                <a:sym typeface="+mn-ea"/>
              </a:rPr>
              <a:t>馆际互借与文献传递</a:t>
            </a:r>
          </a:p>
        </p:txBody>
      </p:sp>
      <p:sp>
        <p:nvSpPr>
          <p:cNvPr id="5" name="副标题 4"/>
          <p:cNvSpPr>
            <a:spLocks noGrp="1"/>
          </p:cNvSpPr>
          <p:nvPr>
            <p:ph type="subTitle" idx="1"/>
          </p:nvPr>
        </p:nvSpPr>
        <p:spPr/>
        <p:txBody>
          <a:bodyPr/>
          <a:lstStyle/>
          <a:p>
            <a:r>
              <a:rPr lang="zh-CN" altLang="en-US" sz="2800" b="1" dirty="0">
                <a:solidFill>
                  <a:schemeClr val="accent5"/>
                </a:solidFill>
                <a:latin typeface="方正姚体" charset="-122"/>
                <a:ea typeface="方正姚体" charset="-122"/>
                <a:sym typeface="+mn-ea"/>
              </a:rPr>
              <a:t>吉林大学图书馆</a:t>
            </a:r>
          </a:p>
        </p:txBody>
      </p:sp>
      <p:pic>
        <p:nvPicPr>
          <p:cNvPr id="6148" name="图片 5124" descr="003-3"/>
          <p:cNvPicPr>
            <a:picLocks noChangeAspect="1"/>
          </p:cNvPicPr>
          <p:nvPr/>
        </p:nvPicPr>
        <p:blipFill>
          <a:blip r:embed="rId1"/>
          <a:srcRect/>
          <a:stretch>
            <a:fillRect/>
          </a:stretch>
        </p:blipFill>
        <p:spPr>
          <a:xfrm>
            <a:off x="422275" y="5085715"/>
            <a:ext cx="2954655" cy="1551940"/>
          </a:xfrm>
          <a:prstGeom prst="rect">
            <a:avLst/>
          </a:prstGeom>
          <a:noFill/>
          <a:ln w="9525">
            <a:noFill/>
            <a:miter/>
          </a:ln>
        </p:spPr>
      </p:pic>
      <p:pic>
        <p:nvPicPr>
          <p:cNvPr id="2" name="图片 1"/>
          <p:cNvPicPr>
            <a:picLocks noChangeAspect="1"/>
          </p:cNvPicPr>
          <p:nvPr/>
        </p:nvPicPr>
        <p:blipFill>
          <a:blip r:embed="rId2"/>
          <a:srcRect/>
          <a:stretch>
            <a:fillRect/>
          </a:stretch>
        </p:blipFill>
        <p:spPr>
          <a:xfrm>
            <a:off x="10981690" y="130810"/>
            <a:ext cx="828675" cy="8667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内容占位符 7"/>
          <p:cNvPicPr>
            <a:picLocks noGrp="1" noChangeAspect="1"/>
          </p:cNvPicPr>
          <p:nvPr>
            <p:ph sz="half" idx="2"/>
          </p:nvPr>
        </p:nvPicPr>
        <p:blipFill>
          <a:blip r:embed="rId1"/>
          <a:srcRect/>
          <a:stretch>
            <a:fillRect/>
          </a:stretch>
        </p:blipFill>
        <p:spPr>
          <a:xfrm>
            <a:off x="1212215" y="2530475"/>
            <a:ext cx="8289925" cy="3417570"/>
          </a:xfrm>
          <a:prstGeom prst="rect">
            <a:avLst/>
          </a:prstGeom>
        </p:spPr>
      </p:pic>
      <p:sp>
        <p:nvSpPr>
          <p:cNvPr id="2" name="标题 1"/>
          <p:cNvSpPr>
            <a:spLocks noGrp="1"/>
          </p:cNvSpPr>
          <p:nvPr>
            <p:ph type="title"/>
          </p:nvPr>
        </p:nvSpPr>
        <p:spPr>
          <a:xfrm>
            <a:off x="1201420" y="83185"/>
            <a:ext cx="9458960" cy="716915"/>
          </a:xfrm>
        </p:spPr>
        <p:txBody>
          <a:bodyPr/>
          <a:lstStyle/>
          <a:p>
            <a:r>
              <a:rPr lang="zh-CN" altLang="en-US"/>
              <a:t>新用户注册 </a:t>
            </a:r>
          </a:p>
        </p:txBody>
      </p:sp>
      <p:sp>
        <p:nvSpPr>
          <p:cNvPr id="3" name="文本占位符 2"/>
          <p:cNvSpPr>
            <a:spLocks noGrp="1"/>
          </p:cNvSpPr>
          <p:nvPr>
            <p:ph type="body" idx="1"/>
          </p:nvPr>
        </p:nvSpPr>
        <p:spPr>
          <a:xfrm>
            <a:off x="1101725" y="999490"/>
            <a:ext cx="10151745" cy="1326515"/>
          </a:xfrm>
        </p:spPr>
        <p:txBody>
          <a:bodyPr>
            <a:normAutofit fontScale="90000" lnSpcReduction="20000"/>
          </a:bodyPr>
          <a:lstStyle/>
          <a:p>
            <a:r>
              <a:rPr lang="zh-CN" altLang="en-US" sz="2800" b="1" dirty="0"/>
              <a:t>第一步：登录</a:t>
            </a:r>
            <a:r>
              <a:rPr lang="en-US" altLang="zh-CN" sz="2800" b="1" dirty="0"/>
              <a:t>CASHL</a:t>
            </a:r>
            <a:r>
              <a:rPr sz="2800" b="1" dirty="0">
                <a:ea typeface="宋体" charset="0"/>
              </a:rPr>
              <a:t>主页 两种途径</a:t>
            </a:r>
            <a:endParaRPr sz="2800" b="1" dirty="0">
              <a:ea typeface="宋体" charset="0"/>
            </a:endParaRPr>
          </a:p>
          <a:p>
            <a:r>
              <a:rPr sz="2800" b="1" dirty="0">
                <a:solidFill>
                  <a:srgbClr val="840000"/>
                </a:solidFill>
                <a:ea typeface="宋体" charset="0"/>
              </a:rPr>
              <a:t>第一种：直接登录</a:t>
            </a:r>
            <a:r>
              <a:rPr lang="en-US" altLang="zh-CN" sz="2800" b="1" dirty="0">
                <a:solidFill>
                  <a:srgbClr val="840000"/>
                </a:solidFill>
                <a:ea typeface="宋体" charset="0"/>
              </a:rPr>
              <a:t>CASHL</a:t>
            </a:r>
            <a:r>
              <a:rPr sz="2800" b="1" dirty="0">
                <a:solidFill>
                  <a:srgbClr val="840000"/>
                </a:solidFill>
                <a:ea typeface="宋体" charset="0"/>
              </a:rPr>
              <a:t>主页</a:t>
            </a:r>
            <a:r>
              <a:rPr lang="en-US" altLang="zh-CN" sz="2800" b="1" dirty="0">
                <a:solidFill>
                  <a:srgbClr val="840000"/>
                </a:solidFill>
                <a:ea typeface="宋体" charset="0"/>
              </a:rPr>
              <a:t>http://www.cashl.edu.cn</a:t>
            </a:r>
            <a:endParaRPr lang="en-US" altLang="zh-CN" sz="2800" b="1" dirty="0">
              <a:solidFill>
                <a:srgbClr val="840000"/>
              </a:solidFill>
              <a:ea typeface="宋体" charset="0"/>
            </a:endParaRPr>
          </a:p>
          <a:p>
            <a:r>
              <a:rPr sz="2800" b="1" dirty="0">
                <a:solidFill>
                  <a:srgbClr val="840000"/>
                </a:solidFill>
                <a:ea typeface="宋体" charset="0"/>
              </a:rPr>
              <a:t>第二种：登录吉林大学图书馆主页</a:t>
            </a:r>
            <a:r>
              <a:rPr sz="2800">
                <a:solidFill>
                  <a:srgbClr val="914A40"/>
                </a:solidFill>
                <a:sym typeface="+mn-ea"/>
              </a:rPr>
              <a:t>http://www.lib.jlu.edu.cn</a:t>
            </a:r>
            <a:endParaRPr sz="2800" b="1" dirty="0">
              <a:solidFill>
                <a:srgbClr val="914A40"/>
              </a:solidFill>
              <a:ea typeface="宋体" charset="0"/>
              <a:sym typeface="+mn-ea"/>
            </a:endParaRPr>
          </a:p>
        </p:txBody>
      </p:sp>
      <p:pic>
        <p:nvPicPr>
          <p:cNvPr id="5" name="内容占位符 4"/>
          <p:cNvPicPr>
            <a:picLocks noGrp="1" noChangeAspect="1"/>
          </p:cNvPicPr>
          <p:nvPr>
            <p:ph sz="quarter" idx="4"/>
          </p:nvPr>
        </p:nvPicPr>
        <p:blipFill>
          <a:blip r:embed="rId2"/>
          <a:srcRect/>
          <a:stretch>
            <a:fillRect/>
          </a:stretch>
        </p:blipFill>
        <p:spPr>
          <a:xfrm>
            <a:off x="1122680" y="5754370"/>
            <a:ext cx="8305165" cy="978535"/>
          </a:xfrm>
          <a:prstGeom prst="rect">
            <a:avLst/>
          </a:prstGeom>
        </p:spPr>
      </p:pic>
      <p:sp>
        <p:nvSpPr>
          <p:cNvPr id="32774" name="矩形 4"/>
          <p:cNvSpPr/>
          <p:nvPr/>
        </p:nvSpPr>
        <p:spPr>
          <a:xfrm>
            <a:off x="4747260" y="5977255"/>
            <a:ext cx="638175" cy="38608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additive="base">
                                        <p:cTn id="7" dur="500" fill="hold"/>
                                        <p:tgtEl>
                                          <p:spTgt spid="32774"/>
                                        </p:tgtEl>
                                        <p:attrNameLst>
                                          <p:attrName>ppt_x</p:attrName>
                                        </p:attrNameLst>
                                      </p:cBhvr>
                                      <p:tavLst>
                                        <p:tav tm="0">
                                          <p:val>
                                            <p:strVal val="#ppt_x"/>
                                          </p:val>
                                        </p:tav>
                                        <p:tav tm="100000">
                                          <p:val>
                                            <p:strVal val="#ppt_x"/>
                                          </p:val>
                                        </p:tav>
                                      </p:tavLst>
                                    </p:anim>
                                    <p:anim calcmode="lin" valueType="num">
                                      <p:cBhvr additive="base">
                                        <p:cTn id="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1"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sz="2800"/>
              <a:t>进入</a:t>
            </a:r>
            <a:r>
              <a:rPr lang="en-US" altLang="zh-CN" sz="2800"/>
              <a:t>CASHL</a:t>
            </a:r>
            <a:r>
              <a:rPr lang="zh-CN" altLang="en-US" sz="2800"/>
              <a:t>主页，点击</a:t>
            </a:r>
            <a:r>
              <a:rPr lang="en-US" altLang="zh-CN" sz="2800">
                <a:solidFill>
                  <a:srgbClr val="840000"/>
                </a:solidFill>
              </a:rPr>
              <a:t>CASHL</a:t>
            </a:r>
            <a:r>
              <a:rPr lang="zh-CN" altLang="en-US" sz="2800">
                <a:solidFill>
                  <a:srgbClr val="840000"/>
                </a:solidFill>
              </a:rPr>
              <a:t>直通车用户</a:t>
            </a:r>
            <a:r>
              <a:rPr lang="zh-CN" altLang="en-US" sz="2800"/>
              <a:t>注册</a:t>
            </a:r>
          </a:p>
        </p:txBody>
      </p:sp>
      <p:pic>
        <p:nvPicPr>
          <p:cNvPr id="32772" name="内容占位符 32771"/>
          <p:cNvPicPr>
            <a:picLocks noGrp="1" noChangeAspect="1"/>
          </p:cNvPicPr>
          <p:nvPr>
            <p:ph idx="1"/>
          </p:nvPr>
        </p:nvPicPr>
        <p:blipFill>
          <a:blip r:embed="rId1"/>
          <a:srcRect/>
          <a:stretch>
            <a:fillRect/>
          </a:stretch>
        </p:blipFill>
        <p:spPr>
          <a:xfrm>
            <a:off x="546735" y="1423670"/>
            <a:ext cx="10494010" cy="4645025"/>
          </a:xfrm>
          <a:prstGeom prst="rect">
            <a:avLst/>
          </a:prstGeom>
          <a:noFill/>
          <a:ln w="9525">
            <a:noFill/>
            <a:miter/>
          </a:ln>
        </p:spPr>
      </p:pic>
      <p:sp>
        <p:nvSpPr>
          <p:cNvPr id="32774" name="矩形 4"/>
          <p:cNvSpPr/>
          <p:nvPr/>
        </p:nvSpPr>
        <p:spPr>
          <a:xfrm>
            <a:off x="7426325" y="1374775"/>
            <a:ext cx="1873250" cy="48260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additive="base">
                                        <p:cTn id="7" dur="500" fill="hold"/>
                                        <p:tgtEl>
                                          <p:spTgt spid="32774"/>
                                        </p:tgtEl>
                                        <p:attrNameLst>
                                          <p:attrName>ppt_x</p:attrName>
                                        </p:attrNameLst>
                                      </p:cBhvr>
                                      <p:tavLst>
                                        <p:tav tm="0">
                                          <p:val>
                                            <p:strVal val="#ppt_x"/>
                                          </p:val>
                                        </p:tav>
                                        <p:tav tm="100000">
                                          <p:val>
                                            <p:strVal val="#ppt_x"/>
                                          </p:val>
                                        </p:tav>
                                      </p:tavLst>
                                    </p:anim>
                                    <p:anim calcmode="lin" valueType="num">
                                      <p:cBhvr additive="base">
                                        <p:cTn id="8" dur="500" fill="hold"/>
                                        <p:tgtEl>
                                          <p:spTgt spid="32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1"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sz="2800">
                <a:sym typeface="+mn-ea"/>
              </a:rPr>
              <a:t>  </a:t>
            </a:r>
            <a:r>
              <a:rPr lang="zh-CN" altLang="en-US" sz="2800">
                <a:sym typeface="+mn-ea"/>
              </a:rPr>
              <a:t>出现以下页面，点击我已阅读以上说明</a:t>
            </a:r>
            <a:endParaRPr lang="zh-CN" altLang="en-US" sz="2800"/>
          </a:p>
        </p:txBody>
      </p:sp>
      <p:pic>
        <p:nvPicPr>
          <p:cNvPr id="34820" name="内容占位符 34819"/>
          <p:cNvPicPr>
            <a:picLocks noGrp="1" noChangeAspect="1"/>
          </p:cNvPicPr>
          <p:nvPr>
            <p:ph idx="1"/>
          </p:nvPr>
        </p:nvPicPr>
        <p:blipFill>
          <a:blip r:embed="rId1"/>
          <a:srcRect/>
          <a:stretch>
            <a:fillRect/>
          </a:stretch>
        </p:blipFill>
        <p:spPr>
          <a:xfrm>
            <a:off x="1966595" y="1447165"/>
            <a:ext cx="8239125" cy="4543425"/>
          </a:xfrm>
          <a:prstGeom prst="rect">
            <a:avLst/>
          </a:prstGeom>
          <a:noFill/>
          <a:ln w="9525">
            <a:noFill/>
            <a:miter/>
          </a:ln>
        </p:spPr>
      </p:pic>
      <p:sp>
        <p:nvSpPr>
          <p:cNvPr id="34821" name="矩形 4"/>
          <p:cNvSpPr/>
          <p:nvPr/>
        </p:nvSpPr>
        <p:spPr>
          <a:xfrm>
            <a:off x="5287645" y="4983480"/>
            <a:ext cx="1583055" cy="38417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additive="base">
                                        <p:cTn id="7" dur="500" fill="hold"/>
                                        <p:tgtEl>
                                          <p:spTgt spid="34821"/>
                                        </p:tgtEl>
                                        <p:attrNameLst>
                                          <p:attrName>ppt_x</p:attrName>
                                        </p:attrNameLst>
                                      </p:cBhvr>
                                      <p:tavLst>
                                        <p:tav tm="0">
                                          <p:val>
                                            <p:strVal val="#ppt_x"/>
                                          </p:val>
                                        </p:tav>
                                        <p:tav tm="100000">
                                          <p:val>
                                            <p:strVal val="#ppt_x"/>
                                          </p:val>
                                        </p:tav>
                                      </p:tavLst>
                                    </p:anim>
                                    <p:anim calcmode="lin" valueType="num">
                                      <p:cBhvr additive="base">
                                        <p:cTn id="8"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99415" y="6005830"/>
            <a:ext cx="11055350" cy="708025"/>
          </a:xfrm>
        </p:spPr>
        <p:txBody>
          <a:bodyPr/>
          <a:lstStyle/>
          <a:p>
            <a:r>
              <a:rPr lang="zh-CN" altLang="en-US" sz="2800" dirty="0">
                <a:solidFill>
                  <a:srgbClr val="840000"/>
                </a:solidFill>
                <a:latin typeface="Calibri" panose="020F0502020204030204" pitchFamily="34" charset="0"/>
                <a:ea typeface="宋体" charset="-122"/>
                <a:sym typeface="+mn-ea"/>
              </a:rPr>
              <a:t>注意：</a:t>
            </a:r>
            <a:r>
              <a:rPr lang="zh-CN" altLang="en-US" sz="2800" u="sng" dirty="0">
                <a:solidFill>
                  <a:srgbClr val="0066FF"/>
                </a:solidFill>
                <a:latin typeface="Calibri" panose="020F0502020204030204" pitchFamily="34" charset="0"/>
                <a:ea typeface="宋体" charset="-122"/>
                <a:sym typeface="+mn-ea"/>
              </a:rPr>
              <a:t>用户登录名</a:t>
            </a:r>
            <a:r>
              <a:rPr lang="zh-CN" altLang="en-US" sz="2800" dirty="0">
                <a:latin typeface="Calibri" panose="020F0502020204030204" pitchFamily="34" charset="0"/>
                <a:ea typeface="宋体" charset="-122"/>
                <a:sym typeface="+mn-ea"/>
              </a:rPr>
              <a:t>是由</a:t>
            </a:r>
            <a:r>
              <a:rPr lang="zh-CN" altLang="en-US" sz="2800" dirty="0">
                <a:solidFill>
                  <a:srgbClr val="0066FF"/>
                </a:solidFill>
                <a:latin typeface="Calibri" panose="020F0502020204030204" pitchFamily="34" charset="0"/>
                <a:ea typeface="宋体" charset="-122"/>
                <a:sym typeface="+mn-ea"/>
              </a:rPr>
              <a:t>英文字母</a:t>
            </a:r>
            <a:r>
              <a:rPr lang="zh-CN" altLang="en-US" sz="2800" dirty="0">
                <a:latin typeface="Calibri" panose="020F0502020204030204" pitchFamily="34" charset="0"/>
                <a:ea typeface="宋体" charset="-122"/>
                <a:sym typeface="+mn-ea"/>
              </a:rPr>
              <a:t>、</a:t>
            </a:r>
            <a:r>
              <a:rPr lang="zh-CN" altLang="en-US" sz="2800" dirty="0">
                <a:solidFill>
                  <a:srgbClr val="0066FF"/>
                </a:solidFill>
                <a:latin typeface="Calibri" panose="020F0502020204030204" pitchFamily="34" charset="0"/>
                <a:ea typeface="宋体" charset="-122"/>
                <a:sym typeface="+mn-ea"/>
              </a:rPr>
              <a:t>数字</a:t>
            </a:r>
            <a:r>
              <a:rPr lang="zh-CN" altLang="en-US" sz="2800" dirty="0">
                <a:latin typeface="Calibri" panose="020F0502020204030204" pitchFamily="34" charset="0"/>
                <a:ea typeface="宋体" charset="-122"/>
                <a:sym typeface="+mn-ea"/>
              </a:rPr>
              <a:t>或</a:t>
            </a:r>
            <a:r>
              <a:rPr lang="zh-CN" altLang="en-US" sz="2800" dirty="0">
                <a:solidFill>
                  <a:srgbClr val="0066FF"/>
                </a:solidFill>
                <a:latin typeface="Calibri" panose="020F0502020204030204" pitchFamily="34" charset="0"/>
                <a:ea typeface="宋体" charset="-122"/>
                <a:sym typeface="+mn-ea"/>
              </a:rPr>
              <a:t>下划线</a:t>
            </a:r>
            <a:r>
              <a:rPr lang="zh-CN" altLang="en-US" sz="2800" dirty="0">
                <a:latin typeface="Calibri" panose="020F0502020204030204" pitchFamily="34" charset="0"/>
                <a:ea typeface="宋体" charset="-122"/>
                <a:sym typeface="+mn-ea"/>
              </a:rPr>
              <a:t>组成</a:t>
            </a:r>
            <a:r>
              <a:rPr lang="en-US" altLang="x-none" sz="2800" dirty="0">
                <a:solidFill>
                  <a:srgbClr val="0066FF"/>
                </a:solidFill>
                <a:latin typeface="Calibri" panose="020F0502020204030204" pitchFamily="34" charset="0"/>
                <a:ea typeface="宋体" charset="-122"/>
                <a:sym typeface="+mn-ea"/>
              </a:rPr>
              <a:t>4-15</a:t>
            </a:r>
            <a:r>
              <a:rPr lang="zh-CN" altLang="en-US" sz="2800" dirty="0">
                <a:latin typeface="Calibri" panose="020F0502020204030204" pitchFamily="34" charset="0"/>
                <a:ea typeface="宋体" charset="-122"/>
                <a:sym typeface="+mn-ea"/>
              </a:rPr>
              <a:t>位</a:t>
            </a:r>
            <a:endParaRPr lang="zh-CN" altLang="en-US" sz="2800"/>
          </a:p>
        </p:txBody>
      </p:sp>
      <p:pic>
        <p:nvPicPr>
          <p:cNvPr id="35845" name="内容占位符 35844" descr="新用户注册3"/>
          <p:cNvPicPr>
            <a:picLocks noGrp="1" noChangeAspect="1"/>
          </p:cNvPicPr>
          <p:nvPr>
            <p:ph idx="1"/>
          </p:nvPr>
        </p:nvPicPr>
        <p:blipFill>
          <a:blip r:embed="rId1"/>
          <a:srcRect/>
          <a:stretch>
            <a:fillRect/>
          </a:stretch>
        </p:blipFill>
        <p:spPr>
          <a:xfrm>
            <a:off x="299085" y="132715"/>
            <a:ext cx="10765790" cy="5636895"/>
          </a:xfrm>
          <a:prstGeom prst="rect">
            <a:avLst/>
          </a:prstGeom>
          <a:noFill/>
          <a:ln w="9525">
            <a:noFill/>
            <a:miter/>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509905" y="5713730"/>
            <a:ext cx="10076180" cy="757555"/>
          </a:xfrm>
        </p:spPr>
        <p:txBody>
          <a:bodyPr/>
          <a:lstStyle/>
          <a:p>
            <a:r>
              <a:rPr lang="en-US" altLang="zh-CN" sz="2800" dirty="0">
                <a:solidFill>
                  <a:srgbClr val="3399FF"/>
                </a:solidFill>
                <a:latin typeface="Calibri" panose="020F0502020204030204" pitchFamily="34" charset="0"/>
                <a:ea typeface="宋体" charset="-122"/>
                <a:sym typeface="+mn-ea"/>
              </a:rPr>
              <a:t>  </a:t>
            </a:r>
            <a:r>
              <a:rPr lang="en-US" altLang="zh-CN" sz="2800" dirty="0">
                <a:solidFill>
                  <a:srgbClr val="840000"/>
                </a:solidFill>
                <a:latin typeface="Calibri" panose="020F0502020204030204" pitchFamily="34" charset="0"/>
                <a:ea typeface="宋体" charset="-122"/>
                <a:sym typeface="+mn-ea"/>
              </a:rPr>
              <a:t> </a:t>
            </a:r>
            <a:r>
              <a:rPr lang="zh-CN" altLang="en-US" sz="2800" dirty="0">
                <a:solidFill>
                  <a:srgbClr val="840000"/>
                </a:solidFill>
                <a:latin typeface="Calibri" panose="020F0502020204030204" pitchFamily="34" charset="0"/>
                <a:ea typeface="宋体" charset="-122"/>
                <a:sym typeface="+mn-ea"/>
              </a:rPr>
              <a:t>注意</a:t>
            </a:r>
            <a:r>
              <a:rPr lang="zh-CN" altLang="en-US" sz="2800" dirty="0">
                <a:latin typeface="Calibri" panose="020F0502020204030204" pitchFamily="34" charset="0"/>
                <a:ea typeface="宋体" charset="-122"/>
                <a:sym typeface="+mn-ea"/>
              </a:rPr>
              <a:t>：真实姓名处一定要填写</a:t>
            </a:r>
            <a:r>
              <a:rPr lang="zh-CN" altLang="en-US" sz="2800" u="sng" dirty="0">
                <a:solidFill>
                  <a:srgbClr val="3399FF"/>
                </a:solidFill>
                <a:latin typeface="Calibri" panose="020F0502020204030204" pitchFamily="34" charset="0"/>
                <a:ea typeface="宋体" charset="-122"/>
                <a:sym typeface="+mn-ea"/>
              </a:rPr>
              <a:t>学院 姓名</a:t>
            </a:r>
            <a:r>
              <a:rPr lang="zh-CN" altLang="en-US" sz="2800" dirty="0">
                <a:latin typeface="Calibri" panose="020F0502020204030204" pitchFamily="34" charset="0"/>
                <a:ea typeface="宋体" charset="-122"/>
                <a:sym typeface="+mn-ea"/>
              </a:rPr>
              <a:t>，如</a:t>
            </a:r>
            <a:r>
              <a:rPr lang="zh-CN" altLang="en-US" sz="2800" dirty="0">
                <a:solidFill>
                  <a:schemeClr val="accent1"/>
                </a:solidFill>
                <a:latin typeface="Calibri" panose="020F0502020204030204" pitchFamily="34" charset="0"/>
                <a:ea typeface="宋体" charset="-122"/>
                <a:sym typeface="+mn-ea"/>
              </a:rPr>
              <a:t>法学院 </a:t>
            </a:r>
            <a:br>
              <a:rPr lang="zh-CN" altLang="en-US" sz="2800" dirty="0">
                <a:solidFill>
                  <a:schemeClr val="accent1"/>
                </a:solidFill>
                <a:latin typeface="Calibri" panose="020F0502020204030204" pitchFamily="34" charset="0"/>
                <a:ea typeface="宋体" charset="-122"/>
                <a:sym typeface="+mn-ea"/>
              </a:rPr>
            </a:br>
            <a:r>
              <a:rPr lang="zh-CN" altLang="en-US" sz="2800" dirty="0">
                <a:solidFill>
                  <a:schemeClr val="accent1"/>
                </a:solidFill>
                <a:latin typeface="Calibri" panose="020F0502020204030204" pitchFamily="34" charset="0"/>
                <a:ea typeface="宋体" charset="-122"/>
                <a:sym typeface="+mn-ea"/>
              </a:rPr>
              <a:t>             某某 </a:t>
            </a:r>
            <a:r>
              <a:rPr lang="zh-CN" altLang="en-US" sz="2800" dirty="0">
                <a:latin typeface="Calibri" panose="020F0502020204030204" pitchFamily="34" charset="0"/>
                <a:ea typeface="宋体" charset="-122"/>
                <a:sym typeface="+mn-ea"/>
              </a:rPr>
              <a:t>证件类型选择</a:t>
            </a:r>
            <a:r>
              <a:rPr lang="zh-CN" altLang="en-US" sz="2800" u="sng" dirty="0">
                <a:solidFill>
                  <a:srgbClr val="3399FF"/>
                </a:solidFill>
                <a:latin typeface="Calibri" panose="020F0502020204030204" pitchFamily="34" charset="0"/>
                <a:ea typeface="宋体" charset="-122"/>
                <a:sym typeface="+mn-ea"/>
              </a:rPr>
              <a:t>学生证</a:t>
            </a:r>
            <a:r>
              <a:rPr lang="zh-CN" altLang="en-US" sz="2800" dirty="0">
                <a:latin typeface="Calibri" panose="020F0502020204030204" pitchFamily="34" charset="0"/>
                <a:ea typeface="宋体" charset="-122"/>
                <a:sym typeface="+mn-ea"/>
              </a:rPr>
              <a:t>，证件号码填写</a:t>
            </a:r>
            <a:r>
              <a:rPr lang="zh-CN" altLang="en-US" sz="2800" u="sng" dirty="0">
                <a:solidFill>
                  <a:srgbClr val="3399FF"/>
                </a:solidFill>
                <a:latin typeface="Calibri" panose="020F0502020204030204" pitchFamily="34" charset="0"/>
                <a:ea typeface="宋体" charset="-122"/>
                <a:sym typeface="+mn-ea"/>
              </a:rPr>
              <a:t>一卡通号</a:t>
            </a:r>
            <a:r>
              <a:rPr lang="zh-CN" altLang="en-US" sz="2800" dirty="0">
                <a:latin typeface="Calibri" panose="020F0502020204030204" pitchFamily="34" charset="0"/>
                <a:ea typeface="宋体" charset="-122"/>
                <a:sym typeface="+mn-ea"/>
              </a:rPr>
              <a:t> </a:t>
            </a:r>
            <a:endParaRPr lang="zh-CN" altLang="en-US" sz="2800"/>
          </a:p>
        </p:txBody>
      </p:sp>
      <p:pic>
        <p:nvPicPr>
          <p:cNvPr id="36867" name="文本占位符 36866" descr="01"/>
          <p:cNvPicPr>
            <a:picLocks noGrp="1" noChangeAspect="1"/>
          </p:cNvPicPr>
          <p:nvPr>
            <p:ph idx="1"/>
          </p:nvPr>
        </p:nvPicPr>
        <p:blipFill>
          <a:blip r:embed="rId1"/>
          <a:srcRect/>
          <a:stretch>
            <a:fillRect/>
          </a:stretch>
        </p:blipFill>
        <p:spPr>
          <a:xfrm>
            <a:off x="258445" y="83185"/>
            <a:ext cx="11459210" cy="5393055"/>
          </a:xfrm>
          <a:prstGeom prst="rect">
            <a:avLst/>
          </a:prstGeom>
          <a:noFill/>
          <a:ln w="9525" cap="flat" cmpd="sng">
            <a:solidFill>
              <a:schemeClr val="tx1"/>
            </a:solidFill>
            <a:prstDash val="solid"/>
            <a:miter/>
            <a:headEnd type="none" w="med" len="med"/>
            <a:tailEnd type="none" w="med" len="med"/>
          </a:ln>
        </p:spPr>
      </p:pic>
      <p:sp>
        <p:nvSpPr>
          <p:cNvPr id="36869" name="圆角矩形标注 36868"/>
          <p:cNvSpPr/>
          <p:nvPr/>
        </p:nvSpPr>
        <p:spPr>
          <a:xfrm flipH="1">
            <a:off x="8354695" y="4752975"/>
            <a:ext cx="1508125" cy="304800"/>
          </a:xfrm>
          <a:prstGeom prst="wedgeRoundRectCallout">
            <a:avLst>
              <a:gd name="adj1" fmla="val 44907"/>
              <a:gd name="adj2" fmla="val -111458"/>
              <a:gd name="adj3" fmla="val 16667"/>
            </a:avLst>
          </a:prstGeom>
          <a:noFill/>
          <a:ln w="22225" cap="flat" cmpd="sng">
            <a:solidFill>
              <a:srgbClr val="800000"/>
            </a:solidFill>
            <a:prstDash val="solid"/>
            <a:miter/>
            <a:headEnd type="none" w="med" len="med"/>
            <a:tailEnd type="none" w="med" len="med"/>
          </a:ln>
        </p:spPr>
        <p:txBody>
          <a:bodyPr vert="horz" wrap="square" anchor="ctr"/>
          <a:lstStyle/>
          <a:p>
            <a:pPr lvl="0" algn="ctr" eaLnBrk="0" hangingPunct="0"/>
            <a:r>
              <a:rPr lang="zh-CN" altLang="en-US" sz="1400" b="1" dirty="0">
                <a:latin typeface="Times New Roman" pitchFamily="2" charset="0"/>
                <a:ea typeface="宋体" charset="-122"/>
              </a:rPr>
              <a:t>一卡通号</a:t>
            </a:r>
          </a:p>
        </p:txBody>
      </p:sp>
      <p:sp>
        <p:nvSpPr>
          <p:cNvPr id="34821" name="矩形 4"/>
          <p:cNvSpPr/>
          <p:nvPr/>
        </p:nvSpPr>
        <p:spPr>
          <a:xfrm>
            <a:off x="6708775" y="4041775"/>
            <a:ext cx="1583055" cy="33591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5" name="矩形 4"/>
          <p:cNvSpPr/>
          <p:nvPr/>
        </p:nvSpPr>
        <p:spPr>
          <a:xfrm>
            <a:off x="6712585" y="2296160"/>
            <a:ext cx="1583055" cy="39560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21"/>
                                        </p:tgtEl>
                                        <p:attrNameLst>
                                          <p:attrName>style.visibility</p:attrName>
                                        </p:attrNameLst>
                                      </p:cBhvr>
                                      <p:to>
                                        <p:strVal val="visible"/>
                                      </p:to>
                                    </p:set>
                                    <p:anim calcmode="lin" valueType="num">
                                      <p:cBhvr additive="base">
                                        <p:cTn id="13" dur="500" fill="hold"/>
                                        <p:tgtEl>
                                          <p:spTgt spid="34821"/>
                                        </p:tgtEl>
                                        <p:attrNameLst>
                                          <p:attrName>ppt_x</p:attrName>
                                        </p:attrNameLst>
                                      </p:cBhvr>
                                      <p:tavLst>
                                        <p:tav tm="0">
                                          <p:val>
                                            <p:strVal val="#ppt_x"/>
                                          </p:val>
                                        </p:tav>
                                        <p:tav tm="100000">
                                          <p:val>
                                            <p:strVal val="#ppt_x"/>
                                          </p:val>
                                        </p:tav>
                                      </p:tavLst>
                                    </p:anim>
                                    <p:anim calcmode="lin" valueType="num">
                                      <p:cBhvr additive="base">
                                        <p:cTn id="14" dur="500" fill="hold"/>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bldLvl="0" animBg="1"/>
      <p:bldP spid="5"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497840" y="5846445"/>
            <a:ext cx="10676255" cy="684530"/>
          </a:xfrm>
        </p:spPr>
        <p:txBody>
          <a:bodyPr/>
          <a:lstStyle/>
          <a:p>
            <a:r>
              <a:rPr lang="en-US" altLang="zh-CN" dirty="0">
                <a:solidFill>
                  <a:srgbClr val="840000"/>
                </a:solidFill>
                <a:latin typeface="Calibri" panose="020F0502020204030204" pitchFamily="34" charset="0"/>
                <a:ea typeface="宋体" charset="-122"/>
                <a:sym typeface="+mn-ea"/>
              </a:rPr>
              <a:t>  </a:t>
            </a:r>
            <a:r>
              <a:rPr lang="zh-CN" altLang="en-US" sz="3200" dirty="0">
                <a:solidFill>
                  <a:srgbClr val="840000"/>
                </a:solidFill>
                <a:latin typeface="Calibri" panose="020F0502020204030204" pitchFamily="34" charset="0"/>
                <a:ea typeface="宋体" charset="-122"/>
                <a:sym typeface="+mn-ea"/>
              </a:rPr>
              <a:t>注意：</a:t>
            </a:r>
            <a:r>
              <a:rPr lang="zh-CN" altLang="en-US" sz="3200" dirty="0">
                <a:solidFill>
                  <a:srgbClr val="0066FF"/>
                </a:solidFill>
                <a:latin typeface="Calibri" panose="020F0502020204030204" pitchFamily="34" charset="0"/>
                <a:ea typeface="宋体" charset="-122"/>
                <a:sym typeface="+mn-ea"/>
              </a:rPr>
              <a:t>省市</a:t>
            </a:r>
            <a:r>
              <a:rPr lang="zh-CN" altLang="en-US" sz="3200" dirty="0">
                <a:latin typeface="Calibri" panose="020F0502020204030204" pitchFamily="34" charset="0"/>
                <a:ea typeface="宋体" charset="-122"/>
                <a:sym typeface="+mn-ea"/>
              </a:rPr>
              <a:t>的选择，</a:t>
            </a:r>
            <a:r>
              <a:rPr lang="zh-CN" altLang="en-US" sz="3200" dirty="0">
                <a:solidFill>
                  <a:srgbClr val="0066FF"/>
                </a:solidFill>
                <a:latin typeface="Calibri" panose="020F0502020204030204" pitchFamily="34" charset="0"/>
                <a:ea typeface="宋体" charset="-122"/>
                <a:sym typeface="+mn-ea"/>
              </a:rPr>
              <a:t>带</a:t>
            </a:r>
            <a:r>
              <a:rPr lang="zh-CN" altLang="en-US" sz="3200" dirty="0">
                <a:solidFill>
                  <a:srgbClr val="FF0000"/>
                </a:solidFill>
                <a:latin typeface="Calibri" panose="020F0502020204030204" pitchFamily="34" charset="0"/>
                <a:ea typeface="宋体" charset="-122"/>
                <a:sym typeface="+mn-ea"/>
              </a:rPr>
              <a:t>星号</a:t>
            </a:r>
            <a:r>
              <a:rPr lang="zh-CN" altLang="en-US" sz="3200" dirty="0">
                <a:latin typeface="Calibri" panose="020F0502020204030204" pitchFamily="34" charset="0"/>
                <a:ea typeface="宋体" charset="-122"/>
                <a:sym typeface="+mn-ea"/>
              </a:rPr>
              <a:t>的是必填项，</a:t>
            </a:r>
            <a:br>
              <a:rPr lang="zh-CN" altLang="en-US" sz="3200" dirty="0">
                <a:latin typeface="Calibri" panose="020F0502020204030204" pitchFamily="34" charset="0"/>
                <a:ea typeface="宋体" charset="-122"/>
                <a:sym typeface="+mn-ea"/>
              </a:rPr>
            </a:br>
            <a:r>
              <a:rPr lang="zh-CN" altLang="en-US" sz="3200" dirty="0">
                <a:latin typeface="Calibri" panose="020F0502020204030204" pitchFamily="34" charset="0"/>
                <a:ea typeface="宋体" charset="-122"/>
                <a:sym typeface="+mn-ea"/>
              </a:rPr>
              <a:t>            </a:t>
            </a:r>
            <a:r>
              <a:rPr lang="zh-CN" altLang="en-US" sz="3200" dirty="0">
                <a:solidFill>
                  <a:srgbClr val="0066FF"/>
                </a:solidFill>
                <a:latin typeface="Calibri" panose="020F0502020204030204" pitchFamily="34" charset="0"/>
                <a:ea typeface="宋体" charset="-122"/>
                <a:sym typeface="+mn-ea"/>
              </a:rPr>
              <a:t>电话</a:t>
            </a:r>
            <a:r>
              <a:rPr lang="zh-CN" altLang="en-US" sz="3200" dirty="0">
                <a:latin typeface="Calibri" panose="020F0502020204030204" pitchFamily="34" charset="0"/>
                <a:ea typeface="宋体" charset="-122"/>
                <a:sym typeface="+mn-ea"/>
              </a:rPr>
              <a:t>和</a:t>
            </a:r>
            <a:r>
              <a:rPr lang="zh-CN" altLang="en-US" sz="3200" dirty="0">
                <a:solidFill>
                  <a:srgbClr val="0066FF"/>
                </a:solidFill>
                <a:latin typeface="Calibri" panose="020F0502020204030204" pitchFamily="34" charset="0"/>
                <a:ea typeface="宋体" charset="-122"/>
                <a:sym typeface="+mn-ea"/>
              </a:rPr>
              <a:t>邮箱</a:t>
            </a:r>
            <a:r>
              <a:rPr lang="zh-CN" altLang="en-US" sz="3200" dirty="0">
                <a:latin typeface="Calibri" panose="020F0502020204030204" pitchFamily="34" charset="0"/>
                <a:ea typeface="宋体" charset="-122"/>
                <a:sym typeface="+mn-ea"/>
              </a:rPr>
              <a:t>一定要是</a:t>
            </a:r>
            <a:r>
              <a:rPr lang="zh-CN" altLang="en-US" sz="3200" dirty="0">
                <a:solidFill>
                  <a:srgbClr val="0066FF"/>
                </a:solidFill>
                <a:latin typeface="Calibri" panose="020F0502020204030204" pitchFamily="34" charset="0"/>
                <a:ea typeface="宋体" charset="-122"/>
                <a:sym typeface="+mn-ea"/>
              </a:rPr>
              <a:t>常用</a:t>
            </a:r>
            <a:r>
              <a:rPr lang="zh-CN" altLang="en-US" sz="3200" dirty="0">
                <a:latin typeface="Calibri" panose="020F0502020204030204" pitchFamily="34" charset="0"/>
                <a:ea typeface="宋体" charset="-122"/>
                <a:sym typeface="+mn-ea"/>
              </a:rPr>
              <a:t>的</a:t>
            </a:r>
            <a:r>
              <a:rPr lang="zh-CN" altLang="en-US" sz="3200" dirty="0">
                <a:solidFill>
                  <a:srgbClr val="0066FF"/>
                </a:solidFill>
                <a:latin typeface="Calibri" panose="020F0502020204030204" pitchFamily="34" charset="0"/>
                <a:ea typeface="宋体" charset="-122"/>
                <a:sym typeface="+mn-ea"/>
              </a:rPr>
              <a:t>可以联系</a:t>
            </a:r>
            <a:r>
              <a:rPr lang="zh-CN" altLang="en-US" sz="3200" dirty="0">
                <a:latin typeface="Calibri" panose="020F0502020204030204" pitchFamily="34" charset="0"/>
                <a:ea typeface="宋体" charset="-122"/>
                <a:sym typeface="+mn-ea"/>
              </a:rPr>
              <a:t>到本人的</a:t>
            </a:r>
            <a:r>
              <a:rPr lang="zh-CN" altLang="en-US" dirty="0">
                <a:latin typeface="Calibri" panose="020F0502020204030204" pitchFamily="34" charset="0"/>
                <a:ea typeface="宋体" charset="-122"/>
                <a:sym typeface="+mn-ea"/>
              </a:rPr>
              <a:t>。</a:t>
            </a:r>
            <a:endParaRPr lang="zh-CN" altLang="en-US"/>
          </a:p>
        </p:txBody>
      </p:sp>
      <p:pic>
        <p:nvPicPr>
          <p:cNvPr id="37891" name="文本占位符 37890" descr="新用户注册4"/>
          <p:cNvPicPr>
            <a:picLocks noGrp="1" noChangeAspect="1"/>
          </p:cNvPicPr>
          <p:nvPr>
            <p:ph idx="1"/>
          </p:nvPr>
        </p:nvPicPr>
        <p:blipFill>
          <a:blip r:embed="rId1"/>
          <a:srcRect/>
          <a:stretch>
            <a:fillRect/>
          </a:stretch>
        </p:blipFill>
        <p:spPr>
          <a:xfrm>
            <a:off x="594995" y="192405"/>
            <a:ext cx="10576560" cy="5062220"/>
          </a:xfrm>
          <a:prstGeom prst="rect">
            <a:avLst/>
          </a:prstGeom>
          <a:noFill/>
          <a:ln w="9525">
            <a:noFill/>
            <a:miter/>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619760" y="5369560"/>
            <a:ext cx="10701020" cy="722630"/>
          </a:xfrm>
        </p:spPr>
        <p:txBody>
          <a:bodyPr/>
          <a:lstStyle/>
          <a:p>
            <a:r>
              <a:rPr lang="en-US" altLang="zh-CN" sz="2800" dirty="0">
                <a:latin typeface="Calibri" panose="020F0502020204030204" pitchFamily="34" charset="0"/>
                <a:ea typeface="宋体" charset="-122"/>
                <a:sym typeface="+mn-ea"/>
              </a:rPr>
              <a:t>      </a:t>
            </a:r>
            <a:r>
              <a:rPr lang="zh-CN" altLang="en-US" sz="2800" dirty="0">
                <a:latin typeface="Calibri" panose="020F0502020204030204" pitchFamily="34" charset="0"/>
                <a:ea typeface="宋体" charset="-122"/>
                <a:sym typeface="+mn-ea"/>
              </a:rPr>
              <a:t>工作日</a:t>
            </a:r>
            <a:r>
              <a:rPr lang="en-US" altLang="x-none" sz="2800" dirty="0">
                <a:latin typeface="Calibri" panose="020F0502020204030204" pitchFamily="34" charset="0"/>
                <a:ea typeface="宋体" charset="-122"/>
                <a:sym typeface="+mn-ea"/>
              </a:rPr>
              <a:t>24</a:t>
            </a:r>
            <a:r>
              <a:rPr lang="zh-CN" altLang="en-US" sz="2800" dirty="0">
                <a:latin typeface="Calibri" panose="020F0502020204030204" pitchFamily="34" charset="0"/>
                <a:ea typeface="宋体" charset="-122"/>
                <a:sym typeface="+mn-ea"/>
              </a:rPr>
              <a:t>小时审核通过，不需要到图书馆认证</a:t>
            </a:r>
            <a:endParaRPr lang="zh-CN" altLang="en-US" sz="2800" dirty="0">
              <a:latin typeface="Calibri" panose="020F0502020204030204" pitchFamily="34" charset="0"/>
              <a:ea typeface="宋体" charset="-122"/>
            </a:endParaRPr>
          </a:p>
          <a:p>
            <a:endParaRPr lang="zh-CN" altLang="en-US" sz="2800"/>
          </a:p>
        </p:txBody>
      </p:sp>
      <p:pic>
        <p:nvPicPr>
          <p:cNvPr id="38915" name="文本占位符 38914"/>
          <p:cNvPicPr>
            <a:picLocks noGrp="1" noChangeAspect="1"/>
          </p:cNvPicPr>
          <p:nvPr>
            <p:ph idx="1"/>
          </p:nvPr>
        </p:nvPicPr>
        <p:blipFill>
          <a:blip r:embed="rId1"/>
          <a:srcRect/>
          <a:stretch>
            <a:fillRect/>
          </a:stretch>
        </p:blipFill>
        <p:spPr>
          <a:xfrm>
            <a:off x="789940" y="203835"/>
            <a:ext cx="9504680" cy="4657090"/>
          </a:xfrm>
          <a:prstGeom prst="rect">
            <a:avLst/>
          </a:prstGeom>
          <a:noFill/>
          <a:ln w="9525">
            <a:noFill/>
            <a:miter/>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latin typeface="黑体" pitchFamily="1" charset="-122"/>
                <a:ea typeface="黑体" pitchFamily="1" charset="-122"/>
                <a:sym typeface="+mn-ea"/>
              </a:rPr>
              <a:t>如何获取</a:t>
            </a:r>
            <a:r>
              <a:rPr lang="en-US" altLang="x-none" dirty="0">
                <a:solidFill>
                  <a:schemeClr val="accent1"/>
                </a:solidFill>
                <a:latin typeface="黑体" pitchFamily="1" charset="-122"/>
                <a:ea typeface="黑体" pitchFamily="1" charset="-122"/>
                <a:sym typeface="+mn-ea"/>
              </a:rPr>
              <a:t>CASHL</a:t>
            </a:r>
            <a:r>
              <a:rPr lang="zh-CN" altLang="en-US" dirty="0">
                <a:solidFill>
                  <a:schemeClr val="accent1"/>
                </a:solidFill>
                <a:latin typeface="黑体" pitchFamily="1" charset="-122"/>
                <a:ea typeface="黑体" pitchFamily="1" charset="-122"/>
                <a:sym typeface="+mn-ea"/>
              </a:rPr>
              <a:t>文献（图书）</a:t>
            </a:r>
          </a:p>
        </p:txBody>
      </p:sp>
      <p:sp>
        <p:nvSpPr>
          <p:cNvPr id="3" name="内容占位符 2"/>
          <p:cNvSpPr>
            <a:spLocks noGrp="1"/>
          </p:cNvSpPr>
          <p:nvPr>
            <p:ph sz="half" idx="2"/>
          </p:nvPr>
        </p:nvSpPr>
        <p:spPr>
          <a:xfrm>
            <a:off x="57150" y="1183005"/>
            <a:ext cx="10368915" cy="4932680"/>
          </a:xfrm>
        </p:spPr>
        <p:txBody>
          <a:bodyPr/>
          <a:lstStyle/>
          <a:p>
            <a:r>
              <a:rPr lang="en-US" altLang="zh-CN" b="1">
                <a:sym typeface="+mn-ea"/>
              </a:rPr>
              <a:t>1.</a:t>
            </a:r>
            <a:r>
              <a:rPr b="1">
                <a:latin typeface="宋体-PUA" charset="0"/>
                <a:ea typeface="宋体-PUA" charset="0"/>
                <a:sym typeface="+mn-ea"/>
              </a:rPr>
              <a:t>登录用户</a:t>
            </a:r>
            <a:endParaRPr b="1">
              <a:latin typeface="宋体-PUA" charset="0"/>
              <a:ea typeface="宋体-PUA" charset="0"/>
              <a:sym typeface="+mn-ea"/>
            </a:endParaRPr>
          </a:p>
          <a:p>
            <a:r>
              <a:rPr lang="en-US" altLang="zh-CN" b="1">
                <a:sym typeface="+mn-ea"/>
              </a:rPr>
              <a:t>2.</a:t>
            </a:r>
            <a:r>
              <a:rPr b="1">
                <a:latin typeface="宋体-PUA" charset="0"/>
                <a:ea typeface="宋体-PUA" charset="0"/>
                <a:sym typeface="+mn-ea"/>
              </a:rPr>
              <a:t>把所需要图书的书名和作者如</a:t>
            </a:r>
            <a:r>
              <a:rPr lang="en-US" altLang="zh-CN" b="1">
                <a:latin typeface="宋体-PUA" charset="0"/>
                <a:ea typeface="宋体-PUA" charset="0"/>
                <a:sym typeface="+mn-ea"/>
              </a:rPr>
              <a:t>The age of Augustus / Werner Eck</a:t>
            </a:r>
            <a:r>
              <a:rPr b="1">
                <a:latin typeface="宋体-PUA" charset="0"/>
                <a:ea typeface="宋体-PUA" charset="0"/>
                <a:sym typeface="+mn-ea"/>
              </a:rPr>
              <a:t>（奥古斯都时代</a:t>
            </a:r>
            <a:r>
              <a:rPr lang="en-US" altLang="zh-CN" b="1">
                <a:latin typeface="宋体-PUA" charset="0"/>
                <a:ea typeface="宋体-PUA" charset="0"/>
                <a:sym typeface="+mn-ea"/>
              </a:rPr>
              <a:t>/</a:t>
            </a:r>
            <a:r>
              <a:rPr b="1">
                <a:latin typeface="宋体-PUA" charset="0"/>
                <a:ea typeface="宋体-PUA" charset="0"/>
                <a:sym typeface="+mn-ea"/>
              </a:rPr>
              <a:t>沃纳</a:t>
            </a:r>
            <a:r>
              <a:rPr lang="en-US" altLang="zh-CN" b="1">
                <a:latin typeface="宋体-PUA" charset="0"/>
                <a:ea typeface="宋体-PUA" charset="0"/>
                <a:sym typeface="+mn-ea"/>
              </a:rPr>
              <a:t>·</a:t>
            </a:r>
            <a:r>
              <a:rPr b="1">
                <a:latin typeface="宋体-PUA" charset="0"/>
                <a:ea typeface="宋体-PUA" charset="0"/>
                <a:sym typeface="+mn-ea"/>
              </a:rPr>
              <a:t>艾克 ）书名作者用“</a:t>
            </a:r>
            <a:r>
              <a:rPr lang="en-US" altLang="zh-CN" b="1">
                <a:latin typeface="宋体-PUA" charset="0"/>
                <a:ea typeface="宋体-PUA" charset="0"/>
                <a:sym typeface="+mn-ea"/>
              </a:rPr>
              <a:t>/”</a:t>
            </a:r>
            <a:r>
              <a:rPr b="1">
                <a:latin typeface="宋体-PUA" charset="0"/>
                <a:ea typeface="宋体-PUA" charset="0"/>
                <a:sym typeface="+mn-ea"/>
              </a:rPr>
              <a:t>隔开输入开世览文主页中“简单查询”中，点击查询</a:t>
            </a:r>
            <a:endParaRPr lang="zh-CN" altLang="en-US" b="1">
              <a:latin typeface="宋体-PUA" charset="0"/>
              <a:ea typeface="宋体-PUA" charset="0"/>
            </a:endParaRPr>
          </a:p>
        </p:txBody>
      </p:sp>
      <p:pic>
        <p:nvPicPr>
          <p:cNvPr id="43013" name="内容占位符 43012"/>
          <p:cNvPicPr>
            <a:picLocks noGrp="1" noChangeAspect="1"/>
          </p:cNvPicPr>
          <p:nvPr>
            <p:ph sz="half" idx="1"/>
          </p:nvPr>
        </p:nvPicPr>
        <p:blipFill>
          <a:blip r:embed="rId1"/>
          <a:srcRect/>
          <a:stretch>
            <a:fillRect/>
          </a:stretch>
        </p:blipFill>
        <p:spPr>
          <a:xfrm>
            <a:off x="2519680" y="1251585"/>
            <a:ext cx="6485890" cy="438150"/>
          </a:xfrm>
          <a:prstGeom prst="rect">
            <a:avLst/>
          </a:prstGeom>
          <a:noFill/>
          <a:ln w="9525">
            <a:noFill/>
            <a:miter/>
          </a:ln>
        </p:spPr>
      </p:pic>
      <p:pic>
        <p:nvPicPr>
          <p:cNvPr id="43012" name="图片 43011"/>
          <p:cNvPicPr>
            <a:picLocks noChangeAspect="1"/>
          </p:cNvPicPr>
          <p:nvPr/>
        </p:nvPicPr>
        <p:blipFill>
          <a:blip r:embed="rId2"/>
          <a:srcRect/>
          <a:stretch>
            <a:fillRect/>
          </a:stretch>
        </p:blipFill>
        <p:spPr>
          <a:xfrm>
            <a:off x="416560" y="3355340"/>
            <a:ext cx="10453370" cy="3143250"/>
          </a:xfrm>
          <a:prstGeom prst="rect">
            <a:avLst/>
          </a:prstGeom>
          <a:noFill/>
          <a:ln w="9525">
            <a:noFill/>
            <a:miter/>
          </a:ln>
        </p:spPr>
      </p:pic>
      <p:sp>
        <p:nvSpPr>
          <p:cNvPr id="43014" name="矩形 4"/>
          <p:cNvSpPr/>
          <p:nvPr/>
        </p:nvSpPr>
        <p:spPr>
          <a:xfrm>
            <a:off x="5206683" y="5227003"/>
            <a:ext cx="1008062" cy="360362"/>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4" name="矩形 4"/>
          <p:cNvSpPr/>
          <p:nvPr/>
        </p:nvSpPr>
        <p:spPr>
          <a:xfrm>
            <a:off x="9394190" y="5240020"/>
            <a:ext cx="1166495" cy="36004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014"/>
                                        </p:tgtEl>
                                        <p:attrNameLst>
                                          <p:attrName>style.visibility</p:attrName>
                                        </p:attrNameLst>
                                      </p:cBhvr>
                                      <p:to>
                                        <p:strVal val="visible"/>
                                      </p:to>
                                    </p:set>
                                    <p:anim calcmode="lin" valueType="num">
                                      <p:cBhvr additive="base">
                                        <p:cTn id="7" dur="500" fill="hold"/>
                                        <p:tgtEl>
                                          <p:spTgt spid="43014"/>
                                        </p:tgtEl>
                                        <p:attrNameLst>
                                          <p:attrName>ppt_x</p:attrName>
                                        </p:attrNameLst>
                                      </p:cBhvr>
                                      <p:tavLst>
                                        <p:tav tm="0">
                                          <p:val>
                                            <p:strVal val="#ppt_x"/>
                                          </p:val>
                                        </p:tav>
                                        <p:tav tm="100000">
                                          <p:val>
                                            <p:strVal val="#ppt_x"/>
                                          </p:val>
                                        </p:tav>
                                      </p:tavLst>
                                    </p:anim>
                                    <p:anim calcmode="lin" valueType="num">
                                      <p:cBhvr additive="base">
                                        <p:cTn id="8"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4" grpId="0" bldLvl="0" animBg="1"/>
      <p:bldP spid="4"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文本占位符 44034"/>
          <p:cNvPicPr>
            <a:picLocks noGrp="1" noChangeAspect="1"/>
          </p:cNvPicPr>
          <p:nvPr>
            <p:ph idx="1"/>
          </p:nvPr>
        </p:nvPicPr>
        <p:blipFill>
          <a:blip r:embed="rId1"/>
          <a:srcRect/>
          <a:stretch>
            <a:fillRect/>
          </a:stretch>
        </p:blipFill>
        <p:spPr>
          <a:xfrm>
            <a:off x="552450" y="192405"/>
            <a:ext cx="10370820" cy="5734685"/>
          </a:xfrm>
          <a:prstGeom prst="rect">
            <a:avLst/>
          </a:prstGeom>
          <a:noFill/>
          <a:ln w="9525">
            <a:noFill/>
            <a:miter/>
          </a:ln>
        </p:spPr>
      </p:pic>
      <p:sp>
        <p:nvSpPr>
          <p:cNvPr id="44036" name="矩形 2"/>
          <p:cNvSpPr/>
          <p:nvPr/>
        </p:nvSpPr>
        <p:spPr>
          <a:xfrm>
            <a:off x="2861310" y="2339340"/>
            <a:ext cx="2517775" cy="98742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anim calcmode="lin" valueType="num">
                                      <p:cBhvr additive="base">
                                        <p:cTn id="7" dur="500" fill="hold"/>
                                        <p:tgtEl>
                                          <p:spTgt spid="44036"/>
                                        </p:tgtEl>
                                        <p:attrNameLst>
                                          <p:attrName>ppt_x</p:attrName>
                                        </p:attrNameLst>
                                      </p:cBhvr>
                                      <p:tavLst>
                                        <p:tav tm="0">
                                          <p:val>
                                            <p:strVal val="#ppt_x"/>
                                          </p:val>
                                        </p:tav>
                                        <p:tav tm="100000">
                                          <p:val>
                                            <p:strVal val="#ppt_x"/>
                                          </p:val>
                                        </p:tav>
                                      </p:tavLst>
                                    </p:anim>
                                    <p:anim calcmode="lin" valueType="num">
                                      <p:cBhvr additive="base">
                                        <p:cTn id="8"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文本占位符 45057" descr="QZ]](7NLZ}PERCQ41UTG6A8"/>
          <p:cNvPicPr>
            <a:picLocks noGrp="1" noChangeAspect="1"/>
          </p:cNvPicPr>
          <p:nvPr>
            <p:ph sz="half" idx="1"/>
          </p:nvPr>
        </p:nvPicPr>
        <p:blipFill>
          <a:blip r:embed="rId1"/>
          <a:srcRect/>
          <a:stretch>
            <a:fillRect/>
          </a:stretch>
        </p:blipFill>
        <p:spPr>
          <a:xfrm>
            <a:off x="314325" y="293370"/>
            <a:ext cx="11224895" cy="5478145"/>
          </a:xfrm>
          <a:prstGeom prst="rect">
            <a:avLst/>
          </a:prstGeom>
          <a:noFill/>
          <a:ln w="9525">
            <a:noFill/>
            <a:miter/>
          </a:ln>
        </p:spPr>
      </p:pic>
      <p:sp>
        <p:nvSpPr>
          <p:cNvPr id="45060" name="矩形 2"/>
          <p:cNvSpPr/>
          <p:nvPr/>
        </p:nvSpPr>
        <p:spPr>
          <a:xfrm>
            <a:off x="4568190" y="4429125"/>
            <a:ext cx="1180465" cy="40703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45061" name="矩形 4"/>
          <p:cNvSpPr/>
          <p:nvPr/>
        </p:nvSpPr>
        <p:spPr>
          <a:xfrm>
            <a:off x="6412230" y="5172710"/>
            <a:ext cx="1686560" cy="35877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47106" name="文本占位符 47105" descr="QZ]](7NLZ}PERCQ41UTG6A8"/>
          <p:cNvPicPr>
            <a:picLocks noGrp="1" noChangeAspect="1"/>
          </p:cNvPicPr>
          <p:nvPr>
            <p:ph sz="half" idx="2"/>
          </p:nvPr>
        </p:nvPicPr>
        <p:blipFill>
          <a:blip r:embed="rId1"/>
          <a:srcRect/>
          <a:stretch>
            <a:fillRect/>
          </a:stretch>
        </p:blipFill>
        <p:spPr>
          <a:xfrm>
            <a:off x="913765" y="1010285"/>
            <a:ext cx="10920730" cy="5179060"/>
          </a:xfrm>
          <a:prstGeom prst="rect">
            <a:avLst/>
          </a:prstGeom>
          <a:noFill/>
          <a:ln w="9525">
            <a:noFill/>
            <a:miter/>
          </a:ln>
        </p:spPr>
      </p:pic>
      <p:sp>
        <p:nvSpPr>
          <p:cNvPr id="47108" name="矩形 2"/>
          <p:cNvSpPr/>
          <p:nvPr/>
        </p:nvSpPr>
        <p:spPr>
          <a:xfrm>
            <a:off x="6807835" y="5648960"/>
            <a:ext cx="793750" cy="28892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60"/>
                                        </p:tgtEl>
                                        <p:attrNameLst>
                                          <p:attrName>style.visibility</p:attrName>
                                        </p:attrNameLst>
                                      </p:cBhvr>
                                      <p:to>
                                        <p:strVal val="visible"/>
                                      </p:to>
                                    </p:set>
                                    <p:anim calcmode="lin" valueType="num">
                                      <p:cBhvr additive="base">
                                        <p:cTn id="7" dur="500" fill="hold"/>
                                        <p:tgtEl>
                                          <p:spTgt spid="45060"/>
                                        </p:tgtEl>
                                        <p:attrNameLst>
                                          <p:attrName>ppt_x</p:attrName>
                                        </p:attrNameLst>
                                      </p:cBhvr>
                                      <p:tavLst>
                                        <p:tav tm="0">
                                          <p:val>
                                            <p:strVal val="#ppt_x"/>
                                          </p:val>
                                        </p:tav>
                                        <p:tav tm="100000">
                                          <p:val>
                                            <p:strVal val="#ppt_x"/>
                                          </p:val>
                                        </p:tav>
                                      </p:tavLst>
                                    </p:anim>
                                    <p:anim calcmode="lin" valueType="num">
                                      <p:cBhvr additive="base">
                                        <p:cTn id="8"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1" nodeType="clickEffect">
                                  <p:stCondLst>
                                    <p:cond delay="0"/>
                                  </p:stCondLst>
                                  <p:childTnLst>
                                    <p:set>
                                      <p:cBhvr>
                                        <p:cTn id="12" dur="1" fill="hold">
                                          <p:stCondLst>
                                            <p:cond delay="0"/>
                                          </p:stCondLst>
                                        </p:cTn>
                                        <p:tgtEl>
                                          <p:spTgt spid="45061"/>
                                        </p:tgtEl>
                                        <p:attrNameLst>
                                          <p:attrName>style.visibility</p:attrName>
                                        </p:attrNameLst>
                                      </p:cBhvr>
                                      <p:to>
                                        <p:strVal val="visible"/>
                                      </p:to>
                                    </p:set>
                                    <p:anim calcmode="lin" valueType="num">
                                      <p:cBhvr additive="base">
                                        <p:cTn id="13" dur="500" fill="hold"/>
                                        <p:tgtEl>
                                          <p:spTgt spid="45061"/>
                                        </p:tgtEl>
                                        <p:attrNameLst>
                                          <p:attrName>ppt_x</p:attrName>
                                        </p:attrNameLst>
                                      </p:cBhvr>
                                      <p:tavLst>
                                        <p:tav tm="0">
                                          <p:val>
                                            <p:strVal val="#ppt_x"/>
                                          </p:val>
                                        </p:tav>
                                        <p:tav tm="100000">
                                          <p:val>
                                            <p:strVal val="#ppt_x"/>
                                          </p:val>
                                        </p:tav>
                                      </p:tavLst>
                                    </p:anim>
                                    <p:anim calcmode="lin" valueType="num">
                                      <p:cBhvr additive="base">
                                        <p:cTn id="14"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710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7108"/>
                                        </p:tgtEl>
                                        <p:attrNameLst>
                                          <p:attrName>style.visibility</p:attrName>
                                        </p:attrNameLst>
                                      </p:cBhvr>
                                      <p:to>
                                        <p:strVal val="visible"/>
                                      </p:to>
                                    </p:set>
                                    <p:anim calcmode="lin" valueType="num">
                                      <p:cBhvr additive="base">
                                        <p:cTn id="23" dur="500" fill="hold"/>
                                        <p:tgtEl>
                                          <p:spTgt spid="47108"/>
                                        </p:tgtEl>
                                        <p:attrNameLst>
                                          <p:attrName>ppt_x</p:attrName>
                                        </p:attrNameLst>
                                      </p:cBhvr>
                                      <p:tavLst>
                                        <p:tav tm="0">
                                          <p:val>
                                            <p:strVal val="#ppt_x"/>
                                          </p:val>
                                        </p:tav>
                                        <p:tav tm="100000">
                                          <p:val>
                                            <p:strVal val="#ppt_x"/>
                                          </p:val>
                                        </p:tav>
                                      </p:tavLst>
                                    </p:anim>
                                    <p:anim calcmode="lin" valueType="num">
                                      <p:cBhvr additive="base">
                                        <p:cTn id="24" dur="500" fill="hold"/>
                                        <p:tgtEl>
                                          <p:spTgt spid="471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bldLvl="0" animBg="1"/>
      <p:bldP spid="45061" grpId="1" bldLvl="0" animBg="1"/>
      <p:bldP spid="471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标题 20"/>
          <p:cNvSpPr>
            <a:spLocks noGrp="1"/>
          </p:cNvSpPr>
          <p:nvPr>
            <p:ph type="title"/>
          </p:nvPr>
        </p:nvSpPr>
        <p:spPr/>
        <p:txBody>
          <a:bodyPr/>
          <a:lstStyle/>
          <a:p>
            <a:endParaRPr lang="zh-CN" altLang="en-US"/>
          </a:p>
        </p:txBody>
      </p:sp>
      <p:sp>
        <p:nvSpPr>
          <p:cNvPr id="3" name="内容占位符 2"/>
          <p:cNvSpPr>
            <a:spLocks noGrp="1"/>
          </p:cNvSpPr>
          <p:nvPr>
            <p:ph sz="half" idx="2"/>
          </p:nvPr>
        </p:nvSpPr>
        <p:spPr>
          <a:xfrm>
            <a:off x="396875" y="1287145"/>
            <a:ext cx="5093970" cy="3536315"/>
          </a:xfrm>
        </p:spPr>
        <p:txBody>
          <a:bodyPr>
            <a:scene3d>
              <a:camera prst="orthographicFront"/>
              <a:lightRig rig="soft" dir="t">
                <a:rot lat="0" lon="0" rev="15600000"/>
              </a:lightRig>
            </a:scene3d>
            <a:sp3d extrusionH="57150" prstMaterial="softEdge">
              <a:bevelT w="25400" h="38100"/>
            </a:sp3d>
          </a:bodyPr>
          <a:lstStyle/>
          <a:p>
            <a:r>
              <a:rPr lang="zh-CN" altLang="en-US">
                <a:solidFill>
                  <a:schemeClr val="accent5">
                    <a:lumMod val="60000"/>
                    <a:lumOff val="40000"/>
                  </a:schemeClr>
                </a:solidFill>
                <a:effectLst/>
                <a:latin typeface="微软雅黑" charset="0"/>
                <a:ea typeface="微软雅黑" charset="0"/>
                <a:sym typeface="+mn-ea"/>
              </a:rPr>
              <a:t>在学习和工作中我们常常会在各种数据库中查找文献，但却始终找不到自己所需要的那一篇</a:t>
            </a:r>
            <a:r>
              <a:rPr lang="en-US" altLang="zh-CN">
                <a:solidFill>
                  <a:schemeClr val="accent5">
                    <a:lumMod val="60000"/>
                    <a:lumOff val="40000"/>
                  </a:schemeClr>
                </a:solidFill>
                <a:effectLst/>
                <a:latin typeface="微软雅黑" charset="0"/>
                <a:ea typeface="微软雅黑" charset="0"/>
                <a:sym typeface="+mn-ea"/>
              </a:rPr>
              <a:t>...</a:t>
            </a:r>
            <a:endParaRPr lang="en-US" altLang="zh-CN" strike="noStrike" noProof="1">
              <a:solidFill>
                <a:schemeClr val="accent5">
                  <a:lumMod val="60000"/>
                  <a:lumOff val="40000"/>
                </a:schemeClr>
              </a:solidFill>
              <a:effectLst/>
              <a:latin typeface="微软雅黑" charset="0"/>
              <a:ea typeface="微软雅黑" charset="0"/>
              <a:sym typeface="+mn-ea"/>
            </a:endParaRPr>
          </a:p>
          <a:p>
            <a:endParaRPr lang="zh-CN" altLang="en-US"/>
          </a:p>
        </p:txBody>
      </p:sp>
      <p:pic>
        <p:nvPicPr>
          <p:cNvPr id="7171" name="图片占位符 10" descr="1"/>
          <p:cNvPicPr>
            <a:picLocks noGrp="1" noChangeAspect="1"/>
          </p:cNvPicPr>
          <p:nvPr>
            <p:ph sz="half" idx="1"/>
          </p:nvPr>
        </p:nvPicPr>
        <p:blipFill>
          <a:blip r:embed="rId1"/>
          <a:srcRect/>
          <a:stretch>
            <a:fillRect/>
          </a:stretch>
        </p:blipFill>
        <p:spPr>
          <a:xfrm>
            <a:off x="6372225" y="1398270"/>
            <a:ext cx="4103370" cy="2481580"/>
          </a:xfrm>
          <a:prstGeom prst="rect">
            <a:avLst/>
          </a:prstGeom>
          <a:noFill/>
          <a:ln w="9525">
            <a:noFill/>
            <a:miter/>
          </a:ln>
        </p:spPr>
      </p:pic>
      <p:sp>
        <p:nvSpPr>
          <p:cNvPr id="22" name="文本框 21"/>
          <p:cNvSpPr txBox="1"/>
          <p:nvPr/>
        </p:nvSpPr>
        <p:spPr>
          <a:xfrm>
            <a:off x="3138170" y="5166995"/>
            <a:ext cx="6329680" cy="822960"/>
          </a:xfrm>
          <a:prstGeom prst="rect">
            <a:avLst/>
          </a:prstGeom>
          <a:noFill/>
        </p:spPr>
        <p:txBody>
          <a:bodyPr wrap="square" rtlCol="0" anchor="t">
            <a:prstTxWarp prst="textInflateBottom">
              <a:avLst/>
            </a:prstTxWarp>
            <a:spAutoFit/>
            <a:scene3d>
              <a:camera prst="orthographicFront"/>
              <a:lightRig rig="threePt" dir="t"/>
            </a:scene3d>
          </a:bodyPr>
          <a:lstStyle/>
          <a:p>
            <a:pPr algn="ctr" fontAlgn="base"/>
            <a:r>
              <a:rPr lang="zh-CN" altLang="en-US" sz="4800" dirty="0" smtClean="0">
                <a:ln/>
                <a:gradFill>
                  <a:gsLst>
                    <a:gs pos="21000">
                      <a:srgbClr val="53575C"/>
                    </a:gs>
                    <a:gs pos="88000">
                      <a:srgbClr val="C5C7CA"/>
                    </a:gs>
                  </a:gsLst>
                  <a:lin ang="5400000"/>
                </a:gradFill>
                <a:effectLst/>
                <a:latin typeface="Arial" pitchFamily="34" charset="0"/>
                <a:ea typeface="微软雅黑" pitchFamily="34" charset="-122"/>
              </a:rPr>
              <a:t>馆际互借与文献传递的</a:t>
            </a:r>
            <a:endParaRPr lang="zh-CN" altLang="en-US" sz="4800" dirty="0" smtClean="0">
              <a:ln/>
              <a:gradFill>
                <a:gsLst>
                  <a:gs pos="21000">
                    <a:srgbClr val="53575C"/>
                  </a:gs>
                  <a:gs pos="88000">
                    <a:srgbClr val="C5C7CA"/>
                  </a:gs>
                </a:gsLst>
                <a:lin ang="5400000"/>
              </a:gradFill>
              <a:effectLst/>
              <a:latin typeface="Arial" pitchFamily="34" charset="0"/>
              <a:ea typeface="微软雅黑"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文本占位符 48129"/>
          <p:cNvPicPr>
            <a:picLocks noGrp="1" noChangeAspect="1"/>
          </p:cNvPicPr>
          <p:nvPr>
            <p:ph idx="1"/>
          </p:nvPr>
        </p:nvPicPr>
        <p:blipFill>
          <a:blip r:embed="rId1"/>
          <a:srcRect/>
          <a:stretch>
            <a:fillRect/>
          </a:stretch>
        </p:blipFill>
        <p:spPr>
          <a:xfrm>
            <a:off x="236220" y="133350"/>
            <a:ext cx="11449685" cy="4903470"/>
          </a:xfrm>
          <a:prstGeom prst="rect">
            <a:avLst/>
          </a:prstGeom>
          <a:noFill/>
          <a:ln w="9525">
            <a:noFill/>
            <a:miter/>
          </a:ln>
        </p:spPr>
      </p:pic>
      <p:sp>
        <p:nvSpPr>
          <p:cNvPr id="48132" name="矩形 2"/>
          <p:cNvSpPr/>
          <p:nvPr/>
        </p:nvSpPr>
        <p:spPr>
          <a:xfrm>
            <a:off x="5582920" y="669925"/>
            <a:ext cx="951230" cy="28892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5" name="矩形 2"/>
          <p:cNvSpPr/>
          <p:nvPr/>
        </p:nvSpPr>
        <p:spPr>
          <a:xfrm>
            <a:off x="3918585" y="3485515"/>
            <a:ext cx="1967230" cy="28892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48135" name="内容占位符 48134"/>
          <p:cNvPicPr>
            <a:picLocks noGrp="1" noChangeAspect="1"/>
          </p:cNvPicPr>
          <p:nvPr>
            <p:ph sz="half" idx="2"/>
          </p:nvPr>
        </p:nvPicPr>
        <p:blipFill>
          <a:blip r:embed="rId2"/>
          <a:srcRect/>
          <a:stretch>
            <a:fillRect/>
          </a:stretch>
        </p:blipFill>
        <p:spPr>
          <a:xfrm>
            <a:off x="4027805" y="3577908"/>
            <a:ext cx="1222375" cy="144462"/>
          </a:xfrm>
          <a:ln w="9525">
            <a:noFill/>
            <a:miter/>
          </a:ln>
        </p:spPr>
      </p:pic>
      <p:sp>
        <p:nvSpPr>
          <p:cNvPr id="48134" name="矩形 2"/>
          <p:cNvSpPr/>
          <p:nvPr/>
        </p:nvSpPr>
        <p:spPr>
          <a:xfrm>
            <a:off x="10007283" y="3734435"/>
            <a:ext cx="792162" cy="28892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6" name="矩形 2"/>
          <p:cNvSpPr/>
          <p:nvPr/>
        </p:nvSpPr>
        <p:spPr>
          <a:xfrm>
            <a:off x="2761615" y="3270885"/>
            <a:ext cx="803275" cy="30162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48131" name="图片 48130"/>
          <p:cNvPicPr>
            <a:picLocks noChangeAspect="1"/>
          </p:cNvPicPr>
          <p:nvPr/>
        </p:nvPicPr>
        <p:blipFill>
          <a:blip r:embed="rId3"/>
          <a:srcRect/>
          <a:stretch>
            <a:fillRect/>
          </a:stretch>
        </p:blipFill>
        <p:spPr>
          <a:xfrm>
            <a:off x="2557145" y="5046345"/>
            <a:ext cx="9108440" cy="1773555"/>
          </a:xfrm>
          <a:prstGeom prst="rect">
            <a:avLst/>
          </a:prstGeom>
          <a:noFill/>
          <a:ln w="9525">
            <a:noFill/>
            <a:miter/>
          </a:ln>
        </p:spPr>
      </p:pic>
      <p:sp>
        <p:nvSpPr>
          <p:cNvPr id="36869" name="圆角矩形标注 36868"/>
          <p:cNvSpPr/>
          <p:nvPr/>
        </p:nvSpPr>
        <p:spPr>
          <a:xfrm flipH="1">
            <a:off x="9872980" y="5964555"/>
            <a:ext cx="1508125" cy="647700"/>
          </a:xfrm>
          <a:prstGeom prst="wedgeRoundRectCallout">
            <a:avLst>
              <a:gd name="adj1" fmla="val 44907"/>
              <a:gd name="adj2" fmla="val -111458"/>
              <a:gd name="adj3" fmla="val 16667"/>
            </a:avLst>
          </a:prstGeom>
          <a:noFill/>
          <a:ln w="22225" cap="flat" cmpd="sng">
            <a:solidFill>
              <a:srgbClr val="800000"/>
            </a:solidFill>
            <a:prstDash val="solid"/>
            <a:miter/>
            <a:headEnd type="none" w="med" len="med"/>
            <a:tailEnd type="none" w="med" len="med"/>
          </a:ln>
        </p:spPr>
        <p:txBody>
          <a:bodyPr vert="horz" wrap="square" anchor="ctr"/>
          <a:lstStyle/>
          <a:p>
            <a:pPr lvl="0" algn="ctr" eaLnBrk="0" hangingPunct="0"/>
            <a:r>
              <a:rPr lang="zh-CN" altLang="en-US" sz="1400" b="1" dirty="0">
                <a:latin typeface="Times New Roman" pitchFamily="2" charset="0"/>
                <a:ea typeface="宋体" charset="-122"/>
              </a:rPr>
              <a:t>邮箱和手机号码要真实有效</a:t>
            </a:r>
          </a:p>
        </p:txBody>
      </p:sp>
      <p:pic>
        <p:nvPicPr>
          <p:cNvPr id="54278" name="Picture 4"/>
          <p:cNvPicPr>
            <a:picLocks noChangeAspect="1"/>
          </p:cNvPicPr>
          <p:nvPr/>
        </p:nvPicPr>
        <p:blipFill>
          <a:blip r:embed="rId4"/>
          <a:srcRect/>
          <a:stretch>
            <a:fillRect/>
          </a:stretch>
        </p:blipFill>
        <p:spPr>
          <a:xfrm>
            <a:off x="5894388" y="2376805"/>
            <a:ext cx="3482975" cy="1673225"/>
          </a:xfrm>
          <a:prstGeom prst="rect">
            <a:avLst/>
          </a:prstGeom>
          <a:noFill/>
          <a:ln w="9525">
            <a:noFill/>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anim calcmode="lin" valueType="num">
                                      <p:cBhvr additive="base">
                                        <p:cTn id="7" dur="500" fill="hold"/>
                                        <p:tgtEl>
                                          <p:spTgt spid="48132"/>
                                        </p:tgtEl>
                                        <p:attrNameLst>
                                          <p:attrName>ppt_x</p:attrName>
                                        </p:attrNameLst>
                                      </p:cBhvr>
                                      <p:tavLst>
                                        <p:tav tm="0">
                                          <p:val>
                                            <p:strVal val="#ppt_x"/>
                                          </p:val>
                                        </p:tav>
                                        <p:tav tm="100000">
                                          <p:val>
                                            <p:strVal val="#ppt_x"/>
                                          </p:val>
                                        </p:tav>
                                      </p:tavLst>
                                    </p:anim>
                                    <p:anim calcmode="lin" valueType="num">
                                      <p:cBhvr additive="base">
                                        <p:cTn id="8"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8134"/>
                                        </p:tgtEl>
                                        <p:attrNameLst>
                                          <p:attrName>style.visibility</p:attrName>
                                        </p:attrNameLst>
                                      </p:cBhvr>
                                      <p:to>
                                        <p:strVal val="visible"/>
                                      </p:to>
                                    </p:set>
                                    <p:anim calcmode="lin" valueType="num">
                                      <p:cBhvr additive="base">
                                        <p:cTn id="19" dur="500" fill="hold"/>
                                        <p:tgtEl>
                                          <p:spTgt spid="48134"/>
                                        </p:tgtEl>
                                        <p:attrNameLst>
                                          <p:attrName>ppt_x</p:attrName>
                                        </p:attrNameLst>
                                      </p:cBhvr>
                                      <p:tavLst>
                                        <p:tav tm="0">
                                          <p:val>
                                            <p:strVal val="#ppt_x"/>
                                          </p:val>
                                        </p:tav>
                                        <p:tav tm="100000">
                                          <p:val>
                                            <p:strVal val="#ppt_x"/>
                                          </p:val>
                                        </p:tav>
                                      </p:tavLst>
                                    </p:anim>
                                    <p:anim calcmode="lin" valueType="num">
                                      <p:cBhvr additive="base">
                                        <p:cTn id="20"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4278"/>
                                        </p:tgtEl>
                                        <p:attrNameLst>
                                          <p:attrName>style.visibility</p:attrName>
                                        </p:attrNameLst>
                                      </p:cBhvr>
                                      <p:to>
                                        <p:strVal val="visible"/>
                                      </p:to>
                                    </p:set>
                                    <p:anim calcmode="lin" valueType="num">
                                      <p:cBhvr>
                                        <p:cTn id="31" dur="500" fill="hold"/>
                                        <p:tgtEl>
                                          <p:spTgt spid="54278"/>
                                        </p:tgtEl>
                                        <p:attrNameLst>
                                          <p:attrName>ppt_w</p:attrName>
                                        </p:attrNameLst>
                                      </p:cBhvr>
                                      <p:tavLst>
                                        <p:tav tm="0">
                                          <p:val>
                                            <p:fltVal val="0"/>
                                          </p:val>
                                        </p:tav>
                                        <p:tav tm="100000">
                                          <p:val>
                                            <p:strVal val="#ppt_w"/>
                                          </p:val>
                                        </p:tav>
                                      </p:tavLst>
                                    </p:anim>
                                    <p:anim calcmode="lin" valueType="num">
                                      <p:cBhvr>
                                        <p:cTn id="32" dur="500" fill="hold"/>
                                        <p:tgtEl>
                                          <p:spTgt spid="54278"/>
                                        </p:tgtEl>
                                        <p:attrNameLst>
                                          <p:attrName>ppt_h</p:attrName>
                                        </p:attrNameLst>
                                      </p:cBhvr>
                                      <p:tavLst>
                                        <p:tav tm="0">
                                          <p:val>
                                            <p:fltVal val="0"/>
                                          </p:val>
                                        </p:tav>
                                        <p:tav tm="100000">
                                          <p:val>
                                            <p:strVal val="#ppt_h"/>
                                          </p:val>
                                        </p:tav>
                                      </p:tavLst>
                                    </p:anim>
                                    <p:animEffect transition="in" filter="fade">
                                      <p:cBhvr>
                                        <p:cTn id="33"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ldLvl="0" animBg="1"/>
      <p:bldP spid="5" grpId="0" bldLvl="0" animBg="1"/>
      <p:bldP spid="48134" grpId="0" bldLvl="0" animBg="1"/>
      <p:bldP spid="6"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3"/>
          <p:cNvSpPr>
            <a:spLocks noGrp="1"/>
          </p:cNvSpPr>
          <p:nvPr>
            <p:ph type="title"/>
          </p:nvPr>
        </p:nvSpPr>
        <p:spPr/>
        <p:txBody>
          <a:bodyPr/>
          <a:p>
            <a:r>
              <a:rPr lang="zh-CN" altLang="en-US"/>
              <a:t>我要部分章节</a:t>
            </a:r>
            <a:endParaRPr lang="zh-CN" altLang="en-US"/>
          </a:p>
        </p:txBody>
      </p:sp>
      <p:pic>
        <p:nvPicPr>
          <p:cNvPr id="45058" name="文本占位符 45057" descr="QZ]](7NLZ}PERCQ41UTG6A8"/>
          <p:cNvPicPr>
            <a:picLocks noGrp="1" noChangeAspect="1"/>
          </p:cNvPicPr>
          <p:nvPr>
            <p:ph idx="1"/>
          </p:nvPr>
        </p:nvPicPr>
        <p:blipFill>
          <a:blip r:embed="rId1"/>
          <a:srcRect/>
          <a:stretch>
            <a:fillRect/>
          </a:stretch>
        </p:blipFill>
        <p:spPr>
          <a:xfrm>
            <a:off x="659130" y="1232535"/>
            <a:ext cx="10709275" cy="4793615"/>
          </a:xfrm>
          <a:prstGeom prst="rect">
            <a:avLst/>
          </a:prstGeom>
          <a:noFill/>
          <a:ln w="9525">
            <a:noFill/>
            <a:miter/>
          </a:ln>
        </p:spPr>
      </p:pic>
      <p:sp>
        <p:nvSpPr>
          <p:cNvPr id="6" name="矩形 2"/>
          <p:cNvSpPr/>
          <p:nvPr/>
        </p:nvSpPr>
        <p:spPr>
          <a:xfrm>
            <a:off x="7143750" y="5511800"/>
            <a:ext cx="962660" cy="301625"/>
          </a:xfrm>
          <a:prstGeom prst="rect">
            <a:avLst/>
          </a:prstGeom>
          <a:noFill/>
          <a:ln w="25400" cap="flat" cmpd="sng">
            <a:solidFill>
              <a:srgbClr val="C00000"/>
            </a:solidFill>
            <a:prstDash val="solid"/>
            <a:miter/>
            <a:headEnd type="none" w="med" len="med"/>
            <a:tailEnd type="none" w="med" len="med"/>
          </a:ln>
        </p:spPr>
        <p:txBody>
          <a:bodyPr anchor="ctr"/>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3" name="文本占位符 51202"/>
          <p:cNvPicPr>
            <a:picLocks noGrp="1" noChangeAspect="1"/>
          </p:cNvPicPr>
          <p:nvPr>
            <p:ph sz="half" idx="1"/>
          </p:nvPr>
        </p:nvPicPr>
        <p:blipFill>
          <a:blip r:embed="rId1"/>
          <a:srcRect/>
          <a:stretch>
            <a:fillRect/>
          </a:stretch>
        </p:blipFill>
        <p:spPr>
          <a:xfrm>
            <a:off x="177800" y="119380"/>
            <a:ext cx="11565890" cy="5732780"/>
          </a:xfrm>
          <a:prstGeom prst="rect">
            <a:avLst/>
          </a:prstGeom>
          <a:noFill/>
          <a:ln w="9525">
            <a:noFill/>
            <a:miter/>
          </a:ln>
        </p:spPr>
      </p:pic>
      <p:pic>
        <p:nvPicPr>
          <p:cNvPr id="54276" name="Picture 3"/>
          <p:cNvPicPr>
            <a:picLocks noGrp="1" noChangeAspect="1"/>
          </p:cNvPicPr>
          <p:nvPr>
            <p:ph sz="half" idx="2"/>
          </p:nvPr>
        </p:nvPicPr>
        <p:blipFill>
          <a:blip r:embed="rId2"/>
          <a:srcRect/>
          <a:stretch>
            <a:fillRect/>
          </a:stretch>
        </p:blipFill>
        <p:spPr>
          <a:xfrm>
            <a:off x="4828540" y="5961380"/>
            <a:ext cx="1743075" cy="614680"/>
          </a:xfrm>
          <a:prstGeom prst="rect">
            <a:avLst/>
          </a:prstGeom>
          <a:noFill/>
          <a:ln w="9525">
            <a:noFill/>
            <a:miter/>
          </a:ln>
        </p:spPr>
      </p:pic>
      <p:sp>
        <p:nvSpPr>
          <p:cNvPr id="51205" name="矩形 2"/>
          <p:cNvSpPr/>
          <p:nvPr/>
        </p:nvSpPr>
        <p:spPr>
          <a:xfrm>
            <a:off x="2847340" y="935990"/>
            <a:ext cx="1110615" cy="28892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6" name="矩形 2"/>
          <p:cNvSpPr/>
          <p:nvPr/>
        </p:nvSpPr>
        <p:spPr>
          <a:xfrm>
            <a:off x="2944495" y="3114040"/>
            <a:ext cx="1294130" cy="28892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7" name="图片 6"/>
          <p:cNvPicPr>
            <a:picLocks noChangeAspect="1"/>
          </p:cNvPicPr>
          <p:nvPr/>
        </p:nvPicPr>
        <p:blipFill>
          <a:blip r:embed="rId3"/>
          <a:srcRect/>
          <a:stretch>
            <a:fillRect/>
          </a:stretch>
        </p:blipFill>
        <p:spPr>
          <a:xfrm>
            <a:off x="3626485" y="3162300"/>
            <a:ext cx="361950" cy="201930"/>
          </a:xfrm>
          <a:prstGeom prst="rect">
            <a:avLst/>
          </a:prstGeom>
        </p:spPr>
      </p:pic>
      <p:sp>
        <p:nvSpPr>
          <p:cNvPr id="8" name="矩形 2"/>
          <p:cNvSpPr/>
          <p:nvPr/>
        </p:nvSpPr>
        <p:spPr>
          <a:xfrm>
            <a:off x="3880485" y="4368165"/>
            <a:ext cx="1110615" cy="28892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9" name="矩形 2"/>
          <p:cNvSpPr/>
          <p:nvPr/>
        </p:nvSpPr>
        <p:spPr>
          <a:xfrm>
            <a:off x="5008880" y="6083300"/>
            <a:ext cx="1158875" cy="43624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54278" name="Picture 4"/>
          <p:cNvPicPr>
            <a:picLocks noChangeAspect="1"/>
          </p:cNvPicPr>
          <p:nvPr/>
        </p:nvPicPr>
        <p:blipFill>
          <a:blip r:embed="rId4"/>
          <a:srcRect/>
          <a:stretch>
            <a:fillRect/>
          </a:stretch>
        </p:blipFill>
        <p:spPr>
          <a:xfrm>
            <a:off x="5894388" y="2376805"/>
            <a:ext cx="3482975" cy="1673225"/>
          </a:xfrm>
          <a:prstGeom prst="rect">
            <a:avLst/>
          </a:prstGeom>
          <a:noFill/>
          <a:ln w="9525">
            <a:noFill/>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05"/>
                                        </p:tgtEl>
                                        <p:attrNameLst>
                                          <p:attrName>style.visibility</p:attrName>
                                        </p:attrNameLst>
                                      </p:cBhvr>
                                      <p:to>
                                        <p:strVal val="visible"/>
                                      </p:to>
                                    </p:set>
                                    <p:anim calcmode="lin" valueType="num">
                                      <p:cBhvr additive="base">
                                        <p:cTn id="7" dur="500" fill="hold"/>
                                        <p:tgtEl>
                                          <p:spTgt spid="51205"/>
                                        </p:tgtEl>
                                        <p:attrNameLst>
                                          <p:attrName>ppt_x</p:attrName>
                                        </p:attrNameLst>
                                      </p:cBhvr>
                                      <p:tavLst>
                                        <p:tav tm="0">
                                          <p:val>
                                            <p:strVal val="#ppt_x"/>
                                          </p:val>
                                        </p:tav>
                                        <p:tav tm="100000">
                                          <p:val>
                                            <p:strVal val="#ppt_x"/>
                                          </p:val>
                                        </p:tav>
                                      </p:tavLst>
                                    </p:anim>
                                    <p:anim calcmode="lin" valueType="num">
                                      <p:cBhvr additive="base">
                                        <p:cTn id="8" dur="500" fill="hold"/>
                                        <p:tgtEl>
                                          <p:spTgt spid="512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4278"/>
                                        </p:tgtEl>
                                        <p:attrNameLst>
                                          <p:attrName>style.visibility</p:attrName>
                                        </p:attrNameLst>
                                      </p:cBhvr>
                                      <p:to>
                                        <p:strVal val="visible"/>
                                      </p:to>
                                    </p:set>
                                    <p:anim calcmode="lin" valueType="num">
                                      <p:cBhvr>
                                        <p:cTn id="31" dur="500" fill="hold"/>
                                        <p:tgtEl>
                                          <p:spTgt spid="54278"/>
                                        </p:tgtEl>
                                        <p:attrNameLst>
                                          <p:attrName>ppt_w</p:attrName>
                                        </p:attrNameLst>
                                      </p:cBhvr>
                                      <p:tavLst>
                                        <p:tav tm="0">
                                          <p:val>
                                            <p:fltVal val="0"/>
                                          </p:val>
                                        </p:tav>
                                        <p:tav tm="100000">
                                          <p:val>
                                            <p:strVal val="#ppt_w"/>
                                          </p:val>
                                        </p:tav>
                                      </p:tavLst>
                                    </p:anim>
                                    <p:anim calcmode="lin" valueType="num">
                                      <p:cBhvr>
                                        <p:cTn id="32" dur="500" fill="hold"/>
                                        <p:tgtEl>
                                          <p:spTgt spid="54278"/>
                                        </p:tgtEl>
                                        <p:attrNameLst>
                                          <p:attrName>ppt_h</p:attrName>
                                        </p:attrNameLst>
                                      </p:cBhvr>
                                      <p:tavLst>
                                        <p:tav tm="0">
                                          <p:val>
                                            <p:fltVal val="0"/>
                                          </p:val>
                                        </p:tav>
                                        <p:tav tm="100000">
                                          <p:val>
                                            <p:strVal val="#ppt_h"/>
                                          </p:val>
                                        </p:tav>
                                      </p:tavLst>
                                    </p:anim>
                                    <p:animEffect transition="in" filter="fade">
                                      <p:cBhvr>
                                        <p:cTn id="33" dur="500"/>
                                        <p:tgtEl>
                                          <p:spTgt spid="542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5" grpId="0" bldLvl="0" animBg="1"/>
      <p:bldP spid="6" grpId="0" bldLvl="0" animBg="1"/>
      <p:bldP spid="8" grpId="0" bldLvl="0" animBg="1"/>
      <p:bldP spid="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rgbClr val="7030A0"/>
              </a:solidFill>
              <a:latin typeface="黑体" pitchFamily="1" charset="-122"/>
              <a:ea typeface="黑体" pitchFamily="1" charset="-122"/>
            </a:endParaRPr>
          </a:p>
          <a:p>
            <a:r>
              <a:rPr lang="zh-CN" altLang="en-US"/>
              <a:t>如何获取</a:t>
            </a:r>
            <a:r>
              <a:rPr lang="en-US" altLang="zh-CN"/>
              <a:t>CASHL</a:t>
            </a:r>
            <a:r>
              <a:rPr lang="zh-CN" altLang="en-US"/>
              <a:t>文献（文章）</a:t>
            </a:r>
          </a:p>
        </p:txBody>
      </p:sp>
      <p:sp>
        <p:nvSpPr>
          <p:cNvPr id="3" name="内容占位符 2"/>
          <p:cNvSpPr>
            <a:spLocks noGrp="1"/>
          </p:cNvSpPr>
          <p:nvPr>
            <p:ph sz="half" idx="2"/>
          </p:nvPr>
        </p:nvSpPr>
        <p:spPr>
          <a:xfrm>
            <a:off x="1097280" y="1244600"/>
            <a:ext cx="10516870" cy="4932680"/>
          </a:xfrm>
        </p:spPr>
        <p:txBody>
          <a:bodyPr/>
          <a:lstStyle/>
          <a:p>
            <a:pPr lvl="0" eaLnBrk="1" latinLnBrk="0" hangingPunct="1"/>
            <a:r>
              <a:rPr lang="en-US" altLang="zh-CN">
                <a:solidFill>
                  <a:srgbClr val="2265EE"/>
                </a:solidFill>
                <a:latin typeface="微软雅黑" pitchFamily="34" charset="-122"/>
                <a:ea typeface="微软雅黑" pitchFamily="34" charset="-122"/>
                <a:sym typeface="+mn-ea"/>
              </a:rPr>
              <a:t>1.</a:t>
            </a:r>
            <a:r>
              <a:rPr>
                <a:solidFill>
                  <a:srgbClr val="2265EE"/>
                </a:solidFill>
                <a:latin typeface="微软雅黑" pitchFamily="34" charset="-122"/>
                <a:ea typeface="微软雅黑" pitchFamily="34" charset="-122"/>
                <a:sym typeface="+mn-ea"/>
              </a:rPr>
              <a:t>登录用户</a:t>
            </a:r>
            <a:endParaRPr lang="zh-CN" altLang="en-US">
              <a:solidFill>
                <a:srgbClr val="2265EE"/>
              </a:solidFill>
              <a:latin typeface="微软雅黑" pitchFamily="34" charset="-122"/>
              <a:ea typeface="微软雅黑" pitchFamily="34" charset="-122"/>
            </a:endParaRPr>
          </a:p>
          <a:p>
            <a:pPr lvl="0" eaLnBrk="1" latinLnBrk="0" hangingPunct="1"/>
            <a:r>
              <a:rPr lang="en-US" altLang="zh-CN">
                <a:solidFill>
                  <a:srgbClr val="2265EE"/>
                </a:solidFill>
                <a:latin typeface="微软雅黑" pitchFamily="34" charset="-122"/>
                <a:ea typeface="微软雅黑" pitchFamily="34" charset="-122"/>
                <a:sym typeface="+mn-ea"/>
              </a:rPr>
              <a:t>2.</a:t>
            </a:r>
            <a:r>
              <a:rPr>
                <a:solidFill>
                  <a:srgbClr val="2265EE"/>
                </a:solidFill>
                <a:latin typeface="微软雅黑" pitchFamily="34" charset="-122"/>
                <a:ea typeface="微软雅黑" pitchFamily="34" charset="-122"/>
                <a:sym typeface="+mn-ea"/>
              </a:rPr>
              <a:t>点击开世览文主页资源发现中的“目次检索</a:t>
            </a:r>
            <a:endParaRPr lang="zh-CN" altLang="en-US">
              <a:solidFill>
                <a:srgbClr val="2265EE"/>
              </a:solidFill>
              <a:latin typeface="微软雅黑" pitchFamily="34" charset="-122"/>
              <a:ea typeface="微软雅黑" pitchFamily="34" charset="-122"/>
            </a:endParaRPr>
          </a:p>
          <a:p>
            <a:endParaRPr lang="zh-CN" altLang="en-US"/>
          </a:p>
        </p:txBody>
      </p:sp>
      <p:pic>
        <p:nvPicPr>
          <p:cNvPr id="55298" name="内容占位符 55297"/>
          <p:cNvPicPr>
            <a:picLocks noGrp="1" noChangeAspect="1"/>
          </p:cNvPicPr>
          <p:nvPr>
            <p:ph sz="half" idx="1"/>
          </p:nvPr>
        </p:nvPicPr>
        <p:blipFill>
          <a:blip r:embed="rId1"/>
          <a:srcRect/>
          <a:stretch>
            <a:fillRect/>
          </a:stretch>
        </p:blipFill>
        <p:spPr>
          <a:xfrm>
            <a:off x="1093470" y="2491105"/>
            <a:ext cx="9044940" cy="3503295"/>
          </a:xfrm>
          <a:prstGeom prst="rect">
            <a:avLst/>
          </a:prstGeom>
          <a:noFill/>
          <a:ln w="9525">
            <a:noFill/>
            <a:miter/>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zh-CN" altLang="en-US" dirty="0">
                <a:solidFill>
                  <a:schemeClr val="accent1"/>
                </a:solidFill>
                <a:latin typeface="黑体" pitchFamily="1" charset="-122"/>
                <a:ea typeface="黑体" pitchFamily="1" charset="-122"/>
                <a:sym typeface="+mn-ea"/>
              </a:rPr>
              <a:t>输入需要检索的文章名称或关键字点击检索进行查找</a:t>
            </a:r>
          </a:p>
        </p:txBody>
      </p:sp>
      <p:pic>
        <p:nvPicPr>
          <p:cNvPr id="56323" name="内容占位符 56322"/>
          <p:cNvPicPr>
            <a:picLocks noGrp="1" noChangeAspect="1"/>
          </p:cNvPicPr>
          <p:nvPr>
            <p:ph sz="half" idx="1"/>
          </p:nvPr>
        </p:nvPicPr>
        <p:blipFill>
          <a:blip r:embed="rId1"/>
          <a:srcRect/>
          <a:stretch>
            <a:fillRect/>
          </a:stretch>
        </p:blipFill>
        <p:spPr>
          <a:xfrm>
            <a:off x="811530" y="1316990"/>
            <a:ext cx="10062210" cy="4090035"/>
          </a:xfrm>
          <a:prstGeom prst="rect">
            <a:avLst/>
          </a:prstGeom>
          <a:noFill/>
          <a:ln w="9525">
            <a:noFill/>
            <a:miter/>
          </a:ln>
        </p:spPr>
      </p:pic>
      <p:sp>
        <p:nvSpPr>
          <p:cNvPr id="56324" name="矩形 4"/>
          <p:cNvSpPr/>
          <p:nvPr/>
        </p:nvSpPr>
        <p:spPr>
          <a:xfrm>
            <a:off x="6990080" y="4716145"/>
            <a:ext cx="1008380" cy="48196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5" name="内容占位符 4"/>
          <p:cNvPicPr>
            <a:picLocks noGrp="1" noChangeAspect="1"/>
          </p:cNvPicPr>
          <p:nvPr>
            <p:ph sz="half" idx="2"/>
          </p:nvPr>
        </p:nvPicPr>
        <p:blipFill>
          <a:blip r:embed="rId2"/>
          <a:srcRect/>
          <a:stretch>
            <a:fillRect/>
          </a:stretch>
        </p:blipFill>
        <p:spPr>
          <a:xfrm>
            <a:off x="1769745" y="1527810"/>
            <a:ext cx="9255760" cy="4979035"/>
          </a:xfrm>
          <a:prstGeom prst="rect">
            <a:avLst/>
          </a:prstGeom>
        </p:spPr>
      </p:pic>
      <p:sp>
        <p:nvSpPr>
          <p:cNvPr id="9" name="矩形 2"/>
          <p:cNvSpPr/>
          <p:nvPr/>
        </p:nvSpPr>
        <p:spPr>
          <a:xfrm>
            <a:off x="10078085" y="3306445"/>
            <a:ext cx="890270" cy="387985"/>
          </a:xfrm>
          <a:prstGeom prst="rect">
            <a:avLst/>
          </a:prstGeom>
          <a:noFill/>
          <a:ln w="25400" cap="flat" cmpd="sng">
            <a:solidFill>
              <a:srgbClr val="C00000"/>
            </a:solidFill>
            <a:prstDash val="solid"/>
            <a:miter/>
            <a:headEnd type="none" w="med" len="med"/>
            <a:tailEnd type="none" w="med" len="med"/>
          </a:ln>
        </p:spPr>
        <p:txBody>
          <a:bodyPr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2" name="图片 1"/>
          <p:cNvPicPr>
            <a:picLocks noChangeAspect="1"/>
          </p:cNvPicPr>
          <p:nvPr/>
        </p:nvPicPr>
        <p:blipFill>
          <a:blip r:embed="rId3"/>
          <a:srcRect/>
          <a:stretch>
            <a:fillRect/>
          </a:stretch>
        </p:blipFill>
        <p:spPr>
          <a:xfrm>
            <a:off x="9450705" y="3423285"/>
            <a:ext cx="196215" cy="245745"/>
          </a:xfrm>
          <a:prstGeom prst="rect">
            <a:avLst/>
          </a:prstGeom>
        </p:spPr>
      </p:pic>
      <p:pic>
        <p:nvPicPr>
          <p:cNvPr id="3" name="图片 2"/>
          <p:cNvPicPr>
            <a:picLocks noChangeAspect="1"/>
          </p:cNvPicPr>
          <p:nvPr/>
        </p:nvPicPr>
        <p:blipFill>
          <a:blip r:embed="rId4"/>
          <a:srcRect/>
          <a:stretch>
            <a:fillRect/>
          </a:stretch>
        </p:blipFill>
        <p:spPr>
          <a:xfrm>
            <a:off x="5851525" y="6115050"/>
            <a:ext cx="218440" cy="209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6324"/>
                                        </p:tgtEl>
                                        <p:attrNameLst>
                                          <p:attrName>style.visibility</p:attrName>
                                        </p:attrNameLst>
                                      </p:cBhvr>
                                      <p:to>
                                        <p:strVal val="visible"/>
                                      </p:to>
                                    </p:set>
                                    <p:anim calcmode="lin" valueType="num">
                                      <p:cBhvr additive="base">
                                        <p:cTn id="7" dur="500" fill="hold"/>
                                        <p:tgtEl>
                                          <p:spTgt spid="56324"/>
                                        </p:tgtEl>
                                        <p:attrNameLst>
                                          <p:attrName>ppt_x</p:attrName>
                                        </p:attrNameLst>
                                      </p:cBhvr>
                                      <p:tavLst>
                                        <p:tav tm="0">
                                          <p:val>
                                            <p:strVal val="#ppt_x"/>
                                          </p:val>
                                        </p:tav>
                                        <p:tav tm="100000">
                                          <p:val>
                                            <p:strVal val="#ppt_x"/>
                                          </p:val>
                                        </p:tav>
                                      </p:tavLst>
                                    </p:anim>
                                    <p:anim calcmode="lin" valueType="num">
                                      <p:cBhvr additive="base">
                                        <p:cTn id="8"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bldLvl="0" animBg="1"/>
      <p:bldP spid="9"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内容占位符 58370"/>
          <p:cNvPicPr>
            <a:picLocks noGrp="1" noChangeAspect="1"/>
          </p:cNvPicPr>
          <p:nvPr>
            <p:ph sz="half" idx="1"/>
          </p:nvPr>
        </p:nvPicPr>
        <p:blipFill>
          <a:blip r:embed="rId1"/>
          <a:srcRect/>
          <a:stretch>
            <a:fillRect/>
          </a:stretch>
        </p:blipFill>
        <p:spPr>
          <a:xfrm>
            <a:off x="641985" y="1135380"/>
            <a:ext cx="10525760" cy="4613910"/>
          </a:xfrm>
          <a:prstGeom prst="rect">
            <a:avLst/>
          </a:prstGeom>
          <a:noFill/>
          <a:ln w="9525">
            <a:noFill/>
            <a:miter/>
          </a:ln>
        </p:spPr>
      </p:pic>
      <p:pic>
        <p:nvPicPr>
          <p:cNvPr id="5" name="内容占位符 4"/>
          <p:cNvPicPr>
            <a:picLocks noGrp="1" noChangeAspect="1"/>
          </p:cNvPicPr>
          <p:nvPr>
            <p:ph sz="half" idx="2"/>
          </p:nvPr>
        </p:nvPicPr>
        <p:blipFill>
          <a:blip r:embed="rId2"/>
          <a:srcRect/>
          <a:stretch>
            <a:fillRect/>
          </a:stretch>
        </p:blipFill>
        <p:spPr>
          <a:xfrm>
            <a:off x="4630420" y="4150360"/>
            <a:ext cx="1633855" cy="295910"/>
          </a:xfrm>
          <a:prstGeom prst="rect">
            <a:avLst/>
          </a:prstGeom>
        </p:spPr>
      </p:pic>
      <p:pic>
        <p:nvPicPr>
          <p:cNvPr id="7" name="图片 6"/>
          <p:cNvPicPr>
            <a:picLocks noChangeAspect="1"/>
          </p:cNvPicPr>
          <p:nvPr/>
        </p:nvPicPr>
        <p:blipFill>
          <a:blip r:embed="rId3"/>
          <a:srcRect/>
          <a:stretch>
            <a:fillRect/>
          </a:stretch>
        </p:blipFill>
        <p:spPr>
          <a:xfrm>
            <a:off x="3011805" y="3695700"/>
            <a:ext cx="184785" cy="227330"/>
          </a:xfrm>
          <a:prstGeom prst="rect">
            <a:avLst/>
          </a:prstGeom>
        </p:spPr>
      </p:pic>
      <p:sp>
        <p:nvSpPr>
          <p:cNvPr id="58372" name="矩形 4"/>
          <p:cNvSpPr/>
          <p:nvPr/>
        </p:nvSpPr>
        <p:spPr>
          <a:xfrm>
            <a:off x="2951480" y="3622040"/>
            <a:ext cx="1723390" cy="32194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8" name="矩形 4"/>
          <p:cNvSpPr/>
          <p:nvPr/>
        </p:nvSpPr>
        <p:spPr>
          <a:xfrm>
            <a:off x="5388610" y="5236845"/>
            <a:ext cx="1857375" cy="43180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additive="base">
                                        <p:cTn id="7" dur="500" fill="hold"/>
                                        <p:tgtEl>
                                          <p:spTgt spid="58372"/>
                                        </p:tgtEl>
                                        <p:attrNameLst>
                                          <p:attrName>ppt_x</p:attrName>
                                        </p:attrNameLst>
                                      </p:cBhvr>
                                      <p:tavLst>
                                        <p:tav tm="0">
                                          <p:val>
                                            <p:strVal val="#ppt_x"/>
                                          </p:val>
                                        </p:tav>
                                        <p:tav tm="100000">
                                          <p:val>
                                            <p:strVal val="#ppt_x"/>
                                          </p:val>
                                        </p:tav>
                                      </p:tavLst>
                                    </p:anim>
                                    <p:anim calcmode="lin" valueType="num">
                                      <p:cBhvr additive="base">
                                        <p:cTn id="8"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ldLvl="0" animBg="1"/>
      <p:bldP spid="8"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内容占位符 59394"/>
          <p:cNvPicPr>
            <a:picLocks noGrp="1" noChangeAspect="1"/>
          </p:cNvPicPr>
          <p:nvPr>
            <p:ph idx="1"/>
          </p:nvPr>
        </p:nvPicPr>
        <p:blipFill>
          <a:blip r:embed="rId1"/>
          <a:srcRect/>
          <a:stretch>
            <a:fillRect/>
          </a:stretch>
        </p:blipFill>
        <p:spPr>
          <a:xfrm>
            <a:off x="59055" y="93345"/>
            <a:ext cx="11906250" cy="5661660"/>
          </a:xfrm>
          <a:prstGeom prst="rect">
            <a:avLst/>
          </a:prstGeom>
          <a:noFill/>
          <a:ln w="9525">
            <a:noFill/>
            <a:miter/>
          </a:ln>
        </p:spPr>
      </p:pic>
      <p:pic>
        <p:nvPicPr>
          <p:cNvPr id="54276" name="Picture 3"/>
          <p:cNvPicPr>
            <a:picLocks noGrp="1" noChangeAspect="1"/>
          </p:cNvPicPr>
          <p:nvPr>
            <p:ph sz="half" idx="2"/>
          </p:nvPr>
        </p:nvPicPr>
        <p:blipFill>
          <a:blip r:embed="rId2"/>
          <a:srcRect/>
          <a:stretch>
            <a:fillRect/>
          </a:stretch>
        </p:blipFill>
        <p:spPr>
          <a:xfrm>
            <a:off x="4620260" y="5961380"/>
            <a:ext cx="1743075" cy="614680"/>
          </a:xfrm>
          <a:prstGeom prst="rect">
            <a:avLst/>
          </a:prstGeom>
          <a:noFill/>
          <a:ln w="9525">
            <a:noFill/>
            <a:miter/>
          </a:ln>
        </p:spPr>
      </p:pic>
      <p:sp>
        <p:nvSpPr>
          <p:cNvPr id="5" name="矩形 4"/>
          <p:cNvSpPr/>
          <p:nvPr/>
        </p:nvSpPr>
        <p:spPr>
          <a:xfrm>
            <a:off x="275590" y="2908935"/>
            <a:ext cx="195453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6" name="矩形 4"/>
          <p:cNvSpPr/>
          <p:nvPr/>
        </p:nvSpPr>
        <p:spPr>
          <a:xfrm>
            <a:off x="568960" y="3275330"/>
            <a:ext cx="163830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7" name="矩形 4"/>
          <p:cNvSpPr/>
          <p:nvPr/>
        </p:nvSpPr>
        <p:spPr>
          <a:xfrm>
            <a:off x="1621155" y="4205923"/>
            <a:ext cx="1368425" cy="287337"/>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8" name="矩形 4"/>
          <p:cNvSpPr/>
          <p:nvPr/>
        </p:nvSpPr>
        <p:spPr>
          <a:xfrm>
            <a:off x="4731385" y="6054725"/>
            <a:ext cx="1368425" cy="49403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9" name="图片 8"/>
          <p:cNvPicPr>
            <a:picLocks noChangeAspect="1"/>
          </p:cNvPicPr>
          <p:nvPr/>
        </p:nvPicPr>
        <p:blipFill>
          <a:blip r:embed="rId3"/>
          <a:srcRect/>
          <a:stretch>
            <a:fillRect/>
          </a:stretch>
        </p:blipFill>
        <p:spPr>
          <a:xfrm>
            <a:off x="4090670" y="2623820"/>
            <a:ext cx="3790315" cy="1609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7" grpId="0" bldLvl="0" animBg="1"/>
      <p:bldP spid="8"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solidFill>
                  <a:schemeClr val="accent1"/>
                </a:solidFill>
                <a:latin typeface="黑体" pitchFamily="1" charset="-122"/>
                <a:ea typeface="黑体" pitchFamily="1" charset="-122"/>
                <a:sym typeface="+mn-ea"/>
              </a:rPr>
              <a:t>获取</a:t>
            </a:r>
            <a:r>
              <a:rPr lang="en-US" altLang="x-none" dirty="0">
                <a:solidFill>
                  <a:schemeClr val="accent1"/>
                </a:solidFill>
                <a:latin typeface="黑体" pitchFamily="1" charset="-122"/>
                <a:ea typeface="黑体" pitchFamily="1" charset="-122"/>
                <a:sym typeface="+mn-ea"/>
              </a:rPr>
              <a:t>CASHL</a:t>
            </a:r>
            <a:r>
              <a:rPr lang="zh-CN" altLang="en-US" dirty="0">
                <a:solidFill>
                  <a:schemeClr val="accent1"/>
                </a:solidFill>
                <a:latin typeface="黑体" pitchFamily="1" charset="-122"/>
                <a:ea typeface="黑体" pitchFamily="1" charset="-122"/>
                <a:sym typeface="+mn-ea"/>
              </a:rPr>
              <a:t>文献资源的</a:t>
            </a:r>
            <a:r>
              <a:rPr lang="zh-CN" altLang="en-US" dirty="0">
                <a:solidFill>
                  <a:srgbClr val="840000"/>
                </a:solidFill>
                <a:latin typeface="黑体" pitchFamily="1" charset="-122"/>
                <a:ea typeface="黑体" pitchFamily="1" charset="-122"/>
                <a:sym typeface="+mn-ea"/>
              </a:rPr>
              <a:t>注意事项</a:t>
            </a:r>
          </a:p>
        </p:txBody>
      </p:sp>
      <p:grpSp>
        <p:nvGrpSpPr>
          <p:cNvPr id="67590" name="组合 67589"/>
          <p:cNvGrpSpPr/>
          <p:nvPr/>
        </p:nvGrpSpPr>
        <p:grpSpPr>
          <a:xfrm>
            <a:off x="971550" y="2060575"/>
            <a:ext cx="7634288" cy="1819275"/>
            <a:chOff x="0" y="0"/>
            <a:chExt cx="7316216" cy="1818247"/>
          </a:xfrm>
        </p:grpSpPr>
        <p:sp>
          <p:nvSpPr>
            <p:cNvPr id="67591" name="TextBox 4"/>
            <p:cNvSpPr txBox="1"/>
            <p:nvPr/>
          </p:nvSpPr>
          <p:spPr>
            <a:xfrm>
              <a:off x="187424" y="617918"/>
              <a:ext cx="7128792" cy="1200329"/>
            </a:xfrm>
            <a:prstGeom prst="rect">
              <a:avLst/>
            </a:prstGeom>
            <a:noFill/>
            <a:ln w="9525">
              <a:noFill/>
              <a:miter/>
            </a:ln>
          </p:spPr>
          <p:txBody>
            <a:bodyPr>
              <a:spAutoFit/>
            </a:bodyPr>
            <a:lstStyle/>
            <a:p>
              <a:pPr lvl="0" eaLnBrk="1" hangingPunct="1">
                <a:lnSpc>
                  <a:spcPct val="150000"/>
                </a:lnSpc>
              </a:pPr>
              <a:r>
                <a:rPr lang="en-US" altLang="x-none" sz="2400" dirty="0">
                  <a:latin typeface="Calibri" panose="020F0502020204030204" pitchFamily="34" charset="0"/>
                  <a:ea typeface="宋体" charset="-122"/>
                </a:rPr>
                <a:t>    </a:t>
              </a:r>
              <a:r>
                <a:rPr lang="zh-CN" altLang="en-US" sz="2400" b="1" dirty="0">
                  <a:solidFill>
                    <a:srgbClr val="7030A0"/>
                  </a:solidFill>
                  <a:latin typeface="Calibri" panose="020F0502020204030204" pitchFamily="34" charset="0"/>
                  <a:ea typeface="宋体" charset="-122"/>
                </a:rPr>
                <a:t>期刊：不超过整本的</a:t>
              </a:r>
              <a:r>
                <a:rPr lang="en-US" altLang="x-none" sz="2400" b="1" dirty="0">
                  <a:solidFill>
                    <a:srgbClr val="FF0000"/>
                  </a:solidFill>
                  <a:latin typeface="Calibri" panose="020F0502020204030204" pitchFamily="34" charset="0"/>
                  <a:ea typeface="宋体" charset="-122"/>
                </a:rPr>
                <a:t>1/3</a:t>
              </a:r>
              <a:r>
                <a:rPr lang="zh-CN" altLang="en-US" sz="2400" b="1" dirty="0">
                  <a:solidFill>
                    <a:srgbClr val="FF0000"/>
                  </a:solidFill>
                  <a:latin typeface="Calibri" panose="020F0502020204030204" pitchFamily="34" charset="0"/>
                  <a:ea typeface="宋体" charset="-122"/>
                </a:rPr>
                <a:t>或</a:t>
              </a:r>
              <a:r>
                <a:rPr lang="en-US" altLang="x-none" sz="2400" b="1" dirty="0">
                  <a:solidFill>
                    <a:srgbClr val="FF0000"/>
                  </a:solidFill>
                  <a:latin typeface="Calibri" panose="020F0502020204030204" pitchFamily="34" charset="0"/>
                  <a:ea typeface="宋体" charset="-122"/>
                </a:rPr>
                <a:t>4</a:t>
              </a:r>
              <a:r>
                <a:rPr lang="zh-CN" altLang="en-US" sz="2400" b="1" dirty="0">
                  <a:solidFill>
                    <a:srgbClr val="FF0000"/>
                  </a:solidFill>
                  <a:latin typeface="Calibri" panose="020F0502020204030204" pitchFamily="34" charset="0"/>
                  <a:ea typeface="宋体" charset="-122"/>
                </a:rPr>
                <a:t>篇</a:t>
              </a:r>
              <a:endParaRPr lang="en-US" altLang="x-none" sz="2400" b="1" dirty="0">
                <a:solidFill>
                  <a:srgbClr val="FF0000"/>
                </a:solidFill>
                <a:latin typeface="Calibri" panose="020F0502020204030204" pitchFamily="34" charset="0"/>
                <a:ea typeface="宋体" charset="-122"/>
              </a:endParaRPr>
            </a:p>
            <a:p>
              <a:pPr lvl="0" eaLnBrk="1" hangingPunct="1">
                <a:lnSpc>
                  <a:spcPct val="150000"/>
                </a:lnSpc>
              </a:pPr>
              <a:r>
                <a:rPr lang="en-US" altLang="x-none" sz="2400" b="1" dirty="0">
                  <a:solidFill>
                    <a:srgbClr val="7030A0"/>
                  </a:solidFill>
                  <a:latin typeface="Calibri" panose="020F0502020204030204" pitchFamily="34" charset="0"/>
                  <a:ea typeface="宋体" charset="-122"/>
                </a:rPr>
                <a:t>    </a:t>
              </a:r>
              <a:r>
                <a:rPr lang="zh-CN" altLang="en-US" sz="2400" b="1" dirty="0">
                  <a:solidFill>
                    <a:srgbClr val="7030A0"/>
                  </a:solidFill>
                  <a:latin typeface="Calibri" panose="020F0502020204030204" pitchFamily="34" charset="0"/>
                  <a:ea typeface="宋体" charset="-122"/>
                </a:rPr>
                <a:t>图书</a:t>
              </a:r>
              <a:r>
                <a:rPr lang="zh-CN" altLang="en-US" sz="2000" b="1" dirty="0">
                  <a:solidFill>
                    <a:srgbClr val="7030A0"/>
                  </a:solidFill>
                  <a:latin typeface="Calibri" panose="020F0502020204030204" pitchFamily="34" charset="0"/>
                  <a:ea typeface="宋体" charset="-122"/>
                </a:rPr>
                <a:t>（部分章节复制）</a:t>
              </a:r>
              <a:r>
                <a:rPr lang="zh-CN" altLang="en-US" sz="2400" b="1" dirty="0">
                  <a:solidFill>
                    <a:srgbClr val="7030A0"/>
                  </a:solidFill>
                  <a:latin typeface="Calibri" panose="020F0502020204030204" pitchFamily="34" charset="0"/>
                  <a:ea typeface="宋体" charset="-122"/>
                </a:rPr>
                <a:t>：文献传递不超过全书的</a:t>
              </a:r>
              <a:r>
                <a:rPr lang="en-US" altLang="x-none" sz="2000" b="1" dirty="0">
                  <a:solidFill>
                    <a:srgbClr val="FF0000"/>
                  </a:solidFill>
                  <a:latin typeface="Calibri" panose="020F0502020204030204" pitchFamily="34" charset="0"/>
                  <a:ea typeface="宋体" charset="-122"/>
                </a:rPr>
                <a:t>1/3</a:t>
              </a:r>
            </a:p>
          </p:txBody>
        </p:sp>
        <p:sp>
          <p:nvSpPr>
            <p:cNvPr id="67592" name="TextBox 1"/>
            <p:cNvSpPr txBox="1"/>
            <p:nvPr/>
          </p:nvSpPr>
          <p:spPr>
            <a:xfrm>
              <a:off x="0" y="0"/>
              <a:ext cx="1331809" cy="585456"/>
            </a:xfrm>
            <a:prstGeom prst="rect">
              <a:avLst/>
            </a:prstGeom>
            <a:gradFill rotWithShape="1">
              <a:gsLst>
                <a:gs pos="0">
                  <a:srgbClr val="5D417E">
                    <a:alpha val="100000"/>
                  </a:srgbClr>
                </a:gs>
                <a:gs pos="80000">
                  <a:srgbClr val="7B58A6">
                    <a:alpha val="100000"/>
                  </a:srgbClr>
                </a:gs>
                <a:gs pos="100000">
                  <a:srgbClr val="7B57A8">
                    <a:alpha val="100000"/>
                  </a:srgbClr>
                </a:gs>
                <a:gs pos="100000">
                  <a:srgbClr val="7B57A8"/>
                </a:gs>
              </a:gsLst>
              <a:lin ang="5400000"/>
              <a:tileRect/>
            </a:gradFill>
            <a:ln w="9525" cap="flat" cmpd="sng">
              <a:solidFill>
                <a:srgbClr val="7D60A0"/>
              </a:solidFill>
              <a:prstDash val="solid"/>
              <a:miter/>
              <a:headEnd type="none" w="med" len="med"/>
              <a:tailEnd type="none" w="med" len="med"/>
            </a:ln>
            <a:effectLst>
              <a:outerShdw dist="23000" dir="5400000" algn="ctr" rotWithShape="0">
                <a:srgbClr val="000000">
                  <a:alpha val="25000"/>
                </a:srgbClr>
              </a:outerShdw>
            </a:effectLst>
          </p:spPr>
          <p:txBody>
            <a:bodyPr>
              <a:spAutoFit/>
            </a:bodyPr>
            <a:lstStyle/>
            <a:p>
              <a:pPr lvl="0" eaLnBrk="1" hangingPunct="1"/>
              <a:r>
                <a:rPr lang="zh-CN" altLang="en-US" sz="3200" dirty="0">
                  <a:solidFill>
                    <a:srgbClr val="FFFFFF"/>
                  </a:solidFill>
                  <a:latin typeface="Calibri" panose="020F0502020204030204" pitchFamily="34" charset="0"/>
                  <a:ea typeface="宋体" charset="-122"/>
                </a:rPr>
                <a:t>版权</a:t>
              </a:r>
              <a:r>
                <a:rPr lang="en-US" altLang="x-none" sz="3200" b="1" dirty="0">
                  <a:solidFill>
                    <a:srgbClr val="FFFFFF"/>
                  </a:solidFill>
                  <a:latin typeface="Calibri" panose="020F0502020204030204" pitchFamily="34" charset="0"/>
                  <a:ea typeface="宋体" charset="-122"/>
                </a:rPr>
                <a:t>:</a:t>
              </a:r>
              <a:endParaRPr lang="zh-CN" altLang="en-US" sz="3200" b="1" dirty="0">
                <a:solidFill>
                  <a:srgbClr val="FFFFFF"/>
                </a:solidFill>
                <a:latin typeface="Calibri" panose="020F0502020204030204" pitchFamily="34" charset="0"/>
                <a:ea typeface="宋体" charset="-122"/>
              </a:endParaRPr>
            </a:p>
          </p:txBody>
        </p:sp>
      </p:grpSp>
      <p:grpSp>
        <p:nvGrpSpPr>
          <p:cNvPr id="67586" name="组合 67585"/>
          <p:cNvGrpSpPr/>
          <p:nvPr/>
        </p:nvGrpSpPr>
        <p:grpSpPr>
          <a:xfrm>
            <a:off x="971550" y="4076700"/>
            <a:ext cx="7316788" cy="1257300"/>
            <a:chOff x="0" y="0"/>
            <a:chExt cx="7316216" cy="1256590"/>
          </a:xfrm>
        </p:grpSpPr>
        <p:sp>
          <p:nvSpPr>
            <p:cNvPr id="67587" name="TextBox 4"/>
            <p:cNvSpPr txBox="1"/>
            <p:nvPr/>
          </p:nvSpPr>
          <p:spPr>
            <a:xfrm>
              <a:off x="187310" y="617189"/>
              <a:ext cx="7128906" cy="639401"/>
            </a:xfrm>
            <a:prstGeom prst="rect">
              <a:avLst/>
            </a:prstGeom>
            <a:noFill/>
            <a:ln w="9525">
              <a:noFill/>
              <a:miter/>
            </a:ln>
          </p:spPr>
          <p:txBody>
            <a:bodyPr>
              <a:spAutoFit/>
            </a:bodyPr>
            <a:lstStyle/>
            <a:p>
              <a:pPr lvl="0" eaLnBrk="1" hangingPunct="1">
                <a:lnSpc>
                  <a:spcPct val="150000"/>
                </a:lnSpc>
              </a:pPr>
              <a:r>
                <a:rPr lang="en-US" altLang="x-none" sz="2400" dirty="0">
                  <a:latin typeface="Calibri" panose="020F0502020204030204" pitchFamily="34" charset="0"/>
                  <a:ea typeface="宋体" charset="-122"/>
                </a:rPr>
                <a:t>    </a:t>
              </a:r>
              <a:r>
                <a:rPr lang="zh-CN" altLang="en-US" sz="2400" b="1" dirty="0">
                  <a:solidFill>
                    <a:srgbClr val="7030A0"/>
                  </a:solidFill>
                  <a:latin typeface="Calibri" panose="020F0502020204030204" pitchFamily="34" charset="0"/>
                  <a:ea typeface="宋体" charset="-122"/>
                </a:rPr>
                <a:t>文献在邮箱中保留</a:t>
              </a:r>
              <a:r>
                <a:rPr lang="en-US" altLang="x-none" sz="2400" b="1" dirty="0">
                  <a:solidFill>
                    <a:srgbClr val="CB2A04"/>
                  </a:solidFill>
                  <a:latin typeface="Calibri" panose="020F0502020204030204" pitchFamily="34" charset="0"/>
                  <a:ea typeface="宋体" charset="-122"/>
                </a:rPr>
                <a:t>15</a:t>
              </a:r>
              <a:r>
                <a:rPr lang="zh-CN" altLang="en-US" sz="2400" b="1" dirty="0">
                  <a:solidFill>
                    <a:srgbClr val="7030A0"/>
                  </a:solidFill>
                  <a:latin typeface="Calibri" panose="020F0502020204030204" pitchFamily="34" charset="0"/>
                  <a:ea typeface="宋体" charset="-122"/>
                </a:rPr>
                <a:t>天</a:t>
              </a:r>
              <a:endParaRPr lang="zh-CN" altLang="en-US" sz="2400" b="1" dirty="0">
                <a:solidFill>
                  <a:srgbClr val="FF0000"/>
                </a:solidFill>
                <a:latin typeface="Calibri" panose="020F0502020204030204" pitchFamily="34" charset="0"/>
                <a:ea typeface="宋体" charset="-122"/>
              </a:endParaRPr>
            </a:p>
          </p:txBody>
        </p:sp>
        <p:sp>
          <p:nvSpPr>
            <p:cNvPr id="67588" name="TextBox 1"/>
            <p:cNvSpPr txBox="1"/>
            <p:nvPr/>
          </p:nvSpPr>
          <p:spPr>
            <a:xfrm>
              <a:off x="0" y="0"/>
              <a:ext cx="1331808" cy="588630"/>
            </a:xfrm>
            <a:prstGeom prst="rect">
              <a:avLst/>
            </a:prstGeom>
            <a:gradFill rotWithShape="1">
              <a:gsLst>
                <a:gs pos="0">
                  <a:srgbClr val="5D417E">
                    <a:alpha val="100000"/>
                  </a:srgbClr>
                </a:gs>
                <a:gs pos="80000">
                  <a:srgbClr val="7B58A6">
                    <a:alpha val="100000"/>
                  </a:srgbClr>
                </a:gs>
                <a:gs pos="100000">
                  <a:srgbClr val="7B57A8">
                    <a:alpha val="100000"/>
                  </a:srgbClr>
                </a:gs>
                <a:gs pos="100000">
                  <a:srgbClr val="7B57A8"/>
                </a:gs>
              </a:gsLst>
              <a:lin ang="5400000"/>
              <a:tileRect/>
            </a:gradFill>
            <a:ln w="9525" cap="flat" cmpd="sng">
              <a:solidFill>
                <a:srgbClr val="7D60A0"/>
              </a:solidFill>
              <a:prstDash val="solid"/>
              <a:miter/>
              <a:headEnd type="none" w="med" len="med"/>
              <a:tailEnd type="none" w="med" len="med"/>
            </a:ln>
            <a:effectLst>
              <a:outerShdw dist="23000" dir="5400000" algn="ctr" rotWithShape="0">
                <a:srgbClr val="000000">
                  <a:alpha val="25000"/>
                </a:srgbClr>
              </a:outerShdw>
            </a:effectLst>
          </p:spPr>
          <p:txBody>
            <a:bodyPr>
              <a:spAutoFit/>
            </a:bodyPr>
            <a:lstStyle/>
            <a:p>
              <a:pPr lvl="0" eaLnBrk="1" hangingPunct="1"/>
              <a:r>
                <a:rPr lang="zh-CN" altLang="en-US" sz="3200" dirty="0">
                  <a:solidFill>
                    <a:srgbClr val="FFFFFF"/>
                  </a:solidFill>
                  <a:latin typeface="Calibri" panose="020F0502020204030204" pitchFamily="34" charset="0"/>
                  <a:ea typeface="宋体" charset="-122"/>
                </a:rPr>
                <a:t>期限</a:t>
              </a:r>
              <a:r>
                <a:rPr lang="en-US" altLang="x-none" sz="3200" b="1" dirty="0">
                  <a:solidFill>
                    <a:srgbClr val="FFFFFF"/>
                  </a:solidFill>
                  <a:latin typeface="Calibri" panose="020F0502020204030204" pitchFamily="34" charset="0"/>
                  <a:ea typeface="宋体" charset="-122"/>
                </a:rPr>
                <a:t>:</a:t>
              </a:r>
              <a:endParaRPr lang="zh-CN" altLang="en-US" sz="3200" b="1" dirty="0">
                <a:solidFill>
                  <a:srgbClr val="FFFFFF"/>
                </a:solidFill>
                <a:latin typeface="Calibri" panose="020F0502020204030204" pitchFamily="34" charset="0"/>
                <a:ea typeface="宋体"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7586"/>
                                        </p:tgtEl>
                                        <p:attrNameLst>
                                          <p:attrName>style.visibility</p:attrName>
                                        </p:attrNameLst>
                                      </p:cBhvr>
                                      <p:to>
                                        <p:strVal val="visible"/>
                                      </p:to>
                                    </p:set>
                                    <p:anim calcmode="lin" valueType="num">
                                      <p:cBhvr additive="base">
                                        <p:cTn id="11" dur="500" fill="hold"/>
                                        <p:tgtEl>
                                          <p:spTgt spid="67586"/>
                                        </p:tgtEl>
                                        <p:attrNameLst>
                                          <p:attrName>ppt_x</p:attrName>
                                        </p:attrNameLst>
                                      </p:cBhvr>
                                      <p:tavLst>
                                        <p:tav tm="0">
                                          <p:val>
                                            <p:strVal val="#ppt_x"/>
                                          </p:val>
                                        </p:tav>
                                        <p:tav tm="100000">
                                          <p:val>
                                            <p:strVal val="#ppt_x"/>
                                          </p:val>
                                        </p:tav>
                                      </p:tavLst>
                                    </p:anim>
                                    <p:anim calcmode="lin" valueType="num">
                                      <p:cBhvr additive="base">
                                        <p:cTn id="12" dur="500" fill="hold"/>
                                        <p:tgtEl>
                                          <p:spTgt spid="675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solidFill>
                <a:schemeClr val="accent1"/>
              </a:solidFill>
              <a:latin typeface="微软雅黑" charset="0"/>
              <a:ea typeface="微软雅黑" charset="0"/>
              <a:sym typeface="+mn-ea"/>
            </a:endParaRPr>
          </a:p>
          <a:p>
            <a:r>
              <a:rPr lang="zh-CN" altLang="en-US"/>
              <a:t>如何通过</a:t>
            </a:r>
            <a:r>
              <a:rPr lang="en-US" altLang="zh-CN"/>
              <a:t>CALIS</a:t>
            </a:r>
            <a:r>
              <a:rPr lang="zh-CN" altLang="en-US"/>
              <a:t>获取文献</a:t>
            </a:r>
          </a:p>
        </p:txBody>
      </p:sp>
      <p:sp>
        <p:nvSpPr>
          <p:cNvPr id="3" name="文本占位符 2"/>
          <p:cNvSpPr>
            <a:spLocks noGrp="1"/>
          </p:cNvSpPr>
          <p:nvPr>
            <p:ph type="body" idx="1"/>
          </p:nvPr>
        </p:nvSpPr>
        <p:spPr/>
        <p:txBody>
          <a:bodyPr/>
          <a:lstStyle/>
          <a:p>
            <a:r>
              <a:rPr lang="en-US" altLang="zh-CN">
                <a:latin typeface="宋体-PUA" charset="0"/>
                <a:ea typeface="宋体-PUA" charset="0"/>
              </a:rPr>
              <a:t>CALIS</a:t>
            </a:r>
            <a:r>
              <a:rPr>
                <a:latin typeface="宋体-PUA" charset="0"/>
                <a:ea typeface="宋体-PUA" charset="0"/>
              </a:rPr>
              <a:t>的简介</a:t>
            </a:r>
            <a:endParaRPr>
              <a:latin typeface="宋体-PUA" charset="0"/>
              <a:ea typeface="宋体-PUA" charset="0"/>
            </a:endParaRPr>
          </a:p>
          <a:p>
            <a:r>
              <a:rPr lang="zh-CN" altLang="en-US" b="1">
                <a:latin typeface="宋体-PUA" charset="0"/>
                <a:ea typeface="宋体-PUA" charset="0"/>
              </a:rPr>
              <a:t>中国高等教育文献保障系统（China Academic Library &amp; Information System,简称CALIS），是经国务院批准的我国高等教育“211工程”“九五”“十五”总体规划中三个公共服务体系之一。CALIS的宗旨是把现代图书馆理念、先进的技术手段、高校丰富的文献资源和人力资源整合起来，建设以中国高等教育数字图书馆为核心的教育文献联合保障体系以实现信息资源共建、共知、共享。</a:t>
            </a:r>
            <a:endParaRPr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如何获取</a:t>
            </a:r>
            <a:r>
              <a:rPr lang="en-US" altLang="zh-CN">
                <a:sym typeface="+mn-ea"/>
              </a:rPr>
              <a:t>CALIS</a:t>
            </a:r>
            <a:r>
              <a:rPr lang="zh-CN" altLang="en-US">
                <a:sym typeface="+mn-ea"/>
              </a:rPr>
              <a:t>文献</a:t>
            </a:r>
            <a:endParaRPr lang="zh-CN" altLang="en-US"/>
          </a:p>
        </p:txBody>
      </p:sp>
      <p:sp>
        <p:nvSpPr>
          <p:cNvPr id="3" name="内容占位符 2"/>
          <p:cNvSpPr>
            <a:spLocks noGrp="1"/>
          </p:cNvSpPr>
          <p:nvPr>
            <p:ph sz="half" idx="2"/>
          </p:nvPr>
        </p:nvSpPr>
        <p:spPr>
          <a:xfrm>
            <a:off x="722630" y="1149985"/>
            <a:ext cx="10492105" cy="4932680"/>
          </a:xfrm>
        </p:spPr>
        <p:txBody>
          <a:bodyPr/>
          <a:lstStyle/>
          <a:p>
            <a:r>
              <a:rPr lang="zh-CN" altLang="en-US" b="1"/>
              <a:t>第一步：新用户注册登录吉林大学图书馆主页</a:t>
            </a:r>
            <a:endParaRPr lang="zh-CN" altLang="en-US" b="1"/>
          </a:p>
          <a:p>
            <a:endParaRPr lang="zh-CN" altLang="en-US"/>
          </a:p>
        </p:txBody>
      </p:sp>
      <p:pic>
        <p:nvPicPr>
          <p:cNvPr id="4" name="内容占位符 3"/>
          <p:cNvPicPr>
            <a:picLocks noGrp="1" noChangeAspect="1"/>
          </p:cNvPicPr>
          <p:nvPr>
            <p:ph sz="half" idx="1"/>
          </p:nvPr>
        </p:nvPicPr>
        <p:blipFill>
          <a:blip r:embed="rId1"/>
          <a:srcRect/>
          <a:stretch>
            <a:fillRect/>
          </a:stretch>
        </p:blipFill>
        <p:spPr>
          <a:xfrm>
            <a:off x="916305" y="1638935"/>
            <a:ext cx="9721850" cy="4785360"/>
          </a:xfrm>
          <a:prstGeom prst="rect">
            <a:avLst/>
          </a:prstGeom>
        </p:spPr>
      </p:pic>
      <p:sp>
        <p:nvSpPr>
          <p:cNvPr id="6" name="矩形 4"/>
          <p:cNvSpPr/>
          <p:nvPr/>
        </p:nvSpPr>
        <p:spPr>
          <a:xfrm>
            <a:off x="6293485" y="5304155"/>
            <a:ext cx="965835" cy="109537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5" name="矩形 4"/>
          <p:cNvSpPr/>
          <p:nvPr/>
        </p:nvSpPr>
        <p:spPr>
          <a:xfrm>
            <a:off x="6315710" y="1858010"/>
            <a:ext cx="1555115" cy="23495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7" name="矩形 4"/>
          <p:cNvSpPr/>
          <p:nvPr/>
        </p:nvSpPr>
        <p:spPr>
          <a:xfrm>
            <a:off x="6292850" y="3485515"/>
            <a:ext cx="163830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5" grpId="0" bldLvl="0" animBg="1"/>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五边形 7"/>
          <p:cNvSpPr/>
          <p:nvPr/>
        </p:nvSpPr>
        <p:spPr>
          <a:xfrm rot="10800000" flipV="1">
            <a:off x="5518983" y="4596521"/>
            <a:ext cx="4744720" cy="779920"/>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t>相关资源的对比与总结</a:t>
            </a:r>
            <a:endParaRPr lang="zh-CN" altLang="en-US" b="1" dirty="0"/>
          </a:p>
        </p:txBody>
      </p:sp>
      <p:sp>
        <p:nvSpPr>
          <p:cNvPr id="7" name="五边形 6"/>
          <p:cNvSpPr/>
          <p:nvPr/>
        </p:nvSpPr>
        <p:spPr>
          <a:xfrm>
            <a:off x="3940810" y="3307715"/>
            <a:ext cx="4935855" cy="816610"/>
          </a:xfrm>
          <a:prstGeom prst="homePlat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latin typeface="+mn-ea"/>
              </a:rPr>
              <a:t>馆际互借与文献传递资源应用</a:t>
            </a:r>
            <a:endParaRPr lang="zh-CN" altLang="en-US" b="1" dirty="0">
              <a:solidFill>
                <a:schemeClr val="bg1"/>
              </a:solidFill>
              <a:latin typeface="+mn-ea"/>
            </a:endParaRPr>
          </a:p>
        </p:txBody>
      </p:sp>
      <p:sp>
        <p:nvSpPr>
          <p:cNvPr id="6" name="五边形 5"/>
          <p:cNvSpPr/>
          <p:nvPr/>
        </p:nvSpPr>
        <p:spPr>
          <a:xfrm rot="10800000" flipV="1">
            <a:off x="2232427" y="2014790"/>
            <a:ext cx="4839970" cy="86406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smtClean="0">
                <a:solidFill>
                  <a:schemeClr val="bg1"/>
                </a:solidFill>
                <a:sym typeface="+mn-ea"/>
              </a:rPr>
              <a:t>馆际互借与文献传递的资源</a:t>
            </a:r>
            <a:endParaRPr lang="zh-CN" altLang="en-US" dirty="0">
              <a:solidFill>
                <a:schemeClr val="bg1"/>
              </a:solidFill>
            </a:endParaRPr>
          </a:p>
        </p:txBody>
      </p:sp>
      <p:sp>
        <p:nvSpPr>
          <p:cNvPr id="5" name="五边形 4"/>
          <p:cNvSpPr/>
          <p:nvPr/>
        </p:nvSpPr>
        <p:spPr>
          <a:xfrm>
            <a:off x="1211714" y="813733"/>
            <a:ext cx="4938395" cy="813732"/>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b="1" dirty="0" smtClean="0"/>
          </a:p>
          <a:p>
            <a:pPr algn="ctr"/>
            <a:r>
              <a:rPr lang="zh-CN" altLang="en-US" b="1" dirty="0" smtClean="0"/>
              <a:t>馆际互借与文献传递的简介</a:t>
            </a:r>
            <a:endParaRPr lang="zh-CN" altLang="en-US" b="1" dirty="0" smtClean="0"/>
          </a:p>
          <a:p>
            <a:pPr algn="ctr"/>
            <a:endParaRPr lang="zh-CN" altLang="en-US" dirty="0"/>
          </a:p>
        </p:txBody>
      </p:sp>
      <p:sp>
        <p:nvSpPr>
          <p:cNvPr id="2" name="文本框 1"/>
          <p:cNvSpPr txBox="1"/>
          <p:nvPr/>
        </p:nvSpPr>
        <p:spPr>
          <a:xfrm>
            <a:off x="8422005" y="288290"/>
            <a:ext cx="1517015" cy="883920"/>
          </a:xfrm>
          <a:prstGeom prst="rect">
            <a:avLst/>
          </a:prstGeom>
          <a:noFill/>
        </p:spPr>
        <p:txBody>
          <a:bodyPr wrap="square" rtlCol="0">
            <a:spAutoFit/>
          </a:bodyPr>
          <a:p>
            <a:pPr>
              <a:lnSpc>
                <a:spcPct val="130000"/>
              </a:lnSpc>
            </a:pPr>
            <a:r>
              <a:rPr lang="zh-CN" altLang="en-US" sz="4000" dirty="0" smtClean="0">
                <a:gradFill>
                  <a:gsLst>
                    <a:gs pos="21000">
                      <a:srgbClr val="53575C"/>
                    </a:gs>
                    <a:gs pos="88000">
                      <a:srgbClr val="C5C7CA"/>
                    </a:gs>
                  </a:gsLst>
                  <a:lin ang="5400000"/>
                </a:gradFill>
                <a:effectLst/>
                <a:latin typeface="微软雅黑" charset="0"/>
                <a:ea typeface="微软雅黑" charset="0"/>
              </a:rPr>
              <a:t>目  录</a:t>
            </a:r>
            <a:endParaRPr lang="zh-CN" altLang="en-US" sz="4000" dirty="0" smtClean="0">
              <a:gradFill>
                <a:gsLst>
                  <a:gs pos="21000">
                    <a:srgbClr val="53575C"/>
                  </a:gs>
                  <a:gs pos="88000">
                    <a:srgbClr val="C5C7CA"/>
                  </a:gs>
                </a:gsLst>
                <a:lin ang="5400000"/>
              </a:gradFill>
              <a:effectLst/>
              <a:latin typeface="微软雅黑" charset="0"/>
              <a:ea typeface="微软雅黑"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zh-CN" altLang="en-US" sz="2800" dirty="0"/>
              <a:t>读者网关地址：http://ill.jl.calis.edu.cn/gateway/</a:t>
            </a:r>
          </a:p>
        </p:txBody>
      </p:sp>
      <p:pic>
        <p:nvPicPr>
          <p:cNvPr id="4" name="内容占位符 3"/>
          <p:cNvPicPr>
            <a:picLocks noGrp="1" noChangeAspect="1"/>
          </p:cNvPicPr>
          <p:nvPr>
            <p:ph sz="half" idx="1"/>
          </p:nvPr>
        </p:nvPicPr>
        <p:blipFill>
          <a:blip r:embed="rId1"/>
          <a:srcRect/>
          <a:stretch>
            <a:fillRect/>
          </a:stretch>
        </p:blipFill>
        <p:spPr>
          <a:xfrm>
            <a:off x="811530" y="1093470"/>
            <a:ext cx="9441180" cy="1217930"/>
          </a:xfrm>
          <a:prstGeom prst="rect">
            <a:avLst/>
          </a:prstGeom>
        </p:spPr>
      </p:pic>
      <p:pic>
        <p:nvPicPr>
          <p:cNvPr id="6" name="内容占位符 5"/>
          <p:cNvPicPr>
            <a:picLocks noGrp="1" noChangeAspect="1"/>
          </p:cNvPicPr>
          <p:nvPr>
            <p:ph sz="half" idx="2"/>
          </p:nvPr>
        </p:nvPicPr>
        <p:blipFill>
          <a:blip r:embed="rId2"/>
          <a:srcRect/>
          <a:stretch>
            <a:fillRect/>
          </a:stretch>
        </p:blipFill>
        <p:spPr>
          <a:xfrm>
            <a:off x="844550" y="2343150"/>
            <a:ext cx="7971155" cy="3004185"/>
          </a:xfrm>
          <a:prstGeom prst="rect">
            <a:avLst/>
          </a:prstGeom>
        </p:spPr>
      </p:pic>
      <p:sp>
        <p:nvSpPr>
          <p:cNvPr id="8" name="矩形 4"/>
          <p:cNvSpPr/>
          <p:nvPr/>
        </p:nvSpPr>
        <p:spPr>
          <a:xfrm>
            <a:off x="4603750" y="4171315"/>
            <a:ext cx="117348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9" name="图片 8"/>
          <p:cNvPicPr>
            <a:picLocks noChangeAspect="1"/>
          </p:cNvPicPr>
          <p:nvPr/>
        </p:nvPicPr>
        <p:blipFill>
          <a:blip r:embed="rId3"/>
          <a:srcRect/>
          <a:stretch>
            <a:fillRect/>
          </a:stretch>
        </p:blipFill>
        <p:spPr>
          <a:xfrm>
            <a:off x="2326640" y="2623820"/>
            <a:ext cx="6959600" cy="3055620"/>
          </a:xfrm>
          <a:prstGeom prst="rect">
            <a:avLst/>
          </a:prstGeom>
        </p:spPr>
      </p:pic>
      <p:pic>
        <p:nvPicPr>
          <p:cNvPr id="10" name="图片 9"/>
          <p:cNvPicPr>
            <a:picLocks noChangeAspect="1"/>
          </p:cNvPicPr>
          <p:nvPr/>
        </p:nvPicPr>
        <p:blipFill>
          <a:blip r:embed="rId4"/>
          <a:srcRect/>
          <a:stretch>
            <a:fillRect/>
          </a:stretch>
        </p:blipFill>
        <p:spPr>
          <a:xfrm>
            <a:off x="3427095" y="2919730"/>
            <a:ext cx="6827520" cy="2977515"/>
          </a:xfrm>
          <a:prstGeom prst="rect">
            <a:avLst/>
          </a:prstGeom>
        </p:spPr>
      </p:pic>
      <p:sp>
        <p:nvSpPr>
          <p:cNvPr id="11" name="矩形 4"/>
          <p:cNvSpPr/>
          <p:nvPr/>
        </p:nvSpPr>
        <p:spPr>
          <a:xfrm>
            <a:off x="4065270" y="5101590"/>
            <a:ext cx="163830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12" name="图片 11"/>
          <p:cNvPicPr>
            <a:picLocks noChangeAspect="1"/>
          </p:cNvPicPr>
          <p:nvPr/>
        </p:nvPicPr>
        <p:blipFill>
          <a:blip r:embed="rId5"/>
          <a:srcRect/>
          <a:stretch>
            <a:fillRect/>
          </a:stretch>
        </p:blipFill>
        <p:spPr>
          <a:xfrm>
            <a:off x="4624070" y="3257550"/>
            <a:ext cx="7080885" cy="356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1"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a:t>第二步：查询所需要的文献</a:t>
            </a:r>
          </a:p>
        </p:txBody>
      </p:sp>
      <p:sp>
        <p:nvSpPr>
          <p:cNvPr id="3" name="内容占位符 2"/>
          <p:cNvSpPr>
            <a:spLocks noGrp="1"/>
          </p:cNvSpPr>
          <p:nvPr>
            <p:ph sz="half" idx="2"/>
          </p:nvPr>
        </p:nvSpPr>
        <p:spPr>
          <a:xfrm>
            <a:off x="669290" y="1270635"/>
            <a:ext cx="10944860" cy="4455795"/>
          </a:xfrm>
        </p:spPr>
        <p:txBody>
          <a:bodyPr/>
          <a:lstStyle/>
          <a:p>
            <a:r>
              <a:rPr lang="zh-CN" altLang="en-US" b="1" dirty="0">
                <a:latin typeface="宋体-PUA" charset="0"/>
                <a:ea typeface="宋体-PUA" charset="0"/>
              </a:rPr>
              <a:t>e得平台地址：http://www.yide.calis.edu.cn/</a:t>
            </a:r>
            <a:r>
              <a:rPr lang="zh-CN" altLang="en-US" dirty="0"/>
              <a:t> </a:t>
            </a:r>
          </a:p>
        </p:txBody>
      </p:sp>
      <p:pic>
        <p:nvPicPr>
          <p:cNvPr id="4" name="图片 3"/>
          <p:cNvPicPr>
            <a:picLocks noChangeAspect="1"/>
          </p:cNvPicPr>
          <p:nvPr/>
        </p:nvPicPr>
        <p:blipFill>
          <a:blip r:embed="rId1"/>
          <a:srcRect/>
          <a:stretch>
            <a:fillRect/>
          </a:stretch>
        </p:blipFill>
        <p:spPr>
          <a:xfrm>
            <a:off x="1397000" y="2025650"/>
            <a:ext cx="8637905" cy="229552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内容占位符 19"/>
          <p:cNvPicPr>
            <a:picLocks noGrp="1" noChangeAspect="1"/>
          </p:cNvPicPr>
          <p:nvPr>
            <p:ph idx="1"/>
          </p:nvPr>
        </p:nvPicPr>
        <p:blipFill>
          <a:blip r:embed="rId1"/>
          <a:srcRect/>
          <a:stretch>
            <a:fillRect/>
          </a:stretch>
        </p:blipFill>
        <p:spPr>
          <a:xfrm>
            <a:off x="294640" y="270510"/>
            <a:ext cx="11436350" cy="6149975"/>
          </a:xfrm>
          <a:prstGeom prst="rect">
            <a:avLst/>
          </a:prstGeom>
        </p:spPr>
      </p:pic>
      <p:sp>
        <p:nvSpPr>
          <p:cNvPr id="16" name="矩形 4"/>
          <p:cNvSpPr/>
          <p:nvPr/>
        </p:nvSpPr>
        <p:spPr>
          <a:xfrm>
            <a:off x="375285" y="1668145"/>
            <a:ext cx="2090420" cy="112077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22" name="矩形 4"/>
          <p:cNvSpPr/>
          <p:nvPr/>
        </p:nvSpPr>
        <p:spPr>
          <a:xfrm>
            <a:off x="372110" y="2811780"/>
            <a:ext cx="2078355" cy="184340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23" name="矩形 4"/>
          <p:cNvSpPr/>
          <p:nvPr/>
        </p:nvSpPr>
        <p:spPr>
          <a:xfrm>
            <a:off x="372110" y="4674235"/>
            <a:ext cx="2078355" cy="30099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24" name="矩形 4"/>
          <p:cNvSpPr/>
          <p:nvPr/>
        </p:nvSpPr>
        <p:spPr>
          <a:xfrm>
            <a:off x="4992370" y="5755640"/>
            <a:ext cx="6055995" cy="53340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25" name="圆角矩形标注 24"/>
          <p:cNvSpPr/>
          <p:nvPr/>
        </p:nvSpPr>
        <p:spPr>
          <a:xfrm>
            <a:off x="3014663" y="1183640"/>
            <a:ext cx="1857375" cy="714375"/>
          </a:xfrm>
          <a:prstGeom prst="wedgeRoundRectCallout">
            <a:avLst>
              <a:gd name="adj1" fmla="val -77140"/>
              <a:gd name="adj2" fmla="val 11403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dirty="0">
                <a:solidFill>
                  <a:srgbClr val="0000CC"/>
                </a:solidFill>
              </a:rPr>
              <a:t>高校馆藏</a:t>
            </a:r>
          </a:p>
        </p:txBody>
      </p:sp>
      <p:sp>
        <p:nvSpPr>
          <p:cNvPr id="26" name="圆角矩形标注 25"/>
          <p:cNvSpPr/>
          <p:nvPr/>
        </p:nvSpPr>
        <p:spPr>
          <a:xfrm>
            <a:off x="7739698" y="4206875"/>
            <a:ext cx="1857375" cy="714375"/>
          </a:xfrm>
          <a:prstGeom prst="wedgeRoundRectCallout">
            <a:avLst>
              <a:gd name="adj1" fmla="val -77140"/>
              <a:gd name="adj2" fmla="val 11403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dirty="0">
                <a:solidFill>
                  <a:srgbClr val="0000CC"/>
                </a:solidFill>
              </a:rPr>
              <a:t>高校馆藏</a:t>
            </a:r>
          </a:p>
        </p:txBody>
      </p:sp>
      <p:sp>
        <p:nvSpPr>
          <p:cNvPr id="27" name="圆角矩形标注 26"/>
          <p:cNvSpPr/>
          <p:nvPr/>
        </p:nvSpPr>
        <p:spPr>
          <a:xfrm>
            <a:off x="2920048" y="2411095"/>
            <a:ext cx="1857375" cy="714375"/>
          </a:xfrm>
          <a:prstGeom prst="wedgeRoundRectCallout">
            <a:avLst>
              <a:gd name="adj1" fmla="val -72665"/>
              <a:gd name="adj2" fmla="val 114032"/>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dirty="0">
                <a:solidFill>
                  <a:srgbClr val="0000CC"/>
                </a:solidFill>
              </a:rPr>
              <a:t>合作机构资源</a:t>
            </a:r>
          </a:p>
        </p:txBody>
      </p:sp>
      <p:sp>
        <p:nvSpPr>
          <p:cNvPr id="28" name="圆角矩形标注 27"/>
          <p:cNvSpPr/>
          <p:nvPr/>
        </p:nvSpPr>
        <p:spPr>
          <a:xfrm>
            <a:off x="2965768" y="3643313"/>
            <a:ext cx="1857375" cy="714375"/>
          </a:xfrm>
          <a:prstGeom prst="wedgeRoundRectCallout">
            <a:avLst>
              <a:gd name="adj1" fmla="val -72025"/>
              <a:gd name="adj2" fmla="val 110708"/>
              <a:gd name="adj3" fmla="val 1666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ts val="0"/>
              </a:spcBef>
              <a:spcAft>
                <a:spcPts val="0"/>
              </a:spcAft>
              <a:defRPr/>
            </a:pPr>
            <a:r>
              <a:rPr lang="zh-CN" altLang="en-US" dirty="0">
                <a:solidFill>
                  <a:srgbClr val="0000CC"/>
                </a:solidFill>
              </a:rPr>
              <a:t>稀缺资源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2" grpId="0" bldLvl="0" animBg="1"/>
      <p:bldP spid="23" grpId="0" bldLvl="0" animBg="1"/>
      <p:bldP spid="24" grpId="0" bldLvl="0" animBg="1"/>
      <p:bldP spid="25" grpId="0" bldLvl="0" animBg="1"/>
      <p:bldP spid="26" grpId="0" bldLvl="0" animBg="1"/>
      <p:bldP spid="27" grpId="0" bldLvl="0" animBg="1"/>
      <p:bldP spid="28" grpId="0"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r>
              <a:rPr lang="zh-CN" altLang="en-US"/>
              <a:t>如何获取所需要文献</a:t>
            </a:r>
          </a:p>
        </p:txBody>
      </p:sp>
      <p:pic>
        <p:nvPicPr>
          <p:cNvPr id="4" name="内容占位符 3"/>
          <p:cNvPicPr>
            <a:picLocks noGrp="1" noChangeAspect="1"/>
          </p:cNvPicPr>
          <p:nvPr>
            <p:ph sz="half" idx="1"/>
          </p:nvPr>
        </p:nvPicPr>
        <p:blipFill>
          <a:blip r:embed="rId1"/>
          <a:srcRect/>
          <a:stretch>
            <a:fillRect/>
          </a:stretch>
        </p:blipFill>
        <p:spPr>
          <a:xfrm>
            <a:off x="852805" y="1690370"/>
            <a:ext cx="9303385" cy="1202690"/>
          </a:xfrm>
          <a:prstGeom prst="rect">
            <a:avLst/>
          </a:prstGeom>
        </p:spPr>
      </p:pic>
      <p:pic>
        <p:nvPicPr>
          <p:cNvPr id="6" name="内容占位符 5"/>
          <p:cNvPicPr>
            <a:picLocks noGrp="1" noChangeAspect="1"/>
          </p:cNvPicPr>
          <p:nvPr>
            <p:ph sz="half" idx="2"/>
          </p:nvPr>
        </p:nvPicPr>
        <p:blipFill>
          <a:blip r:embed="rId2"/>
          <a:srcRect/>
          <a:stretch>
            <a:fillRect/>
          </a:stretch>
        </p:blipFill>
        <p:spPr>
          <a:xfrm>
            <a:off x="1711325" y="3906520"/>
            <a:ext cx="8263890" cy="2546350"/>
          </a:xfrm>
          <a:prstGeom prst="rect">
            <a:avLst/>
          </a:prstGeom>
        </p:spPr>
      </p:pic>
      <p:sp>
        <p:nvSpPr>
          <p:cNvPr id="8" name="文本框 7"/>
          <p:cNvSpPr txBox="1"/>
          <p:nvPr/>
        </p:nvSpPr>
        <p:spPr>
          <a:xfrm>
            <a:off x="513715" y="1035050"/>
            <a:ext cx="10511790" cy="566420"/>
          </a:xfrm>
          <a:prstGeom prst="rect">
            <a:avLst/>
          </a:prstGeom>
          <a:noFill/>
        </p:spPr>
        <p:txBody>
          <a:bodyPr wrap="none" rtlCol="0">
            <a:spAutoFit/>
          </a:bodyPr>
          <a:lstStyle/>
          <a:p>
            <a:pPr algn="l">
              <a:lnSpc>
                <a:spcPct val="130000"/>
              </a:lnSpc>
            </a:pPr>
            <a:r>
              <a:rPr lang="zh-CN" altLang="en-US" sz="2400" dirty="0" smtClean="0">
                <a:latin typeface="Arial" pitchFamily="34" charset="0"/>
                <a:ea typeface="微软雅黑" pitchFamily="34" charset="-122"/>
              </a:rPr>
              <a:t>将所需要的文章名称输入</a:t>
            </a:r>
            <a:r>
              <a:rPr lang="en-US" altLang="zh-CN" sz="2400" dirty="0" smtClean="0">
                <a:latin typeface="Arial" pitchFamily="34" charset="0"/>
                <a:ea typeface="微软雅黑" pitchFamily="34" charset="-122"/>
              </a:rPr>
              <a:t>e</a:t>
            </a:r>
            <a:r>
              <a:rPr lang="zh-CN" altLang="en-US" sz="2400" dirty="0" smtClean="0">
                <a:latin typeface="Arial" pitchFamily="34" charset="0"/>
                <a:ea typeface="微软雅黑" pitchFamily="34" charset="-122"/>
              </a:rPr>
              <a:t>读学术搜索栏中      http://www.yide.calis.edu.cn/ </a:t>
            </a:r>
            <a:r>
              <a:rPr lang="zh-CN" altLang="en-US" sz="2000" dirty="0" smtClean="0">
                <a:latin typeface="Arial" pitchFamily="34" charset="0"/>
                <a:ea typeface="微软雅黑" pitchFamily="34" charset="-122"/>
              </a:rPr>
              <a:t>　</a:t>
            </a:r>
          </a:p>
        </p:txBody>
      </p:sp>
      <p:sp>
        <p:nvSpPr>
          <p:cNvPr id="9" name="文本框 8"/>
          <p:cNvSpPr txBox="1"/>
          <p:nvPr/>
        </p:nvSpPr>
        <p:spPr>
          <a:xfrm>
            <a:off x="673100" y="3091815"/>
            <a:ext cx="8311515" cy="566420"/>
          </a:xfrm>
          <a:prstGeom prst="rect">
            <a:avLst/>
          </a:prstGeom>
          <a:noFill/>
        </p:spPr>
        <p:txBody>
          <a:bodyPr wrap="none" rtlCol="0">
            <a:spAutoFit/>
          </a:bodyPr>
          <a:lstStyle/>
          <a:p>
            <a:pPr algn="l">
              <a:lnSpc>
                <a:spcPct val="130000"/>
              </a:lnSpc>
            </a:pPr>
            <a:r>
              <a:rPr lang="zh-CN" altLang="en-US" sz="2400" dirty="0" smtClean="0">
                <a:latin typeface="Arial" pitchFamily="34" charset="0"/>
                <a:ea typeface="微软雅黑" pitchFamily="34" charset="-122"/>
              </a:rPr>
              <a:t>或者吉林大学图书馆主页</a:t>
            </a:r>
            <a:r>
              <a:rPr lang="en-US" altLang="zh-CN" sz="2400" dirty="0" smtClean="0">
                <a:latin typeface="Arial" pitchFamily="34" charset="0"/>
                <a:ea typeface="微软雅黑" pitchFamily="34" charset="-122"/>
              </a:rPr>
              <a:t>E</a:t>
            </a:r>
            <a:r>
              <a:rPr lang="zh-CN" altLang="en-US" sz="2400" dirty="0" smtClean="0">
                <a:latin typeface="Arial" pitchFamily="34" charset="0"/>
                <a:ea typeface="微软雅黑" pitchFamily="34" charset="-122"/>
              </a:rPr>
              <a:t>读搜索栏  http://www.lib.jlu.edu.cn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idx="1"/>
          </p:nvPr>
        </p:nvPicPr>
        <p:blipFill>
          <a:blip r:embed="rId1"/>
          <a:srcRect/>
          <a:stretch>
            <a:fillRect/>
          </a:stretch>
        </p:blipFill>
        <p:spPr>
          <a:xfrm>
            <a:off x="400050" y="327025"/>
            <a:ext cx="10554970" cy="5514340"/>
          </a:xfrm>
          <a:prstGeom prst="rect">
            <a:avLst/>
          </a:prstGeom>
        </p:spPr>
      </p:pic>
      <p:sp>
        <p:nvSpPr>
          <p:cNvPr id="7" name="矩形 4"/>
          <p:cNvSpPr/>
          <p:nvPr/>
        </p:nvSpPr>
        <p:spPr>
          <a:xfrm>
            <a:off x="8997315" y="2089785"/>
            <a:ext cx="130937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half" idx="1"/>
          </p:nvPr>
        </p:nvPicPr>
        <p:blipFill>
          <a:blip r:embed="rId1"/>
          <a:srcRect/>
          <a:stretch>
            <a:fillRect/>
          </a:stretch>
        </p:blipFill>
        <p:spPr>
          <a:xfrm>
            <a:off x="606425" y="337820"/>
            <a:ext cx="9755505" cy="5850890"/>
          </a:xfrm>
          <a:prstGeom prst="rect">
            <a:avLst/>
          </a:prstGeom>
        </p:spPr>
      </p:pic>
      <p:sp>
        <p:nvSpPr>
          <p:cNvPr id="7" name="矩形 4"/>
          <p:cNvSpPr/>
          <p:nvPr/>
        </p:nvSpPr>
        <p:spPr>
          <a:xfrm>
            <a:off x="1273810" y="2848610"/>
            <a:ext cx="130937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6" name="矩形 4"/>
          <p:cNvSpPr/>
          <p:nvPr/>
        </p:nvSpPr>
        <p:spPr>
          <a:xfrm>
            <a:off x="2962910" y="2884805"/>
            <a:ext cx="130937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8" name="矩形 4"/>
          <p:cNvSpPr/>
          <p:nvPr/>
        </p:nvSpPr>
        <p:spPr>
          <a:xfrm>
            <a:off x="2790825" y="4464685"/>
            <a:ext cx="1309370" cy="32321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9" name="内容占位符 8"/>
          <p:cNvPicPr>
            <a:picLocks noGrp="1" noChangeAspect="1"/>
          </p:cNvPicPr>
          <p:nvPr>
            <p:ph sz="half" idx="2"/>
          </p:nvPr>
        </p:nvPicPr>
        <p:blipFill>
          <a:blip r:embed="rId2"/>
          <a:srcRect/>
          <a:stretch>
            <a:fillRect/>
          </a:stretch>
        </p:blipFill>
        <p:spPr>
          <a:xfrm>
            <a:off x="3205480" y="2717165"/>
            <a:ext cx="4855845" cy="28676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6" grpId="0" bldLvl="0" animBg="1"/>
      <p:bldP spid="8" grpId="0"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内容占位符 14"/>
          <p:cNvPicPr>
            <a:picLocks noGrp="1" noChangeAspect="1"/>
          </p:cNvPicPr>
          <p:nvPr>
            <p:ph sz="half" idx="1"/>
          </p:nvPr>
        </p:nvPicPr>
        <p:blipFill>
          <a:blip r:embed="rId1"/>
          <a:srcRect/>
          <a:stretch>
            <a:fillRect/>
          </a:stretch>
        </p:blipFill>
        <p:spPr>
          <a:xfrm>
            <a:off x="594360" y="149225"/>
            <a:ext cx="10244455" cy="5605780"/>
          </a:xfrm>
          <a:prstGeom prst="rect">
            <a:avLst/>
          </a:prstGeom>
        </p:spPr>
      </p:pic>
      <p:pic>
        <p:nvPicPr>
          <p:cNvPr id="12" name="图片 11"/>
          <p:cNvPicPr>
            <a:picLocks noChangeAspect="1"/>
          </p:cNvPicPr>
          <p:nvPr/>
        </p:nvPicPr>
        <p:blipFill>
          <a:blip r:embed="rId2"/>
          <a:srcRect/>
          <a:stretch>
            <a:fillRect/>
          </a:stretch>
        </p:blipFill>
        <p:spPr>
          <a:xfrm>
            <a:off x="4613275" y="1520825"/>
            <a:ext cx="2181225" cy="1343025"/>
          </a:xfrm>
          <a:prstGeom prst="rect">
            <a:avLst/>
          </a:prstGeom>
        </p:spPr>
      </p:pic>
      <p:pic>
        <p:nvPicPr>
          <p:cNvPr id="6" name="内容占位符 5"/>
          <p:cNvPicPr>
            <a:picLocks noGrp="1" noChangeAspect="1"/>
          </p:cNvPicPr>
          <p:nvPr>
            <p:ph sz="half" idx="2"/>
          </p:nvPr>
        </p:nvPicPr>
        <p:blipFill>
          <a:blip r:embed="rId3"/>
          <a:srcRect/>
          <a:stretch>
            <a:fillRect/>
          </a:stretch>
        </p:blipFill>
        <p:spPr>
          <a:xfrm>
            <a:off x="4181475" y="3208655"/>
            <a:ext cx="7393940" cy="2971800"/>
          </a:xfrm>
          <a:prstGeom prst="rect">
            <a:avLst/>
          </a:prstGeom>
          <a:ln>
            <a:solidFill>
              <a:schemeClr val="accent1"/>
            </a:solidFill>
          </a:ln>
        </p:spPr>
      </p:pic>
      <p:sp>
        <p:nvSpPr>
          <p:cNvPr id="13" name="矩形 4"/>
          <p:cNvSpPr/>
          <p:nvPr/>
        </p:nvSpPr>
        <p:spPr>
          <a:xfrm>
            <a:off x="1518920" y="2419985"/>
            <a:ext cx="151765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16" name="矩形 4"/>
          <p:cNvSpPr/>
          <p:nvPr/>
        </p:nvSpPr>
        <p:spPr>
          <a:xfrm>
            <a:off x="1682750" y="3183255"/>
            <a:ext cx="151765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17" name="矩形 4"/>
          <p:cNvSpPr/>
          <p:nvPr/>
        </p:nvSpPr>
        <p:spPr>
          <a:xfrm>
            <a:off x="1743710" y="4481195"/>
            <a:ext cx="151765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19" name="图片 18"/>
          <p:cNvPicPr>
            <a:picLocks noChangeAspect="1"/>
          </p:cNvPicPr>
          <p:nvPr/>
        </p:nvPicPr>
        <p:blipFill>
          <a:blip r:embed="rId4"/>
          <a:srcRect/>
          <a:stretch>
            <a:fillRect/>
          </a:stretch>
        </p:blipFill>
        <p:spPr>
          <a:xfrm>
            <a:off x="4968875" y="3749040"/>
            <a:ext cx="171450" cy="142875"/>
          </a:xfrm>
          <a:prstGeom prst="rect">
            <a:avLst/>
          </a:prstGeom>
        </p:spPr>
      </p:pic>
      <p:sp>
        <p:nvSpPr>
          <p:cNvPr id="20" name="矩形 4"/>
          <p:cNvSpPr/>
          <p:nvPr/>
        </p:nvSpPr>
        <p:spPr>
          <a:xfrm>
            <a:off x="4204970" y="3208020"/>
            <a:ext cx="771525"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21" name="矩形 4"/>
          <p:cNvSpPr/>
          <p:nvPr/>
        </p:nvSpPr>
        <p:spPr>
          <a:xfrm>
            <a:off x="4241800" y="4726305"/>
            <a:ext cx="697865"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22" name="矩形 4"/>
          <p:cNvSpPr/>
          <p:nvPr/>
        </p:nvSpPr>
        <p:spPr>
          <a:xfrm>
            <a:off x="7448550" y="5815330"/>
            <a:ext cx="441325"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ppt_x"/>
                                          </p:val>
                                        </p:tav>
                                        <p:tav tm="100000">
                                          <p:val>
                                            <p:strVal val="#ppt_x"/>
                                          </p:val>
                                        </p:tav>
                                      </p:tavLst>
                                    </p:anim>
                                    <p:anim calcmode="lin" valueType="num">
                                      <p:cBhvr additive="base">
                                        <p:cTn id="4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6" grpId="0" bldLvl="0" animBg="1"/>
      <p:bldP spid="17" grpId="0" bldLvl="0" animBg="1"/>
      <p:bldP spid="20" grpId="0" bldLvl="0" animBg="1"/>
      <p:bldP spid="21" grpId="0" bldLvl="0" animBg="1"/>
      <p:bldP spid="22" grpId="0"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a:t>NSTL</a:t>
            </a:r>
            <a:r>
              <a:rPr lang="zh-CN" altLang="en-US"/>
              <a:t>国际上科技图书馆文献中心</a:t>
            </a:r>
          </a:p>
        </p:txBody>
      </p:sp>
      <p:pic>
        <p:nvPicPr>
          <p:cNvPr id="4" name="内容占位符 3"/>
          <p:cNvPicPr>
            <a:picLocks noGrp="1" noChangeAspect="1"/>
          </p:cNvPicPr>
          <p:nvPr>
            <p:ph idx="1"/>
          </p:nvPr>
        </p:nvPicPr>
        <p:blipFill>
          <a:blip r:embed="rId1"/>
          <a:srcRect/>
          <a:stretch>
            <a:fillRect/>
          </a:stretch>
        </p:blipFill>
        <p:spPr>
          <a:xfrm>
            <a:off x="1955165" y="1219200"/>
            <a:ext cx="8261985" cy="5000625"/>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NSTL</a:t>
            </a:r>
            <a:r>
              <a:rPr lang="zh-CN" altLang="en-US"/>
              <a:t>的介绍</a:t>
            </a:r>
          </a:p>
        </p:txBody>
      </p:sp>
      <p:sp>
        <p:nvSpPr>
          <p:cNvPr id="4" name="文本框 3"/>
          <p:cNvSpPr txBox="1"/>
          <p:nvPr/>
        </p:nvSpPr>
        <p:spPr>
          <a:xfrm>
            <a:off x="738505" y="1234440"/>
            <a:ext cx="10177145" cy="3291840"/>
          </a:xfrm>
          <a:prstGeom prst="rect">
            <a:avLst/>
          </a:prstGeom>
          <a:noFill/>
        </p:spPr>
        <p:txBody>
          <a:bodyPr wrap="square" rtlCol="0" anchor="t">
            <a:spAutoFit/>
          </a:bodyPr>
          <a:lstStyle/>
          <a:p>
            <a:pPr marL="271780" lvl="0" indent="-271780">
              <a:lnSpc>
                <a:spcPct val="150000"/>
              </a:lnSpc>
              <a:spcBef>
                <a:spcPts val="1200"/>
              </a:spcBef>
              <a:buClr>
                <a:srgbClr val="2E4545"/>
              </a:buClr>
              <a:buSzPct val="150000"/>
              <a:buBlip>
                <a:blip r:embed="rId1"/>
              </a:buBlip>
            </a:pPr>
            <a:r>
              <a:rPr lang="en-US" altLang="zh-CN" sz="2400" b="1" dirty="0">
                <a:latin typeface="Times New Roman" pitchFamily="18" charset="0"/>
                <a:ea typeface="楷体_GB2312" pitchFamily="49" charset="-122"/>
                <a:sym typeface="+mn-ea"/>
              </a:rPr>
              <a:t>NSTL</a:t>
            </a:r>
            <a:r>
              <a:rPr lang="zh-CN" altLang="en-US" sz="2400" b="1" dirty="0">
                <a:latin typeface="Times New Roman" pitchFamily="18" charset="0"/>
                <a:ea typeface="楷体_GB2312" pitchFamily="49" charset="-122"/>
                <a:sym typeface="+mn-ea"/>
              </a:rPr>
              <a:t>：</a:t>
            </a:r>
            <a:endParaRPr lang="en-US" altLang="zh-CN" sz="2400" b="1" dirty="0">
              <a:latin typeface="Times New Roman" pitchFamily="18" charset="0"/>
              <a:ea typeface="楷体_GB2312" pitchFamily="49" charset="-122"/>
            </a:endParaRPr>
          </a:p>
          <a:p>
            <a:pPr marL="271780" lvl="0" indent="-271780">
              <a:lnSpc>
                <a:spcPct val="150000"/>
              </a:lnSpc>
              <a:spcBef>
                <a:spcPts val="1200"/>
              </a:spcBef>
              <a:buClr>
                <a:srgbClr val="2E4545"/>
              </a:buClr>
              <a:buSzPct val="150000"/>
              <a:buNone/>
            </a:pPr>
            <a:r>
              <a:rPr lang="zh-CN" altLang="en-US" sz="2400" b="1" dirty="0">
                <a:latin typeface="Times New Roman" pitchFamily="18" charset="0"/>
                <a:ea typeface="楷体_GB2312" pitchFamily="49" charset="-122"/>
                <a:sym typeface="+mn-ea"/>
              </a:rPr>
              <a:t>        </a:t>
            </a:r>
            <a:r>
              <a:rPr lang="zh-CN" altLang="en-US" sz="2400" b="1" dirty="0">
                <a:latin typeface="隶书" pitchFamily="49" charset="-122"/>
                <a:ea typeface="隶书" pitchFamily="49" charset="-122"/>
                <a:sym typeface="+mn-ea"/>
              </a:rPr>
              <a:t>基于网络环境；公益性；虚拟的图书馆；</a:t>
            </a:r>
            <a:endParaRPr lang="en-US" altLang="zh-CN" sz="2400" b="1" dirty="0">
              <a:latin typeface="隶书" pitchFamily="49" charset="-122"/>
              <a:ea typeface="隶书" pitchFamily="49" charset="-122"/>
            </a:endParaRPr>
          </a:p>
          <a:p>
            <a:pPr marL="271780" lvl="0" indent="-271780">
              <a:lnSpc>
                <a:spcPct val="150000"/>
              </a:lnSpc>
              <a:spcBef>
                <a:spcPts val="1200"/>
              </a:spcBef>
              <a:buClr>
                <a:srgbClr val="2E4545"/>
              </a:buClr>
              <a:buSzPct val="150000"/>
              <a:buNone/>
            </a:pPr>
            <a:r>
              <a:rPr lang="en-US" altLang="zh-CN" sz="2400" b="1" dirty="0">
                <a:latin typeface="隶书" pitchFamily="49" charset="-122"/>
                <a:ea typeface="隶书" pitchFamily="49" charset="-122"/>
                <a:sym typeface="+mn-ea"/>
              </a:rPr>
              <a:t>    </a:t>
            </a:r>
            <a:r>
              <a:rPr lang="en-US" altLang="zh-CN" sz="2400" b="1" dirty="0">
                <a:solidFill>
                  <a:srgbClr val="FF0000"/>
                </a:solidFill>
                <a:latin typeface="隶书" pitchFamily="49" charset="-122"/>
                <a:ea typeface="隶书" pitchFamily="49" charset="-122"/>
                <a:sym typeface="+mn-ea"/>
              </a:rPr>
              <a:t>成员单位</a:t>
            </a:r>
            <a:r>
              <a:rPr lang="en-US" altLang="zh-CN" sz="2400" b="1" dirty="0">
                <a:latin typeface="隶书" pitchFamily="49" charset="-122"/>
                <a:ea typeface="隶书" pitchFamily="49" charset="-122"/>
                <a:sym typeface="+mn-ea"/>
              </a:rPr>
              <a:t>：</a:t>
            </a:r>
            <a:r>
              <a:rPr lang="zh-CN" altLang="en-US" sz="2400" b="1" dirty="0">
                <a:latin typeface="隶书" pitchFamily="49" charset="-122"/>
                <a:ea typeface="隶书" pitchFamily="49" charset="-122"/>
                <a:sym typeface="+mn-ea"/>
              </a:rPr>
              <a:t>中科，中信，医科，农科，冶金、机械、化工、标准和计量</a:t>
            </a:r>
            <a:endParaRPr lang="en-US" altLang="zh-CN" sz="2400" b="1" dirty="0">
              <a:latin typeface="隶书" pitchFamily="49" charset="-122"/>
              <a:ea typeface="隶书" pitchFamily="49" charset="-122"/>
            </a:endParaRPr>
          </a:p>
          <a:p>
            <a:pPr marL="271780" lvl="0" indent="-271780">
              <a:lnSpc>
                <a:spcPct val="150000"/>
              </a:lnSpc>
              <a:spcBef>
                <a:spcPts val="1200"/>
              </a:spcBef>
              <a:buClr>
                <a:srgbClr val="2E4545"/>
              </a:buClr>
              <a:buSzPct val="150000"/>
              <a:buNone/>
            </a:pPr>
            <a:r>
              <a:rPr lang="en-US" altLang="zh-CN" sz="2400" b="1" dirty="0">
                <a:latin typeface="隶书" pitchFamily="49" charset="-122"/>
                <a:ea typeface="隶书" pitchFamily="49" charset="-122"/>
                <a:sym typeface="+mn-ea"/>
              </a:rPr>
              <a:t>    </a:t>
            </a:r>
            <a:r>
              <a:rPr lang="en-US" altLang="zh-CN" sz="2400" b="1" dirty="0">
                <a:solidFill>
                  <a:srgbClr val="FF0000"/>
                </a:solidFill>
                <a:latin typeface="隶书" pitchFamily="49" charset="-122"/>
                <a:ea typeface="隶书" pitchFamily="49" charset="-122"/>
                <a:sym typeface="+mn-ea"/>
              </a:rPr>
              <a:t>任务分工</a:t>
            </a:r>
            <a:r>
              <a:rPr lang="en-US" altLang="zh-CN" sz="2400" b="1" dirty="0">
                <a:latin typeface="隶书" pitchFamily="49" charset="-122"/>
                <a:ea typeface="隶书" pitchFamily="49" charset="-122"/>
                <a:sym typeface="Wingdings" pitchFamily="2" charset="2"/>
              </a:rPr>
              <a:t>: (1) </a:t>
            </a:r>
            <a:r>
              <a:rPr lang="en-US" altLang="zh-CN" sz="2400" b="1" dirty="0">
                <a:latin typeface="隶书" pitchFamily="49" charset="-122"/>
                <a:ea typeface="隶书" pitchFamily="49" charset="-122"/>
                <a:sym typeface="+mn-ea"/>
              </a:rPr>
              <a:t>采购</a:t>
            </a:r>
            <a:r>
              <a:rPr lang="zh-CN" altLang="en-US" sz="2400" b="1" dirty="0">
                <a:latin typeface="隶书" pitchFamily="49" charset="-122"/>
                <a:ea typeface="隶书" pitchFamily="49" charset="-122"/>
                <a:sym typeface="+mn-ea"/>
              </a:rPr>
              <a:t>和加工相应学科领域或特定类型的文献，并提供复制扫描服务；</a:t>
            </a:r>
            <a:r>
              <a:rPr lang="en-US" altLang="zh-CN" sz="2400" b="1" dirty="0">
                <a:latin typeface="隶书" pitchFamily="49" charset="-122"/>
                <a:ea typeface="隶书" pitchFamily="49" charset="-122"/>
                <a:sym typeface="+mn-ea"/>
              </a:rPr>
              <a:t>(2) 承担</a:t>
            </a:r>
            <a:r>
              <a:rPr lang="zh-CN" altLang="en-US" sz="2400" b="1" dirty="0">
                <a:latin typeface="隶书" pitchFamily="49" charset="-122"/>
                <a:ea typeface="隶书" pitchFamily="49" charset="-122"/>
                <a:sym typeface="+mn-ea"/>
              </a:rPr>
              <a:t>相应学科或特定类型文献的代查代借服务</a:t>
            </a:r>
            <a:endParaRPr lang="zh-CN" altLang="en-US" sz="2400" dirty="0" smtClean="0">
              <a:latin typeface="Arial" pitchFamily="34" charset="0"/>
              <a:ea typeface="微软雅黑" pitchFamily="34" charset="-122"/>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6740" y="457835"/>
            <a:ext cx="9366885" cy="706755"/>
          </a:xfrm>
        </p:spPr>
        <p:txBody>
          <a:bodyPr/>
          <a:lstStyle/>
          <a:p>
            <a:r>
              <a:rPr lang="en-US" altLang="zh-CN" dirty="0"/>
              <a:t>NSTL</a:t>
            </a:r>
            <a:r>
              <a:rPr lang="zh-CN" altLang="en-US" dirty="0"/>
              <a:t>的资源 http://www.nstl.gov.cn/</a:t>
            </a:r>
          </a:p>
        </p:txBody>
      </p:sp>
      <p:sp>
        <p:nvSpPr>
          <p:cNvPr id="3" name="文本占位符 2"/>
          <p:cNvSpPr>
            <a:spLocks noGrp="1"/>
          </p:cNvSpPr>
          <p:nvPr>
            <p:ph type="body" sz="half" idx="2"/>
          </p:nvPr>
        </p:nvSpPr>
        <p:spPr>
          <a:xfrm>
            <a:off x="487680" y="1494790"/>
            <a:ext cx="4629150" cy="4215130"/>
          </a:xfrm>
        </p:spPr>
        <p:txBody>
          <a:bodyPr/>
          <a:lstStyle/>
          <a:p>
            <a:pPr marL="271780" lvl="0" indent="-271780">
              <a:lnSpc>
                <a:spcPct val="150000"/>
              </a:lnSpc>
              <a:spcBef>
                <a:spcPts val="1200"/>
              </a:spcBef>
              <a:buClr>
                <a:srgbClr val="2E4545"/>
              </a:buClr>
              <a:buSzPct val="150000"/>
              <a:buNone/>
            </a:pPr>
            <a:r>
              <a:rPr lang="en-US" altLang="zh-CN" sz="2800" b="1">
                <a:solidFill>
                  <a:srgbClr val="FF0000"/>
                </a:solidFill>
                <a:latin typeface="Times New Roman" pitchFamily="18" charset="0"/>
                <a:ea typeface="隶书" pitchFamily="49" charset="-122"/>
                <a:sym typeface="+mn-ea"/>
              </a:rPr>
              <a:t>馆藏资源</a:t>
            </a:r>
            <a:r>
              <a:rPr lang="en-US" altLang="zh-CN" sz="2800" b="1">
                <a:latin typeface="Times New Roman" pitchFamily="18" charset="0"/>
                <a:ea typeface="隶书" pitchFamily="49" charset="-122"/>
                <a:sym typeface="+mn-ea"/>
              </a:rPr>
              <a:t>：</a:t>
            </a:r>
            <a:endParaRPr lang="en-US" altLang="zh-CN" sz="2800" b="1" dirty="0">
              <a:latin typeface="Times New Roman" pitchFamily="18" charset="0"/>
              <a:ea typeface="隶书" pitchFamily="49" charset="-122"/>
            </a:endParaRPr>
          </a:p>
          <a:p>
            <a:pPr marL="271780" lvl="0" indent="-271780">
              <a:lnSpc>
                <a:spcPct val="150000"/>
              </a:lnSpc>
              <a:spcBef>
                <a:spcPts val="1200"/>
              </a:spcBef>
              <a:buClr>
                <a:srgbClr val="2E4545"/>
              </a:buClr>
              <a:buSzPct val="150000"/>
              <a:buNone/>
            </a:pPr>
            <a:r>
              <a:rPr lang="en-US" altLang="zh-CN" sz="2800" b="1">
                <a:latin typeface="Times New Roman" pitchFamily="18" charset="0"/>
                <a:ea typeface="隶书" pitchFamily="49" charset="-122"/>
                <a:sym typeface="+mn-ea"/>
              </a:rPr>
              <a:t>    (1) </a:t>
            </a:r>
            <a:r>
              <a:rPr sz="2800" b="1">
                <a:latin typeface="Times New Roman" pitchFamily="18" charset="0"/>
                <a:ea typeface="隶书" pitchFamily="49" charset="-122"/>
                <a:sym typeface="+mn-ea"/>
              </a:rPr>
              <a:t>印本资源</a:t>
            </a:r>
            <a:endParaRPr lang="en-US" altLang="zh-CN" sz="2800" b="1" dirty="0">
              <a:latin typeface="Times New Roman" pitchFamily="18" charset="0"/>
              <a:ea typeface="隶书" pitchFamily="49" charset="-122"/>
            </a:endParaRPr>
          </a:p>
          <a:p>
            <a:pPr marL="271780" lvl="0" indent="-271780">
              <a:lnSpc>
                <a:spcPct val="150000"/>
              </a:lnSpc>
              <a:spcBef>
                <a:spcPts val="1200"/>
              </a:spcBef>
              <a:buClr>
                <a:srgbClr val="2E4545"/>
              </a:buClr>
              <a:buSzPct val="150000"/>
              <a:buNone/>
            </a:pPr>
            <a:r>
              <a:rPr lang="en-US" altLang="zh-CN" sz="2800" b="1">
                <a:latin typeface="Times New Roman" pitchFamily="18" charset="0"/>
                <a:ea typeface="隶书" pitchFamily="49" charset="-122"/>
                <a:sym typeface="+mn-ea"/>
              </a:rPr>
              <a:t>    (2) </a:t>
            </a:r>
            <a:r>
              <a:rPr sz="2800" b="1">
                <a:latin typeface="Times New Roman" pitchFamily="18" charset="0"/>
                <a:ea typeface="隶书" pitchFamily="49" charset="-122"/>
                <a:sym typeface="+mn-ea"/>
              </a:rPr>
              <a:t>数字</a:t>
            </a:r>
            <a:r>
              <a:rPr lang="en-US" altLang="zh-CN" sz="2800" b="1">
                <a:latin typeface="Times New Roman" pitchFamily="18" charset="0"/>
                <a:ea typeface="隶书" pitchFamily="49" charset="-122"/>
                <a:sym typeface="+mn-ea"/>
              </a:rPr>
              <a:t>资源</a:t>
            </a:r>
            <a:endParaRPr lang="en-US" altLang="zh-CN" sz="2800" b="1" dirty="0">
              <a:latin typeface="Times New Roman" pitchFamily="18" charset="0"/>
              <a:ea typeface="隶书" pitchFamily="49" charset="-122"/>
            </a:endParaRPr>
          </a:p>
          <a:p>
            <a:pPr marL="271780" lvl="0" indent="-271780">
              <a:lnSpc>
                <a:spcPct val="150000"/>
              </a:lnSpc>
              <a:spcBef>
                <a:spcPts val="1200"/>
              </a:spcBef>
              <a:buClr>
                <a:srgbClr val="2E4545"/>
              </a:buClr>
              <a:buSzPct val="150000"/>
              <a:buNone/>
            </a:pPr>
            <a:r>
              <a:rPr lang="en-US" altLang="zh-CN" sz="2800" b="1">
                <a:latin typeface="Times New Roman" pitchFamily="18" charset="0"/>
                <a:ea typeface="隶书" pitchFamily="49" charset="-122"/>
                <a:sym typeface="+mn-ea"/>
              </a:rPr>
              <a:t>    (3) 网络资源</a:t>
            </a:r>
            <a:endParaRPr lang="en-US" altLang="zh-CN" sz="2800" b="1" dirty="0">
              <a:latin typeface="Times New Roman" pitchFamily="18" charset="0"/>
              <a:ea typeface="隶书" pitchFamily="49" charset="-122"/>
            </a:endParaRPr>
          </a:p>
          <a:p>
            <a:pPr marL="271780" lvl="0" indent="-271780">
              <a:lnSpc>
                <a:spcPct val="150000"/>
              </a:lnSpc>
              <a:spcBef>
                <a:spcPts val="1200"/>
              </a:spcBef>
              <a:buClr>
                <a:srgbClr val="2E4545"/>
              </a:buClr>
              <a:buSzPct val="150000"/>
              <a:buNone/>
            </a:pPr>
            <a:r>
              <a:rPr lang="en-US" altLang="zh-CN" sz="2800" b="1">
                <a:latin typeface="Times New Roman" pitchFamily="18" charset="0"/>
                <a:ea typeface="隶书" pitchFamily="49" charset="-122"/>
                <a:sym typeface="+mn-ea"/>
              </a:rPr>
              <a:t>    (4) 自建数据库</a:t>
            </a:r>
            <a:endParaRPr lang="zh-CN" altLang="en-US" sz="2800"/>
          </a:p>
        </p:txBody>
      </p:sp>
      <p:pic>
        <p:nvPicPr>
          <p:cNvPr id="4" name="图片占位符 3"/>
          <p:cNvPicPr>
            <a:picLocks noGrp="1" noChangeAspect="1"/>
          </p:cNvPicPr>
          <p:nvPr>
            <p:ph type="pic" idx="1"/>
          </p:nvPr>
        </p:nvPicPr>
        <p:blipFill>
          <a:blip r:embed="rId1"/>
          <a:srcRect/>
          <a:stretch>
            <a:fillRect/>
          </a:stretch>
        </p:blipFill>
        <p:spPr>
          <a:xfrm>
            <a:off x="3814445" y="1417320"/>
            <a:ext cx="7776210" cy="4651375"/>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可选过程 7"/>
          <p:cNvSpPr/>
          <p:nvPr/>
        </p:nvSpPr>
        <p:spPr>
          <a:xfrm>
            <a:off x="6330315" y="1249045"/>
            <a:ext cx="5176520" cy="4491990"/>
          </a:xfrm>
          <a:prstGeom prst="flowChartAlternateProcess">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30000"/>
              </a:lnSpc>
            </a:pPr>
            <a:r>
              <a:rPr lang="zh-CN" altLang="en-US" sz="2400" b="1">
                <a:solidFill>
                  <a:srgbClr val="0070C0"/>
                </a:solidFill>
                <a:sym typeface="+mn-ea"/>
              </a:rPr>
              <a:t>文献传递</a:t>
            </a:r>
            <a:r>
              <a:rPr lang="en-US" altLang="zh-CN" sz="2400" b="1">
                <a:solidFill>
                  <a:srgbClr val="0070C0"/>
                </a:solidFill>
                <a:sym typeface="+mn-ea"/>
              </a:rPr>
              <a:t>(Document Delivery)</a:t>
            </a:r>
            <a:r>
              <a:rPr lang="en-US" altLang="zh-CN" sz="2400" b="1">
                <a:solidFill>
                  <a:schemeClr val="accent5">
                    <a:lumMod val="60000"/>
                    <a:lumOff val="40000"/>
                  </a:schemeClr>
                </a:solidFill>
                <a:sym typeface="+mn-ea"/>
              </a:rPr>
              <a:t>:</a:t>
            </a:r>
            <a:endParaRPr lang="en-US" altLang="zh-CN" sz="2400" b="1">
              <a:solidFill>
                <a:schemeClr val="accent5">
                  <a:lumMod val="60000"/>
                  <a:lumOff val="40000"/>
                </a:schemeClr>
              </a:solidFill>
              <a:sym typeface="+mn-ea"/>
            </a:endParaRPr>
          </a:p>
          <a:p>
            <a:pPr algn="l">
              <a:lnSpc>
                <a:spcPct val="130000"/>
              </a:lnSpc>
            </a:pPr>
            <a:r>
              <a:rPr lang="zh-CN" altLang="en-US" sz="2800" b="1">
                <a:solidFill>
                  <a:schemeClr val="bg1"/>
                </a:solidFill>
                <a:sym typeface="+mn-ea"/>
              </a:rPr>
              <a:t>是把用户所需文献从文献源传递给用户的一种服务。</a:t>
            </a:r>
            <a:endParaRPr lang="zh-CN" altLang="en-US" sz="2800" b="1">
              <a:solidFill>
                <a:schemeClr val="bg1"/>
              </a:solidFill>
              <a:sym typeface="+mn-ea"/>
            </a:endParaRPr>
          </a:p>
          <a:p>
            <a:pPr algn="l">
              <a:lnSpc>
                <a:spcPct val="130000"/>
              </a:lnSpc>
            </a:pPr>
            <a:r>
              <a:rPr lang="zh-CN" altLang="en-US" sz="2800" b="1">
                <a:solidFill>
                  <a:schemeClr val="bg1"/>
                </a:solidFill>
                <a:sym typeface="+mn-ea"/>
              </a:rPr>
              <a:t>它的主要服务方式是</a:t>
            </a:r>
            <a:r>
              <a:rPr lang="zh-CN" altLang="en-US" sz="2800" b="1">
                <a:solidFill>
                  <a:srgbClr val="914A40"/>
                </a:solidFill>
                <a:sym typeface="+mn-ea"/>
              </a:rPr>
              <a:t>复制非返还</a:t>
            </a:r>
            <a:r>
              <a:rPr lang="zh-CN" altLang="en-US" sz="2800" b="1">
                <a:solidFill>
                  <a:schemeClr val="bg1"/>
                </a:solidFill>
                <a:sym typeface="+mn-ea"/>
              </a:rPr>
              <a:t>型。</a:t>
            </a:r>
            <a:endParaRPr lang="zh-CN" altLang="en-US" sz="2800" b="1">
              <a:solidFill>
                <a:schemeClr val="bg1"/>
              </a:solidFill>
              <a:sym typeface="+mn-ea"/>
            </a:endParaRPr>
          </a:p>
        </p:txBody>
      </p:sp>
      <p:sp>
        <p:nvSpPr>
          <p:cNvPr id="6" name="流程图: 可选过程 5"/>
          <p:cNvSpPr/>
          <p:nvPr/>
        </p:nvSpPr>
        <p:spPr>
          <a:xfrm>
            <a:off x="721995" y="1224915"/>
            <a:ext cx="5189220" cy="4504690"/>
          </a:xfrm>
          <a:prstGeom prst="flowChartAlternateProcess">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rgbClr val="558ED5"/>
                </a:solidFill>
                <a:sym typeface="+mn-ea"/>
              </a:rPr>
              <a:t>馆际互借 （</a:t>
            </a:r>
            <a:r>
              <a:rPr lang="en-US" altLang="zh-CN" sz="2400" b="1">
                <a:solidFill>
                  <a:srgbClr val="558ED5"/>
                </a:solidFill>
                <a:sym typeface="+mn-ea"/>
              </a:rPr>
              <a:t>Interlibrary Loan</a:t>
            </a:r>
            <a:r>
              <a:rPr lang="zh-CN" altLang="en-US" sz="2400" b="1">
                <a:solidFill>
                  <a:srgbClr val="558ED5"/>
                </a:solidFill>
                <a:sym typeface="+mn-ea"/>
              </a:rPr>
              <a:t>）   </a:t>
            </a:r>
            <a:r>
              <a:rPr lang="zh-CN" altLang="en-US" sz="2800" b="1">
                <a:solidFill>
                  <a:srgbClr val="558ED5"/>
                </a:solidFill>
                <a:sym typeface="+mn-ea"/>
              </a:rPr>
              <a:t>                                         </a:t>
            </a:r>
            <a:r>
              <a:rPr lang="zh-CN" altLang="en-US" sz="2800" b="1">
                <a:sym typeface="+mn-ea"/>
              </a:rPr>
              <a:t>是对于</a:t>
            </a:r>
            <a:r>
              <a:rPr lang="zh-CN" altLang="en-US" sz="2800" b="1">
                <a:solidFill>
                  <a:srgbClr val="914A40"/>
                </a:solidFill>
                <a:sym typeface="+mn-ea"/>
              </a:rPr>
              <a:t>本馆没有的文献</a:t>
            </a:r>
            <a:r>
              <a:rPr lang="zh-CN" altLang="en-US" sz="2800" b="1">
                <a:sym typeface="+mn-ea"/>
              </a:rPr>
              <a:t>，在本馆读者需要时，根据馆际互借制度、协议、办法和收费标准，向外馆借入。</a:t>
            </a:r>
            <a:endParaRPr lang="zh-CN" altLang="en-US" sz="2800" b="1">
              <a:sym typeface="+mn-ea"/>
            </a:endParaRPr>
          </a:p>
          <a:p>
            <a:pPr algn="ctr"/>
            <a:r>
              <a:rPr lang="zh-CN" altLang="en-US" sz="2800" b="1">
                <a:sym typeface="+mn-ea"/>
              </a:rPr>
              <a:t>主要适用于</a:t>
            </a:r>
            <a:r>
              <a:rPr lang="zh-CN" altLang="en-US" sz="2800" b="1">
                <a:solidFill>
                  <a:srgbClr val="914A40"/>
                </a:solidFill>
                <a:sym typeface="+mn-ea"/>
              </a:rPr>
              <a:t>返还式</a:t>
            </a:r>
            <a:r>
              <a:rPr lang="zh-CN" altLang="en-US" sz="2800" b="1">
                <a:solidFill>
                  <a:schemeClr val="bg1"/>
                </a:solidFill>
                <a:sym typeface="+mn-ea"/>
              </a:rPr>
              <a:t>借阅服务</a:t>
            </a:r>
            <a:r>
              <a:rPr lang="zh-CN" altLang="en-US">
                <a:solidFill>
                  <a:schemeClr val="bg1"/>
                </a:solidFill>
                <a:sym typeface="+mn-ea"/>
              </a:rPr>
              <a:t>。</a:t>
            </a:r>
            <a:endParaRPr lang="zh-CN" altLang="en-US" dirty="0" smtClean="0">
              <a:solidFill>
                <a:schemeClr val="bg1"/>
              </a:solidFill>
              <a:latin typeface="Arial" pitchFamily="34" charset="0"/>
              <a:ea typeface="微软雅黑" pitchFamily="34" charset="-122"/>
              <a:sym typeface="+mn-ea"/>
            </a:endParaRPr>
          </a:p>
          <a:p>
            <a:pPr algn="ctr"/>
            <a:endParaRPr lang="zh-CN" altLang="en-US"/>
          </a:p>
        </p:txBody>
      </p:sp>
      <p:sp>
        <p:nvSpPr>
          <p:cNvPr id="2" name="标题 1"/>
          <p:cNvSpPr>
            <a:spLocks noGrp="1"/>
          </p:cNvSpPr>
          <p:nvPr>
            <p:ph type="title"/>
          </p:nvPr>
        </p:nvSpPr>
        <p:spPr/>
        <p:txBody>
          <a:bodyPr/>
          <a:lstStyle/>
          <a:p>
            <a:r>
              <a:rPr lang="zh-CN" altLang="en-US">
                <a:latin typeface="微软雅黑" charset="0"/>
                <a:ea typeface="微软雅黑" charset="0"/>
                <a:sym typeface="+mn-ea"/>
              </a:rPr>
              <a:t>馆际互借与文献传递的简介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2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bldLvl="0" animBg="1"/>
      <p:bldP spid="6" grpId="1" animBg="1"/>
      <p:bldP spid="6" grpId="2" animBg="1"/>
      <p:bldP spid="6" grpId="3" animBg="1"/>
      <p:bldP spid="6" grpId="4" animBg="1"/>
      <p:bldP spid="6" grpId="5" animBg="1"/>
      <p:bldP spid="6" grpId="6" animBg="1"/>
      <p:bldP spid="6" grpId="7" animBg="1"/>
      <p:bldP spid="6" grpId="8"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bldLvl="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p:cNvPicPr>
            <a:picLocks noGrp="1" noChangeAspect="1"/>
          </p:cNvPicPr>
          <p:nvPr>
            <p:ph sz="half" idx="1"/>
          </p:nvPr>
        </p:nvPicPr>
        <p:blipFill>
          <a:blip r:embed="rId1"/>
          <a:srcRect/>
          <a:stretch>
            <a:fillRect/>
          </a:stretch>
        </p:blipFill>
        <p:spPr>
          <a:xfrm>
            <a:off x="1008380" y="278765"/>
            <a:ext cx="9560560" cy="4538980"/>
          </a:xfrm>
          <a:prstGeom prst="rect">
            <a:avLst/>
          </a:prstGeom>
        </p:spPr>
      </p:pic>
      <p:pic>
        <p:nvPicPr>
          <p:cNvPr id="6" name="内容占位符 5"/>
          <p:cNvPicPr>
            <a:picLocks noGrp="1" noChangeAspect="1"/>
          </p:cNvPicPr>
          <p:nvPr>
            <p:ph sz="half" idx="2"/>
          </p:nvPr>
        </p:nvPicPr>
        <p:blipFill>
          <a:blip r:embed="rId2"/>
          <a:srcRect/>
          <a:stretch>
            <a:fillRect/>
          </a:stretch>
        </p:blipFill>
        <p:spPr>
          <a:xfrm>
            <a:off x="2592705" y="4098290"/>
            <a:ext cx="9206865" cy="2640330"/>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     国际互借</a:t>
            </a:r>
            <a:endParaRPr lang="zh-CN" altLang="en-US" dirty="0"/>
          </a:p>
        </p:txBody>
      </p:sp>
      <p:sp>
        <p:nvSpPr>
          <p:cNvPr id="7" name="TextBox 6"/>
          <p:cNvSpPr txBox="1"/>
          <p:nvPr/>
        </p:nvSpPr>
        <p:spPr>
          <a:xfrm>
            <a:off x="1553591" y="5033639"/>
            <a:ext cx="7910005" cy="1358900"/>
          </a:xfrm>
          <a:prstGeom prst="rect">
            <a:avLst/>
          </a:prstGeom>
          <a:noFill/>
        </p:spPr>
        <p:txBody>
          <a:bodyPr wrap="square" rtlCol="0">
            <a:spAutoFit/>
          </a:bodyPr>
          <a:lstStyle/>
          <a:p>
            <a:pPr>
              <a:lnSpc>
                <a:spcPct val="130000"/>
              </a:lnSpc>
            </a:pPr>
            <a:r>
              <a:rPr lang="zh-CN" altLang="en-US" sz="1600" dirty="0" smtClean="0">
                <a:latin typeface="Arial" pitchFamily="34" charset="0"/>
                <a:ea typeface="微软雅黑" pitchFamily="34" charset="-122"/>
              </a:rPr>
              <a:t>吉林大学图书馆是继北京大学图书馆、清华大学图书馆之后国内第三家开通</a:t>
            </a:r>
            <a:r>
              <a:rPr lang="en-US" altLang="zh-CN" sz="1600" dirty="0" smtClean="0">
                <a:latin typeface="Arial" pitchFamily="34" charset="0"/>
                <a:ea typeface="微软雅黑" pitchFamily="34" charset="-122"/>
              </a:rPr>
              <a:t>OCLC</a:t>
            </a:r>
            <a:r>
              <a:rPr lang="zh-CN" altLang="en-US" sz="1600" dirty="0" smtClean="0">
                <a:latin typeface="Arial" pitchFamily="34" charset="0"/>
                <a:ea typeface="微软雅黑" pitchFamily="34" charset="-122"/>
              </a:rPr>
              <a:t>国际图书互借业务的高校图书馆。</a:t>
            </a:r>
            <a:r>
              <a:rPr lang="en-US" altLang="zh-CN" sz="1600" dirty="0" smtClean="0">
                <a:latin typeface="Arial" pitchFamily="34" charset="0"/>
                <a:ea typeface="微软雅黑" pitchFamily="34" charset="-122"/>
              </a:rPr>
              <a:t>2014</a:t>
            </a:r>
            <a:r>
              <a:rPr lang="zh-CN" altLang="en-US" sz="1600" dirty="0" smtClean="0">
                <a:latin typeface="Arial" pitchFamily="34" charset="0"/>
                <a:ea typeface="微软雅黑" pitchFamily="34" charset="-122"/>
              </a:rPr>
              <a:t>年</a:t>
            </a:r>
            <a:r>
              <a:rPr lang="en-US" altLang="zh-CN" sz="1600" dirty="0" smtClean="0">
                <a:latin typeface="Arial" pitchFamily="34" charset="0"/>
                <a:ea typeface="微软雅黑" pitchFamily="34" charset="-122"/>
              </a:rPr>
              <a:t>12</a:t>
            </a:r>
            <a:r>
              <a:rPr lang="zh-CN" altLang="en-US" sz="1600" dirty="0" smtClean="0">
                <a:latin typeface="Arial" pitchFamily="34" charset="0"/>
                <a:ea typeface="微软雅黑" pitchFamily="34" charset="-122"/>
              </a:rPr>
              <a:t>月</a:t>
            </a:r>
            <a:r>
              <a:rPr lang="en-US" altLang="zh-CN" sz="1600" dirty="0" smtClean="0">
                <a:latin typeface="Arial" pitchFamily="34" charset="0"/>
                <a:ea typeface="微软雅黑" pitchFamily="34" charset="-122"/>
              </a:rPr>
              <a:t>15</a:t>
            </a:r>
            <a:r>
              <a:rPr lang="zh-CN" altLang="en-US" sz="1600" dirty="0" smtClean="0">
                <a:latin typeface="Arial" pitchFamily="34" charset="0"/>
                <a:ea typeface="微软雅黑" pitchFamily="34" charset="-122"/>
              </a:rPr>
              <a:t>日，来自新西兰奥克兰科技大学的第一笔国际互借图书到馆，这是馆际互借与文献传递工作中的新突破，到目前为止，我们图书馆已经成功的完成了</a:t>
            </a:r>
            <a:r>
              <a:rPr lang="en-US" altLang="zh-CN" sz="1600" dirty="0" smtClean="0">
                <a:latin typeface="Arial" pitchFamily="34" charset="0"/>
                <a:ea typeface="微软雅黑" pitchFamily="34" charset="-122"/>
              </a:rPr>
              <a:t>3</a:t>
            </a:r>
            <a:r>
              <a:rPr lang="zh-CN" altLang="en-US" sz="1600" dirty="0" smtClean="0">
                <a:latin typeface="Arial" pitchFamily="34" charset="0"/>
                <a:ea typeface="微软雅黑" pitchFamily="34" charset="-122"/>
              </a:rPr>
              <a:t>笔国际互借事物，相信以后会有更多的读者使用国际互借资源。</a:t>
            </a:r>
            <a:endParaRPr lang="zh-CN" altLang="en-US" sz="1600" dirty="0" smtClean="0">
              <a:latin typeface="Arial" pitchFamily="34" charset="0"/>
              <a:ea typeface="微软雅黑" pitchFamily="34" charset="-122"/>
            </a:endParaRPr>
          </a:p>
        </p:txBody>
      </p:sp>
      <p:pic>
        <p:nvPicPr>
          <p:cNvPr id="1027" name="Picture 3"/>
          <p:cNvPicPr>
            <a:picLocks noGrp="1" noChangeAspect="1" noChangeArrowheads="1"/>
          </p:cNvPicPr>
          <p:nvPr>
            <p:ph sz="half" idx="1"/>
          </p:nvPr>
        </p:nvPicPr>
        <p:blipFill>
          <a:blip r:embed="rId1"/>
          <a:srcRect/>
          <a:stretch>
            <a:fillRect/>
          </a:stretch>
        </p:blipFill>
        <p:spPr bwMode="auto">
          <a:xfrm>
            <a:off x="1559972" y="1128496"/>
            <a:ext cx="8205465" cy="361217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r>
              <a:rPr lang="zh-CN" altLang="en-US" dirty="0"/>
              <a:t>国际互借</a:t>
            </a:r>
          </a:p>
        </p:txBody>
      </p:sp>
      <p:sp>
        <p:nvSpPr>
          <p:cNvPr id="3" name="内容占位符 2"/>
          <p:cNvSpPr>
            <a:spLocks noGrp="1"/>
          </p:cNvSpPr>
          <p:nvPr>
            <p:ph sz="half" idx="2"/>
          </p:nvPr>
        </p:nvSpPr>
        <p:spPr>
          <a:xfrm>
            <a:off x="461010" y="1000760"/>
            <a:ext cx="11153140" cy="5177155"/>
          </a:xfrm>
        </p:spPr>
        <p:txBody>
          <a:bodyPr/>
          <a:lstStyle/>
          <a:p>
            <a:r>
              <a:rPr>
                <a:latin typeface="宋体-PUA" charset="0"/>
                <a:ea typeface="宋体-PUA" charset="0"/>
                <a:sym typeface="+mn-ea"/>
              </a:rPr>
              <a:t>国际互借：国内没有的外文原版书</a:t>
            </a:r>
            <a:endParaRPr>
              <a:latin typeface="宋体-PUA" charset="0"/>
              <a:ea typeface="宋体-PUA" charset="0"/>
              <a:sym typeface="+mn-ea"/>
            </a:endParaRPr>
          </a:p>
          <a:p>
            <a:r>
              <a:rPr>
                <a:latin typeface="宋体-PUA" charset="0"/>
                <a:ea typeface="宋体-PUA" charset="0"/>
                <a:sym typeface="+mn-ea"/>
              </a:rPr>
              <a:t>通过</a:t>
            </a:r>
            <a:r>
              <a:rPr lang="en-US" altLang="zh-CN">
                <a:latin typeface="宋体-PUA" charset="0"/>
                <a:ea typeface="宋体-PUA" charset="0"/>
                <a:sym typeface="+mn-ea"/>
              </a:rPr>
              <a:t>WorldCat</a:t>
            </a:r>
            <a:r>
              <a:rPr>
                <a:latin typeface="宋体-PUA" charset="0"/>
                <a:ea typeface="宋体-PUA" charset="0"/>
                <a:sym typeface="+mn-ea"/>
              </a:rPr>
              <a:t>上面揭示的</a:t>
            </a:r>
            <a:r>
              <a:rPr lang="en-US" altLang="zh-CN">
                <a:latin typeface="宋体-PUA" charset="0"/>
                <a:ea typeface="宋体-PUA" charset="0"/>
                <a:sym typeface="+mn-ea"/>
              </a:rPr>
              <a:t>OCLC</a:t>
            </a:r>
            <a:r>
              <a:rPr>
                <a:latin typeface="宋体-PUA" charset="0"/>
                <a:ea typeface="宋体-PUA" charset="0"/>
                <a:sym typeface="+mn-ea"/>
              </a:rPr>
              <a:t>部分成员馆馆藏图书（且对中国有服务权限）。</a:t>
            </a:r>
            <a:endParaRPr lang="zh-CN" altLang="en-US" kern="1200" dirty="0">
              <a:latin typeface="宋体-PUA" charset="0"/>
              <a:ea typeface="宋体-PUA" charset="0"/>
            </a:endParaRPr>
          </a:p>
          <a:p>
            <a:r>
              <a:rPr lang="en-US" altLang="zh-CN">
                <a:latin typeface="宋体-PUA" charset="0"/>
                <a:ea typeface="宋体-PUA" charset="0"/>
                <a:sym typeface="+mn-ea"/>
                <a:hlinkClick r:id="rId1"/>
              </a:rPr>
              <a:t>http://lib.jlu.edu.cn/portal/database2/2/146.aspx</a:t>
            </a:r>
            <a:endParaRPr lang="zh-CN" altLang="en-US">
              <a:latin typeface="宋体-PUA" charset="0"/>
              <a:ea typeface="宋体-PUA" charset="0"/>
            </a:endParaRPr>
          </a:p>
        </p:txBody>
      </p:sp>
      <p:pic>
        <p:nvPicPr>
          <p:cNvPr id="72708" name="图片 3" descr="国际互借1.png"/>
          <p:cNvPicPr>
            <a:picLocks noGrp="1" noChangeAspect="1"/>
          </p:cNvPicPr>
          <p:nvPr>
            <p:ph sz="half" idx="1"/>
          </p:nvPr>
        </p:nvPicPr>
        <p:blipFill>
          <a:blip r:embed="rId2"/>
          <a:srcRect/>
          <a:stretch>
            <a:fillRect/>
          </a:stretch>
        </p:blipFill>
        <p:spPr>
          <a:xfrm>
            <a:off x="802640" y="3528060"/>
            <a:ext cx="9926955" cy="3181350"/>
          </a:xfrm>
          <a:prstGeom prst="rect">
            <a:avLst/>
          </a:prstGeom>
          <a:noFill/>
          <a:ln w="9525">
            <a:noFill/>
            <a:miter/>
          </a:ln>
        </p:spPr>
      </p:pic>
      <p:sp>
        <p:nvSpPr>
          <p:cNvPr id="7" name="矩形 4"/>
          <p:cNvSpPr/>
          <p:nvPr/>
        </p:nvSpPr>
        <p:spPr>
          <a:xfrm>
            <a:off x="1163320" y="4366260"/>
            <a:ext cx="287401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内容占位符 5" descr="oclc入口.png"/>
          <p:cNvPicPr>
            <a:picLocks noGrp="1" noChangeAspect="1"/>
          </p:cNvPicPr>
          <p:nvPr>
            <p:ph idx="1"/>
          </p:nvPr>
        </p:nvPicPr>
        <p:blipFill>
          <a:blip r:embed="rId1"/>
          <a:srcRect/>
          <a:stretch>
            <a:fillRect/>
          </a:stretch>
        </p:blipFill>
        <p:spPr>
          <a:xfrm>
            <a:off x="239395" y="598170"/>
            <a:ext cx="10949305" cy="5942965"/>
          </a:xfrm>
          <a:prstGeom prst="rect">
            <a:avLst/>
          </a:prstGeom>
          <a:noFill/>
          <a:ln w="9525">
            <a:noFill/>
            <a:miter/>
          </a:ln>
        </p:spPr>
      </p:pic>
      <p:sp>
        <p:nvSpPr>
          <p:cNvPr id="7" name="矩形 4"/>
          <p:cNvSpPr/>
          <p:nvPr/>
        </p:nvSpPr>
        <p:spPr>
          <a:xfrm>
            <a:off x="3734435" y="1943100"/>
            <a:ext cx="163830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5" name="内容占位符 4" descr="国际互借2.png"/>
          <p:cNvPicPr>
            <a:picLocks noGrp="1" noChangeAspect="1"/>
          </p:cNvPicPr>
          <p:nvPr>
            <p:ph idx="1"/>
          </p:nvPr>
        </p:nvPicPr>
        <p:blipFill>
          <a:blip r:embed="rId1"/>
          <a:srcRect/>
          <a:stretch>
            <a:fillRect/>
          </a:stretch>
        </p:blipFill>
        <p:spPr>
          <a:xfrm>
            <a:off x="340995" y="768985"/>
            <a:ext cx="11049000" cy="5452745"/>
          </a:xfrm>
          <a:prstGeom prst="rect">
            <a:avLst/>
          </a:prstGeom>
          <a:noFill/>
          <a:ln w="9525">
            <a:noFill/>
            <a:miter/>
          </a:ln>
        </p:spPr>
      </p:pic>
      <p:sp>
        <p:nvSpPr>
          <p:cNvPr id="8" name="圆角矩形 7"/>
          <p:cNvSpPr/>
          <p:nvPr/>
        </p:nvSpPr>
        <p:spPr>
          <a:xfrm>
            <a:off x="4060825" y="1471613"/>
            <a:ext cx="4000500" cy="1020763"/>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latinLnBrk="0" hangingPunct="1">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0000"/>
                </a:solidFill>
                <a:effectLst/>
                <a:uLnTx/>
                <a:uFillTx/>
                <a:latin typeface="+mn-lt"/>
                <a:ea typeface="+mn-ea"/>
                <a:cs typeface="+mn-cs"/>
              </a:rPr>
              <a:t>预借时间：想要获取所借文献的日期</a:t>
            </a:r>
            <a:endParaRPr kumimoji="0" lang="en-US" altLang="zh-CN" sz="1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latinLnBrk="0" hangingPunct="1">
              <a:spcBef>
                <a:spcPts val="0"/>
              </a:spcBef>
              <a:spcAft>
                <a:spcPts val="0"/>
              </a:spcAft>
              <a:buClrTx/>
              <a:buSzTx/>
              <a:buFontTx/>
              <a:buNone/>
              <a:defRPr/>
            </a:pPr>
            <a:r>
              <a:rPr kumimoji="0" lang="en-US" altLang="en-US" sz="1800" b="0" i="0" u="none" strike="noStrike" kern="1200" cap="none" spc="0" normalizeH="0" baseline="0" noProof="0" dirty="0" smtClean="0">
                <a:ln>
                  <a:noFill/>
                </a:ln>
                <a:solidFill>
                  <a:srgbClr val="FF0000"/>
                </a:solidFill>
                <a:effectLst/>
                <a:uLnTx/>
                <a:uFillTx/>
                <a:latin typeface="+mn-lt"/>
                <a:ea typeface="+mn-ea"/>
                <a:cs typeface="+mn-cs"/>
              </a:rPr>
              <a:t>(</a:t>
            </a:r>
            <a:r>
              <a:rPr kumimoji="0" lang="zh-CN" altLang="en-US" sz="1800" b="0" i="0" u="none" strike="noStrike" kern="1200" cap="none" spc="0" normalizeH="0" baseline="0" noProof="0" dirty="0" smtClean="0">
                <a:ln>
                  <a:noFill/>
                </a:ln>
                <a:solidFill>
                  <a:srgbClr val="FF0000"/>
                </a:solidFill>
                <a:effectLst/>
                <a:uLnTx/>
                <a:uFillTx/>
                <a:latin typeface="+mn-lt"/>
                <a:ea typeface="+mn-ea"/>
                <a:cs typeface="+mn-cs"/>
              </a:rPr>
              <a:t>图书最后到手时间上</a:t>
            </a:r>
            <a:r>
              <a:rPr kumimoji="0" lang="en-US" altLang="en-US" sz="1800" b="0" i="0" u="none" strike="noStrike" kern="1200" cap="none" spc="0" normalizeH="0" baseline="0" noProof="0" dirty="0" smtClean="0">
                <a:ln>
                  <a:noFill/>
                </a:ln>
                <a:solidFill>
                  <a:srgbClr val="FF0000"/>
                </a:solidFill>
                <a:effectLst/>
                <a:uLnTx/>
                <a:uFillTx/>
                <a:latin typeface="+mn-lt"/>
                <a:ea typeface="+mn-ea"/>
                <a:cs typeface="+mn-cs"/>
              </a:rPr>
              <a:t>)</a:t>
            </a:r>
            <a:endParaRPr kumimoji="0" lang="en-US" altLang="en-US" sz="1800" b="0"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ctr" defTabSz="914400" rtl="0" eaLnBrk="1" latinLnBrk="0" hangingPunct="1">
              <a:spcBef>
                <a:spcPts val="0"/>
              </a:spcBef>
              <a:spcAft>
                <a:spcPts val="0"/>
              </a:spcAft>
              <a:buClrTx/>
              <a:buSzTx/>
              <a:buFontTx/>
              <a:buNone/>
              <a:defRPr/>
            </a:pPr>
            <a:endParaRPr kumimoji="0" lang="en-US" altLang="zh-CN" sz="18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7" name="圆角矩形 6"/>
          <p:cNvSpPr/>
          <p:nvPr/>
        </p:nvSpPr>
        <p:spPr>
          <a:xfrm>
            <a:off x="4411980" y="2651443"/>
            <a:ext cx="3000375" cy="407988"/>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latinLnBrk="0" hangingPunct="1">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0000"/>
                </a:solidFill>
                <a:effectLst/>
                <a:uLnTx/>
                <a:uFillTx/>
                <a:latin typeface="+mn-lt"/>
                <a:ea typeface="+mn-ea"/>
                <a:cs typeface="+mn-cs"/>
              </a:rPr>
              <a:t>申请类型：图书外借</a:t>
            </a:r>
            <a:endParaRPr kumimoji="0" lang="en-US" altLang="zh-CN" sz="1800" b="0" i="0" u="none" strike="noStrike" kern="1200" cap="none" spc="0" normalizeH="0" baseline="0" noProof="0" dirty="0" smtClean="0">
              <a:ln>
                <a:noFill/>
              </a:ln>
              <a:solidFill>
                <a:srgbClr val="FF0000"/>
              </a:solidFill>
              <a:effectLst/>
              <a:uLnTx/>
              <a:uFillTx/>
              <a:latin typeface="+mn-lt"/>
              <a:ea typeface="+mn-ea"/>
              <a:cs typeface="+mn-cs"/>
            </a:endParaRPr>
          </a:p>
        </p:txBody>
      </p:sp>
      <p:sp>
        <p:nvSpPr>
          <p:cNvPr id="5" name="矩形 4"/>
          <p:cNvSpPr/>
          <p:nvPr/>
        </p:nvSpPr>
        <p:spPr>
          <a:xfrm>
            <a:off x="1016635" y="1918970"/>
            <a:ext cx="163830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6" name="矩形 4"/>
          <p:cNvSpPr/>
          <p:nvPr/>
        </p:nvSpPr>
        <p:spPr>
          <a:xfrm>
            <a:off x="1021715" y="2216785"/>
            <a:ext cx="163830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5" grpId="0" bldLvl="0" animBg="1"/>
      <p:bldP spid="6"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填表说明</a:t>
            </a:r>
          </a:p>
        </p:txBody>
      </p:sp>
      <p:sp>
        <p:nvSpPr>
          <p:cNvPr id="3" name="文本占位符 2"/>
          <p:cNvSpPr>
            <a:spLocks noGrp="1"/>
          </p:cNvSpPr>
          <p:nvPr>
            <p:ph type="body" idx="1"/>
          </p:nvPr>
        </p:nvSpPr>
        <p:spPr>
          <a:xfrm>
            <a:off x="558800" y="1024890"/>
            <a:ext cx="11055350" cy="5440045"/>
          </a:xfrm>
        </p:spPr>
        <p:txBody>
          <a:bodyPr/>
          <a:lstStyle/>
          <a:p>
            <a:pPr lvl="0"/>
            <a:r>
              <a:rPr>
                <a:solidFill>
                  <a:schemeClr val="accent1"/>
                </a:solidFill>
                <a:latin typeface="宋体-PUA" charset="0"/>
                <a:ea typeface="宋体-PUA" charset="0"/>
                <a:sym typeface="+mn-ea"/>
              </a:rPr>
              <a:t>综合信息</a:t>
            </a:r>
            <a:r>
              <a:rPr>
                <a:latin typeface="宋体-PUA" charset="0"/>
                <a:ea typeface="宋体-PUA" charset="0"/>
                <a:sym typeface="+mn-ea"/>
              </a:rPr>
              <a:t>：</a:t>
            </a:r>
            <a:r>
              <a:rPr>
                <a:solidFill>
                  <a:srgbClr val="E46C0A"/>
                </a:solidFill>
                <a:latin typeface="隶书" pitchFamily="49" charset="-122"/>
                <a:ea typeface="隶书" pitchFamily="49" charset="-122"/>
                <a:sym typeface="+mn-ea"/>
              </a:rPr>
              <a:t>要填写详细</a:t>
            </a:r>
            <a:endParaRPr>
              <a:solidFill>
                <a:srgbClr val="E46C0A"/>
              </a:solidFill>
              <a:latin typeface="隶书" pitchFamily="49" charset="-122"/>
              <a:ea typeface="隶书" pitchFamily="49" charset="-122"/>
              <a:sym typeface="+mn-ea"/>
            </a:endParaRPr>
          </a:p>
          <a:p>
            <a:pPr lvl="0"/>
            <a:r>
              <a:rPr>
                <a:solidFill>
                  <a:schemeClr val="accent1"/>
                </a:solidFill>
                <a:latin typeface="宋体-PUA" charset="0"/>
                <a:ea typeface="宋体-PUA" charset="0"/>
                <a:sym typeface="+mn-ea"/>
              </a:rPr>
              <a:t>申请人资料：</a:t>
            </a:r>
            <a:r>
              <a:rPr>
                <a:solidFill>
                  <a:srgbClr val="E46C0A"/>
                </a:solidFill>
                <a:latin typeface="隶书" pitchFamily="49" charset="-122"/>
                <a:ea typeface="隶书" pitchFamily="49" charset="-122"/>
                <a:sym typeface="+mn-ea"/>
              </a:rPr>
              <a:t>必须是真实的资料。</a:t>
            </a:r>
            <a:endParaRPr lang="zh-CN" altLang="en-US" dirty="0"/>
          </a:p>
          <a:p>
            <a:pPr lvl="0"/>
            <a:r>
              <a:rPr>
                <a:solidFill>
                  <a:schemeClr val="accent1"/>
                </a:solidFill>
                <a:sym typeface="+mn-ea"/>
              </a:rPr>
              <a:t>申请类型：</a:t>
            </a:r>
            <a:r>
              <a:rPr>
                <a:solidFill>
                  <a:srgbClr val="E46C0A"/>
                </a:solidFill>
                <a:latin typeface="隶书" pitchFamily="49" charset="-122"/>
                <a:ea typeface="隶书" pitchFamily="49" charset="-122"/>
                <a:sym typeface="+mn-ea"/>
              </a:rPr>
              <a:t>请选择图书外借服务。</a:t>
            </a:r>
            <a:endParaRPr lang="en-US" altLang="zh-CN" dirty="0">
              <a:solidFill>
                <a:srgbClr val="E46C0A"/>
              </a:solidFill>
              <a:latin typeface="隶书" pitchFamily="49" charset="-122"/>
              <a:ea typeface="隶书" pitchFamily="49" charset="-122"/>
            </a:endParaRPr>
          </a:p>
          <a:p>
            <a:pPr lvl="0"/>
            <a:r>
              <a:rPr>
                <a:solidFill>
                  <a:schemeClr val="accent1"/>
                </a:solidFill>
                <a:sym typeface="+mn-ea"/>
              </a:rPr>
              <a:t>预借日期：</a:t>
            </a:r>
            <a:r>
              <a:rPr>
                <a:solidFill>
                  <a:srgbClr val="E46C0A"/>
                </a:solidFill>
                <a:latin typeface="隶书" pitchFamily="49" charset="-122"/>
                <a:ea typeface="隶书" pitchFamily="49" charset="-122"/>
                <a:sym typeface="+mn-ea"/>
              </a:rPr>
              <a:t>想要获取所借文献的日期</a:t>
            </a:r>
            <a:r>
              <a:rPr lang="en-US">
                <a:solidFill>
                  <a:srgbClr val="E46C0A"/>
                </a:solidFill>
                <a:latin typeface="隶书" pitchFamily="49" charset="-122"/>
                <a:ea typeface="隶书" pitchFamily="49" charset="-122"/>
                <a:sym typeface="+mn-ea"/>
              </a:rPr>
              <a:t>(</a:t>
            </a:r>
            <a:r>
              <a:rPr>
                <a:solidFill>
                  <a:srgbClr val="E46C0A"/>
                </a:solidFill>
                <a:latin typeface="隶书" pitchFamily="49" charset="-122"/>
                <a:ea typeface="隶书" pitchFamily="49" charset="-122"/>
                <a:sym typeface="+mn-ea"/>
              </a:rPr>
              <a:t>图书最后到手时间上限</a:t>
            </a:r>
            <a:r>
              <a:rPr lang="en-US">
                <a:solidFill>
                  <a:srgbClr val="E46C0A"/>
                </a:solidFill>
                <a:latin typeface="隶书" pitchFamily="49" charset="-122"/>
                <a:ea typeface="隶书" pitchFamily="49" charset="-122"/>
                <a:sym typeface="+mn-ea"/>
              </a:rPr>
              <a:t>)</a:t>
            </a:r>
            <a:endParaRPr lang="en-US">
              <a:solidFill>
                <a:srgbClr val="E46C0A"/>
              </a:solidFill>
              <a:latin typeface="隶书" pitchFamily="49" charset="-122"/>
              <a:ea typeface="隶书" pitchFamily="49" charset="-122"/>
              <a:sym typeface="+mn-ea"/>
            </a:endParaRPr>
          </a:p>
          <a:p>
            <a:pPr lvl="0"/>
            <a:endParaRPr lang="zh-CN" altLang="en-US" dirty="0">
              <a:solidFill>
                <a:srgbClr val="E46C0A"/>
              </a:solidFill>
              <a:latin typeface="隶书" pitchFamily="49" charset="-122"/>
              <a:ea typeface="隶书" pitchFamily="49" charset="-122"/>
            </a:endParaRPr>
          </a:p>
          <a:p>
            <a:pPr lvl="0"/>
            <a:r>
              <a:rPr b="1">
                <a:sym typeface="+mn-ea"/>
              </a:rPr>
              <a:t>申请表单填好后请发送至</a:t>
            </a:r>
            <a:r>
              <a:rPr lang="en-US" altLang="x-none" b="1">
                <a:sym typeface="+mn-ea"/>
              </a:rPr>
              <a:t> </a:t>
            </a:r>
            <a:r>
              <a:rPr lang="en-US" altLang="zh-CN" b="1">
                <a:sym typeface="+mn-ea"/>
              </a:rPr>
              <a:t>liah@jlu.edu.cn </a:t>
            </a:r>
            <a:endParaRPr lang="zh-CN" altLang="en-US" dirty="0"/>
          </a:p>
          <a:p>
            <a:pPr lvl="0"/>
            <a:r>
              <a:rPr lang="en-US" altLang="zh-CN" b="1">
                <a:sym typeface="+mn-ea"/>
              </a:rPr>
              <a:t> </a:t>
            </a:r>
            <a:r>
              <a:rPr b="1">
                <a:sym typeface="+mn-ea"/>
              </a:rPr>
              <a:t>联系电话：</a:t>
            </a:r>
            <a:r>
              <a:rPr lang="en-US" altLang="zh-CN" b="1">
                <a:sym typeface="+mn-ea"/>
              </a:rPr>
              <a:t>85166865</a:t>
            </a:r>
            <a:r>
              <a:rPr b="1">
                <a:sym typeface="+mn-ea"/>
              </a:rPr>
              <a:t>，</a:t>
            </a:r>
            <a:r>
              <a:rPr lang="en-US" altLang="zh-CN" b="1">
                <a:sym typeface="+mn-ea"/>
              </a:rPr>
              <a:t>13756927156 </a:t>
            </a:r>
            <a:endParaRPr lang="zh-CN" altLang="en-US" dirty="0"/>
          </a:p>
          <a:p>
            <a:pPr lvl="0"/>
            <a:r>
              <a:rPr lang="en-US" altLang="zh-CN" b="1">
                <a:sym typeface="+mn-ea"/>
              </a:rPr>
              <a:t> </a:t>
            </a:r>
            <a:r>
              <a:rPr b="1">
                <a:sym typeface="+mn-ea"/>
              </a:rPr>
              <a:t>联系人：李爱华</a:t>
            </a:r>
            <a:endParaRPr b="1">
              <a:sym typeface="+mn-ea"/>
            </a:endParaRPr>
          </a:p>
          <a:p>
            <a:pPr lvl="0"/>
            <a:r>
              <a:rPr>
                <a:solidFill>
                  <a:srgbClr val="E46C0A"/>
                </a:solidFill>
                <a:latin typeface="隶书" pitchFamily="49" charset="-122"/>
                <a:ea typeface="隶书" pitchFamily="49" charset="-122"/>
                <a:sym typeface="+mn-ea"/>
              </a:rPr>
              <a:t>图书馆取得国际互借的图书后会通知申请人到</a:t>
            </a:r>
            <a:r>
              <a:rPr b="1">
                <a:solidFill>
                  <a:srgbClr val="E46C0A"/>
                </a:solidFill>
                <a:latin typeface="隶书" pitchFamily="49" charset="-122"/>
                <a:ea typeface="隶书" pitchFamily="49" charset="-122"/>
                <a:sym typeface="+mn-ea"/>
              </a:rPr>
              <a:t>中心馆</a:t>
            </a:r>
            <a:r>
              <a:rPr lang="en-US" altLang="zh-CN" b="1">
                <a:solidFill>
                  <a:srgbClr val="E46C0A"/>
                </a:solidFill>
                <a:latin typeface="隶书" pitchFamily="49" charset="-122"/>
                <a:ea typeface="隶书" pitchFamily="49" charset="-122"/>
                <a:sym typeface="+mn-ea"/>
              </a:rPr>
              <a:t>606</a:t>
            </a:r>
            <a:r>
              <a:rPr b="1">
                <a:solidFill>
                  <a:srgbClr val="E46C0A"/>
                </a:solidFill>
                <a:latin typeface="隶书" pitchFamily="49" charset="-122"/>
                <a:ea typeface="隶书" pitchFamily="49" charset="-122"/>
                <a:sym typeface="+mn-ea"/>
              </a:rPr>
              <a:t>室</a:t>
            </a:r>
            <a:endParaRPr lang="zh-CN" altLang="en-US" dirty="0">
              <a:solidFill>
                <a:srgbClr val="E46C0A"/>
              </a:solidFill>
              <a:latin typeface="隶书" pitchFamily="49" charset="-122"/>
              <a:ea typeface="隶书" pitchFamily="49" charset="-122"/>
            </a:endParaRPr>
          </a:p>
          <a:p>
            <a:pPr lvl="0"/>
            <a:endParaRPr lang="zh-CN" altLang="en-US" dirty="0">
              <a:solidFill>
                <a:srgbClr val="E46C0A"/>
              </a:solidFill>
              <a:latin typeface="隶书" pitchFamily="49" charset="-122"/>
              <a:ea typeface="隶书" pitchFamily="49"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rcRect/>
          <a:stretch>
            <a:fillRect/>
          </a:stretch>
        </p:blipFill>
        <p:spPr>
          <a:xfrm>
            <a:off x="198120" y="1236345"/>
            <a:ext cx="6971665" cy="2476500"/>
          </a:xfrm>
          <a:prstGeom prst="rect">
            <a:avLst/>
          </a:prstGeom>
        </p:spPr>
      </p:pic>
      <p:sp>
        <p:nvSpPr>
          <p:cNvPr id="2" name="标题 1"/>
          <p:cNvSpPr>
            <a:spLocks noGrp="1"/>
          </p:cNvSpPr>
          <p:nvPr>
            <p:ph type="title"/>
          </p:nvPr>
        </p:nvSpPr>
        <p:spPr/>
        <p:txBody>
          <a:bodyPr/>
          <a:lstStyle/>
          <a:p>
            <a:r>
              <a:rPr lang="zh-CN" altLang="en-US"/>
              <a:t>其他方式吉林大学图书馆主页中、外文发现</a:t>
            </a:r>
          </a:p>
        </p:txBody>
      </p:sp>
      <p:sp>
        <p:nvSpPr>
          <p:cNvPr id="13" name="矩形 4"/>
          <p:cNvSpPr/>
          <p:nvPr/>
        </p:nvSpPr>
        <p:spPr>
          <a:xfrm>
            <a:off x="3816985" y="2821940"/>
            <a:ext cx="1638300" cy="433705"/>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6" name="内容占位符 5"/>
          <p:cNvPicPr>
            <a:picLocks noGrp="1" noChangeAspect="1"/>
          </p:cNvPicPr>
          <p:nvPr>
            <p:ph sz="half" idx="1"/>
          </p:nvPr>
        </p:nvPicPr>
        <p:blipFill>
          <a:blip r:embed="rId2"/>
          <a:srcRect/>
          <a:stretch>
            <a:fillRect/>
          </a:stretch>
        </p:blipFill>
        <p:spPr>
          <a:xfrm>
            <a:off x="1558290" y="1562100"/>
            <a:ext cx="7392670" cy="3003550"/>
          </a:xfrm>
          <a:prstGeom prst="rect">
            <a:avLst/>
          </a:prstGeom>
        </p:spPr>
      </p:pic>
      <p:sp>
        <p:nvSpPr>
          <p:cNvPr id="7" name="矩形 4"/>
          <p:cNvSpPr/>
          <p:nvPr/>
        </p:nvSpPr>
        <p:spPr>
          <a:xfrm>
            <a:off x="2939415" y="4023995"/>
            <a:ext cx="163830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pic>
        <p:nvPicPr>
          <p:cNvPr id="8" name="图片 7"/>
          <p:cNvPicPr>
            <a:picLocks noChangeAspect="1"/>
          </p:cNvPicPr>
          <p:nvPr/>
        </p:nvPicPr>
        <p:blipFill>
          <a:blip r:embed="rId3"/>
          <a:srcRect/>
          <a:stretch>
            <a:fillRect/>
          </a:stretch>
        </p:blipFill>
        <p:spPr>
          <a:xfrm>
            <a:off x="3138170" y="1901190"/>
            <a:ext cx="8609330" cy="3629660"/>
          </a:xfrm>
          <a:prstGeom prst="rect">
            <a:avLst/>
          </a:prstGeom>
        </p:spPr>
      </p:pic>
      <p:sp>
        <p:nvSpPr>
          <p:cNvPr id="9" name="矩形 4"/>
          <p:cNvSpPr/>
          <p:nvPr/>
        </p:nvSpPr>
        <p:spPr>
          <a:xfrm>
            <a:off x="3421380" y="5165725"/>
            <a:ext cx="163830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
        <p:nvSpPr>
          <p:cNvPr id="12" name="圆角矩形 11"/>
          <p:cNvSpPr/>
          <p:nvPr/>
        </p:nvSpPr>
        <p:spPr>
          <a:xfrm>
            <a:off x="6786880" y="2956878"/>
            <a:ext cx="3000375" cy="405332"/>
          </a:xfrm>
          <a:prstGeom prst="roundRect">
            <a:avLst/>
          </a:prstGeom>
          <a:solidFill>
            <a:schemeClr val="accent3">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spAutoFit/>
          </a:bodyPr>
          <a:lstStyle/>
          <a:p>
            <a:pPr marL="0" marR="0" lvl="0" indent="0" algn="ctr" defTabSz="914400" rtl="0" eaLnBrk="1" latinLnBrk="0" hangingPunct="1">
              <a:spcBef>
                <a:spcPts val="0"/>
              </a:spcBef>
              <a:spcAft>
                <a:spcPts val="0"/>
              </a:spcAft>
              <a:buClrTx/>
              <a:buSzTx/>
              <a:buFontTx/>
              <a:buNone/>
              <a:defRPr/>
            </a:pPr>
            <a:r>
              <a:rPr kumimoji="0" lang="zh-CN" altLang="en-US" sz="1800" b="0" i="0" u="none" strike="noStrike" kern="1200" cap="none" spc="0" normalizeH="0" baseline="0" noProof="0" dirty="0" smtClean="0">
                <a:ln>
                  <a:noFill/>
                </a:ln>
                <a:solidFill>
                  <a:srgbClr val="FF0000"/>
                </a:solidFill>
                <a:effectLst/>
                <a:uLnTx/>
                <a:uFillTx/>
                <a:latin typeface="+mn-lt"/>
                <a:ea typeface="宋体" charset="0"/>
                <a:cs typeface="+mn-cs"/>
              </a:rPr>
              <a:t>一定要填写有效邮箱</a:t>
            </a:r>
          </a:p>
        </p:txBody>
      </p:sp>
      <p:pic>
        <p:nvPicPr>
          <p:cNvPr id="3" name="内容占位符 2"/>
          <p:cNvPicPr>
            <a:picLocks noChangeAspect="1"/>
          </p:cNvPicPr>
          <p:nvPr>
            <p:ph sz="half" idx="2"/>
          </p:nvPr>
        </p:nvPicPr>
        <p:blipFill>
          <a:blip r:embed="rId4"/>
          <a:srcRect/>
          <a:stretch>
            <a:fillRect/>
          </a:stretch>
        </p:blipFill>
        <p:spPr>
          <a:xfrm>
            <a:off x="4854575" y="2407285"/>
            <a:ext cx="7137400" cy="37363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7" grpId="0" bldLvl="0" animBg="1"/>
      <p:bldP spid="9" grpId="0" bldLvl="0" animBg="1"/>
      <p:bldP spid="12"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sym typeface="+mn-ea"/>
              </a:rPr>
              <a:t>2-3</a:t>
            </a:r>
            <a:r>
              <a:rPr lang="zh-CN" altLang="en-US" dirty="0">
                <a:sym typeface="+mn-ea"/>
              </a:rPr>
              <a:t>个工作日左右收到邮箱回复</a:t>
            </a:r>
            <a:endParaRPr lang="zh-CN" altLang="en-US"/>
          </a:p>
        </p:txBody>
      </p:sp>
      <p:pic>
        <p:nvPicPr>
          <p:cNvPr id="4" name="内容占位符 3"/>
          <p:cNvPicPr>
            <a:picLocks noGrp="1" noChangeAspect="1"/>
          </p:cNvPicPr>
          <p:nvPr>
            <p:ph idx="1"/>
          </p:nvPr>
        </p:nvPicPr>
        <p:blipFill>
          <a:blip r:embed="rId1"/>
          <a:srcRect/>
          <a:stretch>
            <a:fillRect/>
          </a:stretch>
        </p:blipFill>
        <p:spPr>
          <a:xfrm>
            <a:off x="1059180" y="1089025"/>
            <a:ext cx="9284335" cy="4428490"/>
          </a:xfrm>
          <a:prstGeom prst="rect">
            <a:avLst/>
          </a:prstGeom>
        </p:spPr>
      </p:pic>
      <p:sp>
        <p:nvSpPr>
          <p:cNvPr id="9" name="矩形 4"/>
          <p:cNvSpPr/>
          <p:nvPr/>
        </p:nvSpPr>
        <p:spPr>
          <a:xfrm>
            <a:off x="4229100" y="2656840"/>
            <a:ext cx="1638300" cy="287020"/>
          </a:xfrm>
          <a:prstGeom prst="rect">
            <a:avLst/>
          </a:prstGeom>
          <a:noFill/>
          <a:ln w="25400" cap="flat" cmpd="sng">
            <a:solidFill>
              <a:srgbClr val="C00000"/>
            </a:solidFill>
            <a:prstDash val="solid"/>
            <a:miter/>
            <a:headEnd type="none" w="med" len="med"/>
            <a:tailEnd type="none" w="med" len="med"/>
          </a:ln>
        </p:spPr>
        <p:txBody>
          <a:bodyPr vert="horz" wrap="square" anchor="ctr"/>
          <a:lstStyle/>
          <a:p>
            <a:pPr lvl="0" algn="ctr" eaLnBrk="1" hangingPunct="1"/>
            <a:endParaRPr lang="zh-CN" altLang="en-US" dirty="0">
              <a:solidFill>
                <a:srgbClr val="FFFFFF"/>
              </a:solidFill>
              <a:latin typeface="Calibri" panose="020F0502020204030204" pitchFamily="34" charset="0"/>
              <a:ea typeface="宋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a:p>
            <a:r>
              <a:rPr lang="zh-CN" altLang="en-US" dirty="0" smtClean="0"/>
              <a:t>总结</a:t>
            </a:r>
            <a:endParaRPr lang="zh-CN" altLang="en-US" dirty="0"/>
          </a:p>
        </p:txBody>
      </p:sp>
      <p:sp>
        <p:nvSpPr>
          <p:cNvPr id="4" name="五边形 3"/>
          <p:cNvSpPr/>
          <p:nvPr/>
        </p:nvSpPr>
        <p:spPr>
          <a:xfrm>
            <a:off x="978535" y="1208405"/>
            <a:ext cx="2399030" cy="710565"/>
          </a:xfrm>
          <a:prstGeom prst="homePlat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t>CASHL</a:t>
            </a:r>
          </a:p>
        </p:txBody>
      </p:sp>
      <p:sp>
        <p:nvSpPr>
          <p:cNvPr id="5" name="流程图: 可选过程 4"/>
          <p:cNvSpPr/>
          <p:nvPr/>
        </p:nvSpPr>
        <p:spPr>
          <a:xfrm>
            <a:off x="4028440" y="803275"/>
            <a:ext cx="2803525" cy="1445260"/>
          </a:xfrm>
          <a:prstGeom prst="flowChartAlternateProcess">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b="1">
                <a:solidFill>
                  <a:schemeClr val="bg1"/>
                </a:solidFill>
                <a:latin typeface="Calibri" panose="020F0502020204030204" pitchFamily="34" charset="0"/>
                <a:ea typeface="宋体" charset="-122"/>
                <a:sym typeface="+mn-ea"/>
              </a:rPr>
              <a:t>人文社科外文资源</a:t>
            </a:r>
            <a:r>
              <a:rPr lang="zh-CN" b="1">
                <a:solidFill>
                  <a:schemeClr val="bg1"/>
                </a:solidFill>
                <a:latin typeface="Calibri" panose="020F0502020204030204" pitchFamily="34" charset="0"/>
                <a:ea typeface="宋体" charset="-122"/>
                <a:sym typeface="+mn-ea"/>
              </a:rPr>
              <a:t>（图书、文章），少量的其他学科</a:t>
            </a:r>
          </a:p>
        </p:txBody>
      </p:sp>
      <p:sp>
        <p:nvSpPr>
          <p:cNvPr id="6" name="五边形 5"/>
          <p:cNvSpPr/>
          <p:nvPr/>
        </p:nvSpPr>
        <p:spPr>
          <a:xfrm>
            <a:off x="1078865" y="3439795"/>
            <a:ext cx="2362200" cy="748030"/>
          </a:xfrm>
          <a:prstGeom prst="homePlat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solidFill>
                  <a:schemeClr val="bg2"/>
                </a:solidFill>
                <a:ea typeface="+mn-lt"/>
                <a:sym typeface="+mn-ea"/>
              </a:rPr>
              <a:t>CALIS</a:t>
            </a:r>
          </a:p>
        </p:txBody>
      </p:sp>
      <p:sp>
        <p:nvSpPr>
          <p:cNvPr id="7" name="左中括号 6"/>
          <p:cNvSpPr/>
          <p:nvPr/>
        </p:nvSpPr>
        <p:spPr>
          <a:xfrm>
            <a:off x="3635375" y="2898140"/>
            <a:ext cx="648970" cy="1884680"/>
          </a:xfrm>
          <a:prstGeom prst="leftBracket">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8" name="流程图: 可选过程 7"/>
          <p:cNvSpPr/>
          <p:nvPr/>
        </p:nvSpPr>
        <p:spPr>
          <a:xfrm>
            <a:off x="4332605" y="2471420"/>
            <a:ext cx="2472690" cy="856615"/>
          </a:xfrm>
          <a:prstGeom prst="flowChartAlternateProcess">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a:t>e</a:t>
            </a:r>
            <a:r>
              <a:rPr lang="zh-CN" altLang="en-US" sz="2000" b="1">
                <a:ea typeface="宋体" charset="0"/>
              </a:rPr>
              <a:t>读学术搜索</a:t>
            </a:r>
          </a:p>
        </p:txBody>
      </p:sp>
      <p:sp>
        <p:nvSpPr>
          <p:cNvPr id="9" name="流程图: 可选过程 8"/>
          <p:cNvSpPr/>
          <p:nvPr/>
        </p:nvSpPr>
        <p:spPr>
          <a:xfrm>
            <a:off x="4320540" y="4342130"/>
            <a:ext cx="2533650" cy="746760"/>
          </a:xfrm>
          <a:prstGeom prst="flowChartAlternateProcess">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t>NSTL</a:t>
            </a:r>
          </a:p>
        </p:txBody>
      </p:sp>
      <p:cxnSp>
        <p:nvCxnSpPr>
          <p:cNvPr id="11" name="直接箭头连接符 10"/>
          <p:cNvCxnSpPr>
            <a:stCxn id="9" idx="3"/>
          </p:cNvCxnSpPr>
          <p:nvPr/>
        </p:nvCxnSpPr>
        <p:spPr>
          <a:xfrm>
            <a:off x="6854190" y="4715510"/>
            <a:ext cx="709930"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a:off x="6797675" y="2871470"/>
            <a:ext cx="709930" cy="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流程图: 可选过程 12"/>
          <p:cNvSpPr/>
          <p:nvPr/>
        </p:nvSpPr>
        <p:spPr>
          <a:xfrm>
            <a:off x="7528560" y="1969135"/>
            <a:ext cx="2803525" cy="1896745"/>
          </a:xfrm>
          <a:prstGeom prst="flowChartAlternateProcess">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ea typeface="宋体" charset="0"/>
              </a:rPr>
              <a:t>联合目录</a:t>
            </a:r>
            <a:endParaRPr lang="zh-CN" altLang="en-US" b="1">
              <a:ea typeface="宋体" charset="0"/>
            </a:endParaRPr>
          </a:p>
          <a:p>
            <a:pPr algn="ctr"/>
            <a:r>
              <a:rPr lang="zh-CN" altLang="en-US" b="1">
                <a:ea typeface="宋体" charset="0"/>
              </a:rPr>
              <a:t>外文期刊</a:t>
            </a:r>
            <a:endParaRPr lang="zh-CN" altLang="en-US" b="1">
              <a:ea typeface="宋体" charset="0"/>
            </a:endParaRPr>
          </a:p>
          <a:p>
            <a:pPr algn="ctr"/>
            <a:r>
              <a:rPr lang="zh-CN" altLang="en-US" b="1">
                <a:ea typeface="宋体" charset="0"/>
              </a:rPr>
              <a:t>学位论文</a:t>
            </a:r>
            <a:endParaRPr lang="zh-CN" altLang="en-US" b="1">
              <a:ea typeface="宋体" charset="0"/>
            </a:endParaRPr>
          </a:p>
          <a:p>
            <a:pPr algn="ctr"/>
            <a:r>
              <a:rPr lang="zh-CN" altLang="en-US" b="1">
                <a:ea typeface="宋体" charset="0"/>
              </a:rPr>
              <a:t>全文资源</a:t>
            </a:r>
          </a:p>
        </p:txBody>
      </p:sp>
      <p:sp>
        <p:nvSpPr>
          <p:cNvPr id="14" name="流程图: 可选过程 13"/>
          <p:cNvSpPr/>
          <p:nvPr/>
        </p:nvSpPr>
        <p:spPr>
          <a:xfrm>
            <a:off x="7570470" y="4215130"/>
            <a:ext cx="2803525" cy="1077595"/>
          </a:xfrm>
          <a:prstGeom prst="flowChartAlternateProcess">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科技、理工科、机械类</a:t>
            </a:r>
          </a:p>
        </p:txBody>
      </p:sp>
      <p:sp>
        <p:nvSpPr>
          <p:cNvPr id="16" name="文本框 15"/>
          <p:cNvSpPr txBox="1"/>
          <p:nvPr/>
        </p:nvSpPr>
        <p:spPr>
          <a:xfrm>
            <a:off x="7694930" y="2360295"/>
            <a:ext cx="579120" cy="1120140"/>
          </a:xfrm>
          <a:prstGeom prst="rect">
            <a:avLst/>
          </a:prstGeom>
          <a:noFill/>
        </p:spPr>
        <p:txBody>
          <a:bodyPr vert="eaVert" wrap="square" rtlCol="0">
            <a:spAutoFit/>
          </a:bodyPr>
          <a:lstStyle/>
          <a:p>
            <a:pPr>
              <a:lnSpc>
                <a:spcPct val="130000"/>
              </a:lnSpc>
            </a:pPr>
            <a:r>
              <a:rPr lang="zh-CN" altLang="en-US" sz="2000" b="1" dirty="0" smtClean="0">
                <a:solidFill>
                  <a:schemeClr val="bg2"/>
                </a:solidFill>
                <a:latin typeface="Arial" pitchFamily="34" charset="0"/>
                <a:ea typeface="微软雅黑" pitchFamily="34" charset="-122"/>
              </a:rPr>
              <a:t>高校馆藏</a:t>
            </a:r>
          </a:p>
        </p:txBody>
      </p:sp>
      <p:sp>
        <p:nvSpPr>
          <p:cNvPr id="18" name="五边形 17"/>
          <p:cNvSpPr/>
          <p:nvPr/>
        </p:nvSpPr>
        <p:spPr>
          <a:xfrm>
            <a:off x="1051560" y="5590540"/>
            <a:ext cx="2362835" cy="685800"/>
          </a:xfrm>
          <a:prstGeom prst="homePlate">
            <a:avLst/>
          </a:prstGeom>
          <a:solidFill>
            <a:srgbClr val="F5A2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国际互借</a:t>
            </a:r>
          </a:p>
        </p:txBody>
      </p:sp>
      <p:sp>
        <p:nvSpPr>
          <p:cNvPr id="19" name="流程图: 可选过程 18"/>
          <p:cNvSpPr/>
          <p:nvPr/>
        </p:nvSpPr>
        <p:spPr>
          <a:xfrm>
            <a:off x="4026535" y="5297170"/>
            <a:ext cx="2901315" cy="1297305"/>
          </a:xfrm>
          <a:prstGeom prst="flowChartAlternateProcess">
            <a:avLst/>
          </a:prstGeom>
          <a:solidFill>
            <a:srgbClr val="018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国内没有的外文原版图书</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z="2800" dirty="0" smtClean="0"/>
              <a:t>常用网址</a:t>
            </a:r>
            <a:endParaRPr lang="zh-CN" altLang="en-US" sz="2800" dirty="0"/>
          </a:p>
        </p:txBody>
      </p:sp>
      <p:sp>
        <p:nvSpPr>
          <p:cNvPr id="3" name="文本占位符 2"/>
          <p:cNvSpPr>
            <a:spLocks noGrp="1"/>
          </p:cNvSpPr>
          <p:nvPr>
            <p:ph type="body" idx="1"/>
          </p:nvPr>
        </p:nvSpPr>
        <p:spPr>
          <a:xfrm>
            <a:off x="558799" y="1219200"/>
            <a:ext cx="11292889" cy="5000625"/>
          </a:xfrm>
        </p:spPr>
        <p:txBody>
          <a:bodyPr/>
          <a:lstStyle/>
          <a:p>
            <a:r>
              <a:rPr b="1" dirty="0" smtClean="0"/>
              <a:t>吉林大学图书馆主页地址：</a:t>
            </a:r>
            <a:r>
              <a:rPr b="1" dirty="0" smtClean="0">
                <a:solidFill>
                  <a:srgbClr val="00B0F0"/>
                </a:solidFill>
              </a:rPr>
              <a:t>http</a:t>
            </a:r>
            <a:r>
              <a:rPr b="1" dirty="0">
                <a:solidFill>
                  <a:srgbClr val="00B0F0"/>
                </a:solidFill>
              </a:rPr>
              <a:t>://</a:t>
            </a:r>
            <a:r>
              <a:rPr b="1" dirty="0" smtClean="0">
                <a:solidFill>
                  <a:srgbClr val="00B0F0"/>
                </a:solidFill>
              </a:rPr>
              <a:t>www.lib.jlu.edu.cn</a:t>
            </a:r>
            <a:endParaRPr lang="en-US" altLang="zh-CN" b="1" dirty="0" smtClean="0">
              <a:solidFill>
                <a:srgbClr val="00B0F0"/>
              </a:solidFill>
            </a:endParaRPr>
          </a:p>
          <a:p>
            <a:r>
              <a:rPr lang="en-US" altLang="zh-CN" b="1" dirty="0" smtClean="0"/>
              <a:t>CASHL</a:t>
            </a:r>
            <a:r>
              <a:rPr b="1" dirty="0" smtClean="0"/>
              <a:t>地址： </a:t>
            </a:r>
            <a:r>
              <a:rPr lang="en-US" altLang="zh-CN" b="1" dirty="0">
                <a:solidFill>
                  <a:srgbClr val="840000"/>
                </a:solidFill>
                <a:hlinkClick r:id="rId1"/>
              </a:rPr>
              <a:t>http://</a:t>
            </a:r>
            <a:r>
              <a:rPr lang="en-US" altLang="zh-CN" b="1" dirty="0" smtClean="0">
                <a:solidFill>
                  <a:srgbClr val="840000"/>
                </a:solidFill>
                <a:hlinkClick r:id="rId1"/>
              </a:rPr>
              <a:t>www.cashl.edu.cn</a:t>
            </a:r>
            <a:endParaRPr lang="en-US" altLang="zh-CN" b="1" dirty="0" smtClean="0">
              <a:solidFill>
                <a:srgbClr val="840000"/>
              </a:solidFill>
            </a:endParaRPr>
          </a:p>
          <a:p>
            <a:r>
              <a:rPr lang="en-US" b="1" dirty="0" smtClean="0"/>
              <a:t>CALIS</a:t>
            </a:r>
            <a:r>
              <a:rPr b="1" dirty="0" smtClean="0"/>
              <a:t>读者网关地址</a:t>
            </a:r>
            <a:r>
              <a:rPr b="1" dirty="0">
                <a:solidFill>
                  <a:srgbClr val="00B0F0"/>
                </a:solidFill>
                <a:hlinkClick r:id="rId2"/>
              </a:rPr>
              <a:t>http://ill.jl.calis.edu.cn/gateway</a:t>
            </a:r>
            <a:r>
              <a:rPr b="1" dirty="0" smtClean="0">
                <a:solidFill>
                  <a:srgbClr val="00B0F0"/>
                </a:solidFill>
                <a:hlinkClick r:id="rId2"/>
              </a:rPr>
              <a:t>/</a:t>
            </a:r>
            <a:endParaRPr lang="en-US" b="1" dirty="0" smtClean="0">
              <a:solidFill>
                <a:srgbClr val="00B0F0"/>
              </a:solidFill>
              <a:hlinkClick r:id="rId2"/>
            </a:endParaRPr>
          </a:p>
          <a:p>
            <a:r>
              <a:rPr b="1" dirty="0"/>
              <a:t>e得平台地址：</a:t>
            </a:r>
            <a:r>
              <a:rPr b="1" dirty="0">
                <a:solidFill>
                  <a:srgbClr val="00B0F0"/>
                </a:solidFill>
              </a:rPr>
              <a:t>http://www.yide.calis.edu.cn/</a:t>
            </a:r>
            <a:r>
              <a:rPr b="1" dirty="0"/>
              <a:t> </a:t>
            </a:r>
            <a:endParaRPr b="1" dirty="0"/>
          </a:p>
          <a:p>
            <a:r>
              <a:rPr lang="en-US" altLang="zh-CN" b="1" dirty="0" smtClean="0"/>
              <a:t>NSTL</a:t>
            </a:r>
            <a:r>
              <a:rPr b="1" dirty="0" smtClean="0"/>
              <a:t>地址： </a:t>
            </a:r>
            <a:r>
              <a:rPr b="1" dirty="0">
                <a:hlinkClick r:id="rId3"/>
              </a:rPr>
              <a:t>http://www.nstl.gov.cn</a:t>
            </a:r>
            <a:r>
              <a:rPr b="1" dirty="0" smtClean="0">
                <a:hlinkClick r:id="rId3"/>
              </a:rPr>
              <a:t>/</a:t>
            </a:r>
            <a:endParaRPr lang="en-US" b="1" dirty="0" smtClean="0"/>
          </a:p>
          <a:p>
            <a:r>
              <a:rPr altLang="en-US" sz="2400" b="1" dirty="0" smtClean="0"/>
              <a:t>国际互借</a:t>
            </a:r>
            <a:r>
              <a:rPr lang="en-US" altLang="en-US" sz="2400" b="1" dirty="0" smtClean="0"/>
              <a:t>OCLC FirstSearch</a:t>
            </a:r>
            <a:r>
              <a:rPr altLang="en-US" sz="2400" b="1" dirty="0" smtClean="0"/>
              <a:t>地址</a:t>
            </a:r>
            <a:r>
              <a:rPr lang="en-US" altLang="en-US" sz="2400" b="1" dirty="0" smtClean="0">
                <a:solidFill>
                  <a:srgbClr val="00B0F0"/>
                </a:solidFill>
              </a:rPr>
              <a:t>http://</a:t>
            </a:r>
            <a:r>
              <a:rPr lang="en-US" sz="2400" b="1" dirty="0" smtClean="0">
                <a:solidFill>
                  <a:srgbClr val="00B0F0"/>
                </a:solidFill>
              </a:rPr>
              <a:t>firstsearch.oclc.org/FSIP</a:t>
            </a:r>
            <a:endParaRPr lang="en-US" altLang="en-US" sz="2400" b="1" dirty="0" smtClean="0">
              <a:solidFill>
                <a:srgbClr val="00B0F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标注 15"/>
          <p:cNvSpPr/>
          <p:nvPr/>
        </p:nvSpPr>
        <p:spPr>
          <a:xfrm flipH="1">
            <a:off x="6449060" y="1161415"/>
            <a:ext cx="3387090" cy="2174240"/>
          </a:xfrm>
          <a:prstGeom prst="wedgeRoundRectCallout">
            <a:avLst/>
          </a:prstGeom>
          <a:solidFill>
            <a:srgbClr val="BEA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标注 10"/>
          <p:cNvSpPr/>
          <p:nvPr/>
        </p:nvSpPr>
        <p:spPr>
          <a:xfrm rot="10800000">
            <a:off x="1704975" y="4095115"/>
            <a:ext cx="3459480" cy="2066290"/>
          </a:xfrm>
          <a:prstGeom prst="wedgeRoundRectCallout">
            <a:avLst/>
          </a:prstGeom>
          <a:solidFill>
            <a:srgbClr val="7893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圆角矩形标注 6"/>
          <p:cNvSpPr/>
          <p:nvPr/>
        </p:nvSpPr>
        <p:spPr>
          <a:xfrm>
            <a:off x="1645285" y="1163955"/>
            <a:ext cx="3375025" cy="2113915"/>
          </a:xfrm>
          <a:prstGeom prst="wedgeRoundRectCallout">
            <a:avLst/>
          </a:prstGeom>
          <a:solidFill>
            <a:srgbClr val="DEAA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1741805" y="121285"/>
            <a:ext cx="8981440" cy="716915"/>
          </a:xfrm>
        </p:spPr>
        <p:txBody>
          <a:bodyPr/>
          <a:lstStyle/>
          <a:p>
            <a:r>
              <a:rPr lang="zh-CN" altLang="en-US"/>
              <a:t>我馆馆际互借与文献传递可利用的资源</a:t>
            </a:r>
          </a:p>
        </p:txBody>
      </p:sp>
      <p:sp>
        <p:nvSpPr>
          <p:cNvPr id="3" name="文本占位符 2"/>
          <p:cNvSpPr>
            <a:spLocks noGrp="1"/>
          </p:cNvSpPr>
          <p:nvPr>
            <p:ph type="body" idx="1"/>
          </p:nvPr>
        </p:nvSpPr>
        <p:spPr>
          <a:xfrm>
            <a:off x="1893570" y="1040130"/>
            <a:ext cx="2947670" cy="2145030"/>
          </a:xfrm>
        </p:spPr>
        <p:txBody>
          <a:bodyPr/>
          <a:lstStyle/>
          <a:p>
            <a:r>
              <a:rPr lang="en-US" altLang="zh-CN" sz="2800" b="1">
                <a:solidFill>
                  <a:srgbClr val="C00000"/>
                </a:solidFill>
                <a:latin typeface="+mn-lt"/>
                <a:ea typeface="+mn-lt"/>
                <a:sym typeface="+mn-ea"/>
              </a:rPr>
              <a:t>   </a:t>
            </a:r>
            <a:r>
              <a:rPr sz="2800" b="1">
                <a:solidFill>
                  <a:srgbClr val="C00000"/>
                </a:solidFill>
                <a:latin typeface="+mn-lt"/>
                <a:ea typeface="+mn-lt"/>
                <a:sym typeface="+mn-ea"/>
              </a:rPr>
              <a:t>CASHL</a:t>
            </a:r>
            <a:endParaRPr sz="2800" b="1">
              <a:solidFill>
                <a:srgbClr val="C00000"/>
              </a:solidFill>
              <a:latin typeface="+mn-lt"/>
              <a:ea typeface="+mn-lt"/>
              <a:sym typeface="+mn-ea"/>
            </a:endParaRPr>
          </a:p>
          <a:p>
            <a:endParaRPr sz="2800" b="1">
              <a:solidFill>
                <a:srgbClr val="C00000"/>
              </a:solidFill>
              <a:latin typeface="+mn-lt"/>
              <a:ea typeface="+mn-lt"/>
              <a:sym typeface="+mn-ea"/>
            </a:endParaRPr>
          </a:p>
          <a:p>
            <a:endParaRPr lang="en-US" altLang="zh-CN" b="1">
              <a:solidFill>
                <a:srgbClr val="C00000"/>
              </a:solidFill>
              <a:latin typeface="+mn-lt"/>
              <a:ea typeface="+mn-lt"/>
              <a:sym typeface="+mn-ea"/>
            </a:endParaRPr>
          </a:p>
          <a:p>
            <a:endParaRPr lang="en-US" altLang="zh-CN" b="1">
              <a:solidFill>
                <a:srgbClr val="C00000"/>
              </a:solidFill>
              <a:latin typeface="+mn-lt"/>
              <a:ea typeface="+mn-lt"/>
              <a:sym typeface="+mn-ea"/>
            </a:endParaRPr>
          </a:p>
        </p:txBody>
      </p:sp>
      <p:pic>
        <p:nvPicPr>
          <p:cNvPr id="10" name="内容占位符 9"/>
          <p:cNvPicPr>
            <a:picLocks noGrp="1" noChangeAspect="1"/>
          </p:cNvPicPr>
          <p:nvPr>
            <p:ph sz="half" idx="2"/>
          </p:nvPr>
        </p:nvPicPr>
        <p:blipFill>
          <a:blip r:embed="rId1"/>
          <a:srcRect/>
          <a:stretch>
            <a:fillRect/>
          </a:stretch>
        </p:blipFill>
        <p:spPr>
          <a:xfrm>
            <a:off x="6548755" y="2035810"/>
            <a:ext cx="3208655" cy="702945"/>
          </a:xfrm>
          <a:prstGeom prst="rect">
            <a:avLst/>
          </a:prstGeom>
        </p:spPr>
      </p:pic>
      <p:sp>
        <p:nvSpPr>
          <p:cNvPr id="4" name="文本框 3"/>
          <p:cNvSpPr txBox="1"/>
          <p:nvPr/>
        </p:nvSpPr>
        <p:spPr>
          <a:xfrm>
            <a:off x="5981065" y="1405255"/>
            <a:ext cx="309880" cy="368300"/>
          </a:xfrm>
          <a:prstGeom prst="rect">
            <a:avLst/>
          </a:prstGeom>
          <a:noFill/>
        </p:spPr>
        <p:txBody>
          <a:bodyPr wrap="none" rtlCol="0">
            <a:spAutoFit/>
          </a:bodyPr>
          <a:lstStyle/>
          <a:p>
            <a:pPr>
              <a:lnSpc>
                <a:spcPct val="130000"/>
              </a:lnSpc>
            </a:pPr>
            <a:endParaRPr lang="zh-CN" altLang="en-US" sz="1400" dirty="0" smtClean="0">
              <a:latin typeface="Arial" pitchFamily="34" charset="0"/>
              <a:ea typeface="微软雅黑" pitchFamily="34" charset="-122"/>
            </a:endParaRPr>
          </a:p>
        </p:txBody>
      </p:sp>
      <p:pic>
        <p:nvPicPr>
          <p:cNvPr id="5" name="图片 4"/>
          <p:cNvPicPr>
            <a:picLocks noChangeAspect="1"/>
          </p:cNvPicPr>
          <p:nvPr/>
        </p:nvPicPr>
        <p:blipFill>
          <a:blip r:embed="rId2"/>
          <a:srcRect/>
          <a:stretch>
            <a:fillRect/>
          </a:stretch>
        </p:blipFill>
        <p:spPr>
          <a:xfrm>
            <a:off x="1881505" y="1856740"/>
            <a:ext cx="2978785" cy="781050"/>
          </a:xfrm>
          <a:prstGeom prst="rect">
            <a:avLst/>
          </a:prstGeom>
        </p:spPr>
      </p:pic>
      <p:sp>
        <p:nvSpPr>
          <p:cNvPr id="9" name="文本框 8"/>
          <p:cNvSpPr txBox="1"/>
          <p:nvPr/>
        </p:nvSpPr>
        <p:spPr>
          <a:xfrm>
            <a:off x="6889750" y="1231265"/>
            <a:ext cx="1432560" cy="922655"/>
          </a:xfrm>
          <a:prstGeom prst="rect">
            <a:avLst/>
          </a:prstGeom>
          <a:noFill/>
        </p:spPr>
        <p:txBody>
          <a:bodyPr wrap="square" rtlCol="0">
            <a:spAutoFit/>
          </a:bodyPr>
          <a:lstStyle/>
          <a:p>
            <a:pPr algn="l">
              <a:lnSpc>
                <a:spcPct val="130000"/>
              </a:lnSpc>
            </a:pPr>
            <a:r>
              <a:rPr lang="en-US" altLang="zh-CN" sz="2800" b="1">
                <a:solidFill>
                  <a:srgbClr val="840000"/>
                </a:solidFill>
                <a:ea typeface="+mn-lt"/>
                <a:sym typeface="+mn-ea"/>
              </a:rPr>
              <a:t>CALIS</a:t>
            </a:r>
            <a:endParaRPr lang="en-US" altLang="zh-CN" sz="2800" b="1">
              <a:solidFill>
                <a:srgbClr val="840000"/>
              </a:solidFill>
              <a:latin typeface="+mn-lt"/>
              <a:ea typeface="+mn-lt"/>
              <a:sym typeface="+mn-ea"/>
            </a:endParaRPr>
          </a:p>
          <a:p>
            <a:pPr>
              <a:lnSpc>
                <a:spcPct val="130000"/>
              </a:lnSpc>
            </a:pPr>
            <a:endParaRPr lang="zh-CN" altLang="en-US" sz="1400" dirty="0" smtClean="0">
              <a:latin typeface="Arial" pitchFamily="34" charset="0"/>
              <a:ea typeface="微软雅黑" pitchFamily="34" charset="-122"/>
            </a:endParaRPr>
          </a:p>
        </p:txBody>
      </p:sp>
      <p:sp>
        <p:nvSpPr>
          <p:cNvPr id="17" name="圆角矩形标注 16"/>
          <p:cNvSpPr/>
          <p:nvPr/>
        </p:nvSpPr>
        <p:spPr>
          <a:xfrm rot="10860000" flipH="1">
            <a:off x="6584315" y="4141470"/>
            <a:ext cx="3482340" cy="2052955"/>
          </a:xfrm>
          <a:prstGeom prst="wedgeRoundRectCallou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7554595" y="4723130"/>
            <a:ext cx="1605280" cy="645795"/>
          </a:xfrm>
          <a:prstGeom prst="rect">
            <a:avLst/>
          </a:prstGeom>
          <a:noFill/>
        </p:spPr>
        <p:txBody>
          <a:bodyPr wrap="none" rtlCol="0">
            <a:spAutoFit/>
          </a:bodyPr>
          <a:lstStyle/>
          <a:p>
            <a:pPr>
              <a:lnSpc>
                <a:spcPct val="130000"/>
              </a:lnSpc>
            </a:pPr>
            <a:r>
              <a:rPr lang="zh-CN" altLang="en-US" sz="2800" dirty="0" smtClean="0">
                <a:solidFill>
                  <a:srgbClr val="840000"/>
                </a:solidFill>
                <a:latin typeface="Arial" pitchFamily="34" charset="0"/>
                <a:ea typeface="微软雅黑" pitchFamily="34" charset="-122"/>
              </a:rPr>
              <a:t>其他方式</a:t>
            </a:r>
          </a:p>
        </p:txBody>
      </p:sp>
      <p:sp>
        <p:nvSpPr>
          <p:cNvPr id="8" name="文本框 7"/>
          <p:cNvSpPr txBox="1"/>
          <p:nvPr/>
        </p:nvSpPr>
        <p:spPr>
          <a:xfrm>
            <a:off x="2643505" y="4707255"/>
            <a:ext cx="1605280" cy="645795"/>
          </a:xfrm>
          <a:prstGeom prst="rect">
            <a:avLst/>
          </a:prstGeom>
          <a:noFill/>
        </p:spPr>
        <p:txBody>
          <a:bodyPr wrap="none" rtlCol="0">
            <a:spAutoFit/>
          </a:bodyPr>
          <a:lstStyle/>
          <a:p>
            <a:pPr>
              <a:lnSpc>
                <a:spcPct val="130000"/>
              </a:lnSpc>
            </a:pPr>
            <a:r>
              <a:rPr lang="zh-CN" altLang="en-US" sz="2800" dirty="0" smtClean="0">
                <a:solidFill>
                  <a:srgbClr val="914A40"/>
                </a:solidFill>
                <a:latin typeface="Arial" pitchFamily="34" charset="0"/>
                <a:ea typeface="微软雅黑" pitchFamily="34" charset="-122"/>
              </a:rPr>
              <a:t>国际互借</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idx="1"/>
          </p:nvPr>
        </p:nvSpPr>
        <p:spPr>
          <a:xfrm>
            <a:off x="558800" y="767715"/>
            <a:ext cx="11055350" cy="5086350"/>
          </a:xfrm>
        </p:spPr>
        <p:txBody>
          <a:bodyPr/>
          <a:lstStyle/>
          <a:p>
            <a:r>
              <a:rPr lang="en-US" altLang="zh-CN" sz="3200" noProof="0">
                <a:ln>
                  <a:noFill/>
                </a:ln>
                <a:solidFill>
                  <a:schemeClr val="dk1"/>
                </a:solidFill>
                <a:uLnTx/>
                <a:uFillTx/>
                <a:latin typeface="+mn-lt"/>
                <a:sym typeface="+mn-ea"/>
              </a:rPr>
              <a:t>QQ</a:t>
            </a:r>
            <a:r>
              <a:rPr sz="3200" noProof="0">
                <a:ln>
                  <a:noFill/>
                </a:ln>
                <a:solidFill>
                  <a:schemeClr val="dk1"/>
                </a:solidFill>
                <a:uLnTx/>
                <a:uFillTx/>
                <a:latin typeface="+mn-lt"/>
                <a:sym typeface="+mn-ea"/>
              </a:rPr>
              <a:t>咨询群：</a:t>
            </a:r>
            <a:endParaRPr sz="3200" noProof="0">
              <a:ln>
                <a:noFill/>
              </a:ln>
              <a:solidFill>
                <a:schemeClr val="dk1"/>
              </a:solidFill>
              <a:uLnTx/>
              <a:uFillTx/>
              <a:latin typeface="+mn-lt"/>
              <a:sym typeface="+mn-ea"/>
            </a:endParaRPr>
          </a:p>
          <a:p>
            <a:r>
              <a:rPr sz="3200" noProof="0">
                <a:ln>
                  <a:noFill/>
                </a:ln>
                <a:solidFill>
                  <a:schemeClr val="dk1"/>
                </a:solidFill>
                <a:uLnTx/>
                <a:uFillTx/>
                <a:latin typeface="+mn-lt"/>
                <a:sym typeface="+mn-ea"/>
              </a:rPr>
              <a:t>群</a:t>
            </a:r>
            <a:r>
              <a:rPr lang="en-US" altLang="zh-CN" sz="3200" noProof="0">
                <a:ln>
                  <a:noFill/>
                </a:ln>
                <a:solidFill>
                  <a:schemeClr val="dk1"/>
                </a:solidFill>
                <a:uLnTx/>
                <a:uFillTx/>
                <a:latin typeface="+mn-lt"/>
                <a:sym typeface="+mn-ea"/>
              </a:rPr>
              <a:t>1. 48514775</a:t>
            </a:r>
            <a:endParaRPr lang="en-US" altLang="zh-CN" sz="3200" noProof="0">
              <a:ln>
                <a:noFill/>
              </a:ln>
              <a:solidFill>
                <a:schemeClr val="dk1"/>
              </a:solidFill>
              <a:uLnTx/>
              <a:uFillTx/>
              <a:latin typeface="+mn-lt"/>
              <a:sym typeface="+mn-ea"/>
            </a:endParaRPr>
          </a:p>
          <a:p>
            <a:r>
              <a:rPr sz="3200" noProof="0">
                <a:ln>
                  <a:noFill/>
                </a:ln>
                <a:solidFill>
                  <a:schemeClr val="dk1"/>
                </a:solidFill>
                <a:uLnTx/>
                <a:uFillTx/>
                <a:latin typeface="+mn-lt"/>
                <a:sym typeface="+mn-ea"/>
              </a:rPr>
              <a:t>群</a:t>
            </a:r>
            <a:r>
              <a:rPr lang="en-US" altLang="zh-CN" sz="3200" noProof="0">
                <a:ln>
                  <a:noFill/>
                </a:ln>
                <a:solidFill>
                  <a:schemeClr val="dk1"/>
                </a:solidFill>
                <a:uLnTx/>
                <a:uFillTx/>
                <a:latin typeface="+mn-lt"/>
                <a:sym typeface="+mn-ea"/>
              </a:rPr>
              <a:t>2. 385331722</a:t>
            </a:r>
            <a:endParaRPr lang="en-US" altLang="zh-CN" sz="3200" noProof="0">
              <a:ln>
                <a:noFill/>
              </a:ln>
              <a:solidFill>
                <a:schemeClr val="dk1"/>
              </a:solidFill>
              <a:uLnTx/>
              <a:uFillTx/>
              <a:latin typeface="+mn-lt"/>
              <a:sym typeface="+mn-ea"/>
            </a:endParaRPr>
          </a:p>
          <a:p>
            <a:r>
              <a:rPr sz="3200" noProof="0">
                <a:ln>
                  <a:noFill/>
                </a:ln>
                <a:solidFill>
                  <a:schemeClr val="dk1"/>
                </a:solidFill>
                <a:uLnTx/>
                <a:uFillTx/>
                <a:latin typeface="+mn-lt"/>
                <a:sym typeface="+mn-ea"/>
              </a:rPr>
              <a:t>群</a:t>
            </a:r>
            <a:r>
              <a:rPr lang="en-US" altLang="zh-CN" sz="3200" noProof="0">
                <a:ln>
                  <a:noFill/>
                </a:ln>
                <a:solidFill>
                  <a:schemeClr val="dk1"/>
                </a:solidFill>
                <a:uLnTx/>
                <a:uFillTx/>
                <a:latin typeface="+mn-lt"/>
                <a:sym typeface="+mn-ea"/>
              </a:rPr>
              <a:t>3. 228702483</a:t>
            </a:r>
            <a:endParaRPr lang="en-US" altLang="zh-CN" sz="3200" noProof="0">
              <a:ln>
                <a:noFill/>
              </a:ln>
              <a:solidFill>
                <a:schemeClr val="dk1"/>
              </a:solidFill>
              <a:uLnTx/>
              <a:uFillTx/>
              <a:latin typeface="+mn-lt"/>
              <a:sym typeface="+mn-ea"/>
            </a:endParaRPr>
          </a:p>
          <a:p>
            <a:r>
              <a:rPr lang="en-US" altLang="zh-CN" sz="3200" noProof="0">
                <a:ln>
                  <a:noFill/>
                </a:ln>
                <a:solidFill>
                  <a:schemeClr val="dk1"/>
                </a:solidFill>
                <a:uLnTx/>
                <a:uFillTx/>
                <a:latin typeface="+mn-lt"/>
                <a:sym typeface="+mn-ea"/>
              </a:rPr>
              <a:t>4. </a:t>
            </a:r>
            <a:r>
              <a:rPr sz="3200" noProof="0">
                <a:ln>
                  <a:noFill/>
                </a:ln>
                <a:solidFill>
                  <a:schemeClr val="dk1"/>
                </a:solidFill>
                <a:uLnTx/>
                <a:uFillTx/>
                <a:latin typeface="+mn-lt"/>
                <a:sym typeface="+mn-ea"/>
              </a:rPr>
              <a:t>教师馆际互借专用群</a:t>
            </a:r>
            <a:r>
              <a:rPr lang="en-US" altLang="zh-CN" sz="3200" noProof="0">
                <a:ln>
                  <a:noFill/>
                </a:ln>
                <a:solidFill>
                  <a:schemeClr val="dk1"/>
                </a:solidFill>
                <a:uLnTx/>
                <a:uFillTx/>
                <a:latin typeface="+mn-lt"/>
                <a:sym typeface="+mn-ea"/>
              </a:rPr>
              <a:t>298162274</a:t>
            </a:r>
            <a:endParaRPr lang="en-US" altLang="zh-CN" sz="3200" noProof="0">
              <a:ln>
                <a:noFill/>
              </a:ln>
              <a:solidFill>
                <a:schemeClr val="dk1"/>
              </a:solidFill>
              <a:uLnTx/>
              <a:uFillTx/>
              <a:latin typeface="+mn-lt"/>
              <a:sym typeface="+mn-ea"/>
            </a:endParaRPr>
          </a:p>
          <a:p>
            <a:r>
              <a:rPr sz="3200" noProof="0">
                <a:ln>
                  <a:noFill/>
                </a:ln>
                <a:solidFill>
                  <a:schemeClr val="dk1"/>
                </a:solidFill>
                <a:uLnTx/>
                <a:uFillTx/>
                <a:latin typeface="+mn-lt"/>
                <a:sym typeface="+mn-ea"/>
              </a:rPr>
              <a:t>微信：</a:t>
            </a:r>
            <a:r>
              <a:rPr lang="en-US" altLang="zh-CN" sz="3200" noProof="0" dirty="0" err="1">
                <a:ln>
                  <a:noFill/>
                </a:ln>
                <a:solidFill>
                  <a:schemeClr val="dk1"/>
                </a:solidFill>
                <a:uLnTx/>
                <a:uFillTx/>
                <a:latin typeface="+mn-lt"/>
                <a:sym typeface="+mn-ea"/>
              </a:rPr>
              <a:t>jlulib</a:t>
            </a:r>
            <a:endParaRPr lang="zh-CN" altLang="en-US" sz="3200"/>
          </a:p>
        </p:txBody>
      </p:sp>
      <p:sp>
        <p:nvSpPr>
          <p:cNvPr id="12" name="矩形 11"/>
          <p:cNvSpPr/>
          <p:nvPr/>
        </p:nvSpPr>
        <p:spPr>
          <a:xfrm>
            <a:off x="7978140" y="1669415"/>
            <a:ext cx="2705735" cy="135064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dist" defTabSz="914400" rtl="0" eaLnBrk="1" latinLnBrk="0" hangingPunct="1">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图书馆  </a:t>
            </a:r>
            <a:r>
              <a:rPr kumimoji="0" lang="en-US" altLang="zh-CN" sz="1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606 607</a:t>
            </a:r>
            <a:endParaRPr kumimoji="0" lang="en-US" altLang="zh-CN" sz="1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dist" defTabSz="914400" rtl="0" eaLnBrk="1" latinLnBrk="0" hangingPunct="1">
              <a:spcBef>
                <a:spcPts val="0"/>
              </a:spcBef>
              <a:spcAft>
                <a:spcPts val="0"/>
              </a:spcAft>
              <a:buClrTx/>
              <a:buSzTx/>
              <a:buFontTx/>
              <a:buNone/>
              <a:defRPr/>
            </a:pPr>
            <a:endParaRPr kumimoji="0" lang="en-US" altLang="zh-CN" sz="1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endParaRPr>
          </a:p>
          <a:p>
            <a:pPr marL="0" marR="0" lvl="0" indent="0" algn="dist" defTabSz="914400" rtl="0" eaLnBrk="1" latinLnBrk="0" hangingPunct="1">
              <a:spcBef>
                <a:spcPts val="0"/>
              </a:spcBef>
              <a:spcAft>
                <a:spcPts val="0"/>
              </a:spcAft>
              <a:buClrTx/>
              <a:buSzTx/>
              <a:buFontTx/>
              <a:buNone/>
              <a:defRPr/>
            </a:pPr>
            <a:r>
              <a:rPr kumimoji="0" lang="zh-CN" altLang="en-US" sz="1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咨询电话：</a:t>
            </a:r>
            <a:r>
              <a:rPr kumimoji="0" lang="en-US" altLang="zh-CN" sz="1800" b="0" i="0" u="none" strike="noStrike" kern="1200" cap="none" spc="0" normalizeH="0" baseline="0" noProof="0" dirty="0" smtClean="0">
                <a:ln>
                  <a:noFill/>
                </a:ln>
                <a:solidFill>
                  <a:schemeClr val="tx1"/>
                </a:solidFill>
                <a:effectLst/>
                <a:uLnTx/>
                <a:uFillTx/>
                <a:latin typeface="微软雅黑" pitchFamily="34" charset="-122"/>
                <a:ea typeface="微软雅黑" pitchFamily="34" charset="-122"/>
                <a:cs typeface="+mn-cs"/>
              </a:rPr>
              <a:t>85166036</a:t>
            </a:r>
            <a:endParaRPr kumimoji="0" lang="zh-CN" altLang="en-US" sz="1800" b="0" i="0" u="none" strike="noStrike" kern="1200" cap="none" spc="0" normalizeH="0" baseline="0" noProof="0" dirty="0">
              <a:ln>
                <a:noFill/>
              </a:ln>
              <a:solidFill>
                <a:schemeClr val="tx1"/>
              </a:solidFill>
              <a:effectLst/>
              <a:uLnTx/>
              <a:uFillTx/>
              <a:latin typeface="微软雅黑" pitchFamily="34" charset="-122"/>
              <a:ea typeface="微软雅黑" pitchFamily="34" charset="-122"/>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sym typeface="+mn-ea"/>
              </a:rPr>
              <a:t>温 情 提 示</a:t>
            </a:r>
            <a:endParaRPr lang="zh-CN" altLang="en-US"/>
          </a:p>
        </p:txBody>
      </p:sp>
      <p:sp>
        <p:nvSpPr>
          <p:cNvPr id="3" name="文本占位符 2"/>
          <p:cNvSpPr>
            <a:spLocks noGrp="1"/>
          </p:cNvSpPr>
          <p:nvPr>
            <p:ph type="body" idx="1"/>
          </p:nvPr>
        </p:nvSpPr>
        <p:spPr/>
        <p:txBody>
          <a:bodyPr/>
          <a:lstStyle/>
          <a:p>
            <a:r>
              <a:rPr lang="zh-CN" altLang="en-US" b="1" dirty="0"/>
              <a:t>一、通过系统提交图书借阅申请后，当您收到电话（</a:t>
            </a:r>
            <a:r>
              <a:rPr lang="zh-CN" altLang="en-US" b="1" dirty="0">
                <a:solidFill>
                  <a:srgbClr val="840000"/>
                </a:solidFill>
              </a:rPr>
              <a:t>85155455或者85166865</a:t>
            </a:r>
            <a:r>
              <a:rPr lang="zh-CN" altLang="en-US" b="1" dirty="0"/>
              <a:t>）通知后，请及时带本人证件</a:t>
            </a:r>
            <a:r>
              <a:rPr lang="zh-CN" altLang="en-US" b="1" dirty="0" smtClean="0"/>
              <a:t>到</a:t>
            </a:r>
            <a:r>
              <a:rPr altLang="en-US" b="1" dirty="0"/>
              <a:t>中心</a:t>
            </a:r>
            <a:r>
              <a:rPr lang="zh-CN" altLang="en-US" b="1" dirty="0" smtClean="0"/>
              <a:t>馆</a:t>
            </a:r>
            <a:r>
              <a:rPr lang="en-US" altLang="zh-CN" b="1" dirty="0" smtClean="0"/>
              <a:t>308</a:t>
            </a:r>
            <a:r>
              <a:rPr lang="zh-CN" altLang="en-US" b="1" dirty="0" smtClean="0"/>
              <a:t>取</a:t>
            </a:r>
            <a:r>
              <a:rPr lang="zh-CN" altLang="en-US" b="1" dirty="0"/>
              <a:t>书。</a:t>
            </a:r>
            <a:endParaRPr lang="zh-CN" altLang="en-US" b="1" dirty="0"/>
          </a:p>
          <a:p>
            <a:r>
              <a:rPr lang="zh-CN" altLang="en-US" b="1" dirty="0"/>
              <a:t>二、向外申请的馆际互借</a:t>
            </a:r>
            <a:r>
              <a:rPr lang="zh-CN" altLang="en-US" b="1" dirty="0">
                <a:solidFill>
                  <a:srgbClr val="840000"/>
                </a:solidFill>
              </a:rPr>
              <a:t>图书</a:t>
            </a:r>
            <a:r>
              <a:rPr lang="zh-CN" altLang="en-US" b="1" dirty="0"/>
              <a:t>（</a:t>
            </a:r>
            <a:r>
              <a:rPr lang="zh-CN" altLang="en-US" b="1" dirty="0">
                <a:solidFill>
                  <a:srgbClr val="840000"/>
                </a:solidFill>
              </a:rPr>
              <a:t>包括原书或者复印件图书</a:t>
            </a:r>
            <a:r>
              <a:rPr lang="zh-CN" altLang="en-US" b="1" dirty="0"/>
              <a:t>）都需要</a:t>
            </a:r>
            <a:r>
              <a:rPr lang="zh-CN" altLang="en-US" b="1" dirty="0">
                <a:solidFill>
                  <a:srgbClr val="840000"/>
                </a:solidFill>
              </a:rPr>
              <a:t>返还</a:t>
            </a:r>
            <a:r>
              <a:rPr lang="zh-CN" altLang="en-US" b="1" dirty="0"/>
              <a:t>；</a:t>
            </a:r>
            <a:endParaRPr lang="zh-CN" altLang="en-US" b="1" dirty="0"/>
          </a:p>
          <a:p>
            <a:r>
              <a:rPr lang="zh-CN" altLang="en-US" b="1" dirty="0"/>
              <a:t>三、取（还）书时间：上午8：30-11：00，下午13：30-15：30，</a:t>
            </a:r>
            <a:endParaRPr lang="zh-CN" altLang="en-US" b="1" dirty="0"/>
          </a:p>
          <a:p>
            <a:pPr marL="0" indent="0">
              <a:buNone/>
            </a:pPr>
            <a:r>
              <a:rPr lang="zh-CN" altLang="en-US" b="1" dirty="0"/>
              <a:t>周三上午8：30-11：00，周六、周日不能取（还）书。</a:t>
            </a:r>
            <a:endParaRPr lang="zh-CN" altLang="en-US" b="1" dirty="0"/>
          </a:p>
          <a:p>
            <a:r>
              <a:rPr lang="zh-CN" altLang="en-US" b="1" dirty="0"/>
              <a:t>四、为了您能及时得到馆际互借相关信息，请</a:t>
            </a:r>
            <a:r>
              <a:rPr lang="zh-CN" altLang="en-US" b="1" dirty="0">
                <a:solidFill>
                  <a:srgbClr val="840000"/>
                </a:solidFill>
              </a:rPr>
              <a:t>教师及研究生</a:t>
            </a:r>
            <a:r>
              <a:rPr lang="zh-CN" altLang="en-US" b="1" dirty="0"/>
              <a:t>申请馆际互借图书后尽早加入</a:t>
            </a:r>
            <a:r>
              <a:rPr lang="zh-CN" altLang="en-US" b="1" dirty="0">
                <a:solidFill>
                  <a:srgbClr val="840000"/>
                </a:solidFill>
              </a:rPr>
              <a:t>“教师互借群”，群号298162274</a:t>
            </a:r>
            <a:r>
              <a:rPr lang="zh-CN" altLang="en-US" b="1" dirty="0"/>
              <a:t>，加入时请提供您的</a:t>
            </a:r>
            <a:r>
              <a:rPr lang="zh-CN" altLang="en-US" b="1" dirty="0">
                <a:solidFill>
                  <a:srgbClr val="840000"/>
                </a:solidFill>
              </a:rPr>
              <a:t>一卡通</a:t>
            </a:r>
            <a:r>
              <a:rPr lang="zh-CN" altLang="en-US" b="1" dirty="0"/>
              <a:t>及</a:t>
            </a:r>
            <a:r>
              <a:rPr lang="zh-CN" altLang="en-US" b="1" dirty="0">
                <a:solidFill>
                  <a:srgbClr val="840000"/>
                </a:solidFill>
              </a:rPr>
              <a:t>本人姓名</a:t>
            </a:r>
            <a:r>
              <a:rPr lang="zh-CN" altLang="en-US" b="1" dirty="0"/>
              <a:t>，方可被批准进群。</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a:t>                                </a:t>
            </a:r>
            <a:r>
              <a:rPr lang="zh-CN" altLang="en-US"/>
              <a:t>谢谢大家</a:t>
            </a:r>
          </a:p>
        </p:txBody>
      </p:sp>
      <p:pic>
        <p:nvPicPr>
          <p:cNvPr id="65539" name="内容占位符 65538" descr="008-1"/>
          <p:cNvPicPr>
            <a:picLocks noGrp="1" noChangeAspect="1"/>
          </p:cNvPicPr>
          <p:nvPr>
            <p:ph idx="1"/>
          </p:nvPr>
        </p:nvPicPr>
        <p:blipFill>
          <a:blip r:embed="rId1"/>
          <a:srcRect/>
          <a:stretch>
            <a:fillRect/>
          </a:stretch>
        </p:blipFill>
        <p:spPr>
          <a:xfrm>
            <a:off x="1193165" y="1211580"/>
            <a:ext cx="9345295" cy="3978275"/>
          </a:xfrm>
          <a:prstGeom prst="rect">
            <a:avLst/>
          </a:prstGeom>
          <a:noFill/>
          <a:ln w="9525">
            <a:noFill/>
            <a:miter/>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58800" y="313690"/>
            <a:ext cx="11055350" cy="622935"/>
          </a:xfrm>
        </p:spPr>
        <p:txBody>
          <a:bodyPr/>
          <a:lstStyle/>
          <a:p>
            <a:r>
              <a:rPr lang="en-US" altLang="x-none" dirty="0">
                <a:solidFill>
                  <a:schemeClr val="accent1"/>
                </a:solidFill>
                <a:latin typeface="微软雅黑" charset="0"/>
                <a:ea typeface="微软雅黑" charset="0"/>
                <a:sym typeface="+mn-ea"/>
              </a:rPr>
              <a:t>CASHL</a:t>
            </a:r>
            <a:r>
              <a:rPr lang="zh-CN" altLang="en-US" dirty="0">
                <a:solidFill>
                  <a:schemeClr val="accent1"/>
                </a:solidFill>
                <a:latin typeface="微软雅黑" charset="0"/>
                <a:ea typeface="微软雅黑" charset="0"/>
                <a:sym typeface="+mn-ea"/>
              </a:rPr>
              <a:t>的资源与服务</a:t>
            </a:r>
          </a:p>
        </p:txBody>
      </p:sp>
      <p:sp>
        <p:nvSpPr>
          <p:cNvPr id="3" name="文本占位符 2"/>
          <p:cNvSpPr>
            <a:spLocks noGrp="1"/>
          </p:cNvSpPr>
          <p:nvPr>
            <p:ph type="body" idx="1"/>
          </p:nvPr>
        </p:nvSpPr>
        <p:spPr>
          <a:xfrm>
            <a:off x="558800" y="876935"/>
            <a:ext cx="11055350" cy="5342890"/>
          </a:xfrm>
        </p:spPr>
        <p:txBody>
          <a:bodyPr/>
          <a:lstStyle/>
          <a:p>
            <a:r>
              <a:rPr lang="en-US" altLang="zh-CN" sz="2400">
                <a:solidFill>
                  <a:schemeClr val="tx2"/>
                </a:solidFill>
                <a:latin typeface="宋体-PUA" charset="0"/>
                <a:ea typeface="宋体-PUA" charset="0"/>
              </a:rPr>
              <a:t>CASHL</a:t>
            </a:r>
            <a:r>
              <a:rPr sz="2400" b="1">
                <a:solidFill>
                  <a:schemeClr val="tx2"/>
                </a:solidFill>
                <a:latin typeface="宋体-PUA" charset="0"/>
                <a:ea typeface="宋体-PUA" charset="0"/>
              </a:rPr>
              <a:t>简介</a:t>
            </a:r>
            <a:endParaRPr sz="2400" b="1">
              <a:solidFill>
                <a:schemeClr val="tx2"/>
              </a:solidFill>
              <a:latin typeface="宋体-PUA" charset="0"/>
              <a:ea typeface="宋体-PUA" charset="0"/>
            </a:endParaRPr>
          </a:p>
          <a:p>
            <a:pPr lvl="0" defTabSz="977900" eaLnBrk="1" hangingPunct="1">
              <a:lnSpc>
                <a:spcPct val="90000"/>
              </a:lnSpc>
              <a:spcAft>
                <a:spcPct val="35000"/>
              </a:spcAft>
            </a:pPr>
            <a:r>
              <a:rPr lang="en-US" altLang="zh-CN" sz="2400">
                <a:solidFill>
                  <a:schemeClr val="tx2"/>
                </a:solidFill>
                <a:latin typeface="宋体-PUA" charset="0"/>
                <a:ea typeface="宋体-PUA" charset="0"/>
                <a:sym typeface="+mn-ea"/>
              </a:rPr>
              <a:t>CASHL</a:t>
            </a:r>
            <a:r>
              <a:rPr sz="2400">
                <a:solidFill>
                  <a:schemeClr val="tx2"/>
                </a:solidFill>
                <a:latin typeface="宋体-PUA" charset="0"/>
                <a:ea typeface="宋体-PUA" charset="0"/>
                <a:sym typeface="+mn-ea"/>
              </a:rPr>
              <a:t>：</a:t>
            </a:r>
            <a:r>
              <a:rPr sz="2400" b="1">
                <a:solidFill>
                  <a:schemeClr val="tx2"/>
                </a:solidFill>
                <a:latin typeface="Calibri" panose="020F0502020204030204" pitchFamily="34" charset="0"/>
                <a:ea typeface="宋体" charset="-122"/>
                <a:sym typeface="+mn-ea"/>
              </a:rPr>
              <a:t>中国高校人文社会科学文献中心</a:t>
            </a:r>
            <a:endParaRPr lang="en-US" altLang="x-none" sz="2400" b="1" dirty="0">
              <a:solidFill>
                <a:schemeClr val="tx2"/>
              </a:solidFill>
              <a:latin typeface="Calibri" panose="020F0502020204030204" pitchFamily="34" charset="0"/>
              <a:ea typeface="宋体" charset="-122"/>
              <a:sym typeface="+mn-ea"/>
            </a:endParaRPr>
          </a:p>
          <a:p>
            <a:pPr lvl="0" defTabSz="977900" eaLnBrk="1" hangingPunct="1">
              <a:lnSpc>
                <a:spcPct val="90000"/>
              </a:lnSpc>
              <a:spcAft>
                <a:spcPct val="35000"/>
              </a:spcAft>
            </a:pPr>
            <a:r>
              <a:rPr sz="2400" b="1">
                <a:solidFill>
                  <a:schemeClr val="accent1"/>
                </a:solidFill>
                <a:latin typeface="Calibri" panose="020F0502020204030204" pitchFamily="34" charset="0"/>
                <a:ea typeface="宋体" charset="-122"/>
                <a:sym typeface="+mn-ea"/>
              </a:rPr>
              <a:t>（</a:t>
            </a:r>
            <a:r>
              <a:rPr lang="en-US" altLang="x-none" sz="2400" b="1">
                <a:solidFill>
                  <a:srgbClr val="840000"/>
                </a:solidFill>
                <a:latin typeface="Calibri" panose="020F0502020204030204" pitchFamily="34" charset="0"/>
                <a:ea typeface="宋体" charset="-122"/>
                <a:sym typeface="+mn-ea"/>
              </a:rPr>
              <a:t>C</a:t>
            </a:r>
            <a:r>
              <a:rPr lang="en-US" altLang="x-none" sz="2400" b="1">
                <a:solidFill>
                  <a:schemeClr val="tx2"/>
                </a:solidFill>
                <a:latin typeface="Calibri" panose="020F0502020204030204" pitchFamily="34" charset="0"/>
                <a:ea typeface="宋体" charset="-122"/>
                <a:sym typeface="+mn-ea"/>
              </a:rPr>
              <a:t>hina </a:t>
            </a:r>
            <a:r>
              <a:rPr lang="en-US" altLang="x-none" sz="2400" b="1">
                <a:solidFill>
                  <a:srgbClr val="840000"/>
                </a:solidFill>
                <a:latin typeface="Calibri" panose="020F0502020204030204" pitchFamily="34" charset="0"/>
                <a:ea typeface="宋体" charset="-122"/>
                <a:sym typeface="+mn-ea"/>
              </a:rPr>
              <a:t>A</a:t>
            </a:r>
            <a:r>
              <a:rPr lang="en-US" altLang="x-none" sz="2400" b="1">
                <a:solidFill>
                  <a:schemeClr val="tx2"/>
                </a:solidFill>
                <a:latin typeface="Calibri" panose="020F0502020204030204" pitchFamily="34" charset="0"/>
                <a:ea typeface="宋体" charset="-122"/>
                <a:sym typeface="+mn-ea"/>
              </a:rPr>
              <a:t>cademic </a:t>
            </a:r>
            <a:r>
              <a:rPr lang="en-US" altLang="x-none" sz="2400" b="1">
                <a:solidFill>
                  <a:srgbClr val="840000"/>
                </a:solidFill>
                <a:latin typeface="Calibri" panose="020F0502020204030204" pitchFamily="34" charset="0"/>
                <a:ea typeface="宋体" charset="-122"/>
                <a:sym typeface="+mn-ea"/>
              </a:rPr>
              <a:t>S</a:t>
            </a:r>
            <a:r>
              <a:rPr lang="en-US" altLang="x-none" sz="2400" b="1">
                <a:solidFill>
                  <a:schemeClr val="tx2"/>
                </a:solidFill>
                <a:latin typeface="Calibri" panose="020F0502020204030204" pitchFamily="34" charset="0"/>
                <a:ea typeface="宋体" charset="-122"/>
                <a:sym typeface="+mn-ea"/>
              </a:rPr>
              <a:t>ocial sciences and</a:t>
            </a:r>
            <a:r>
              <a:rPr lang="en-US" altLang="x-none" sz="2400" b="1">
                <a:solidFill>
                  <a:srgbClr val="840000"/>
                </a:solidFill>
                <a:latin typeface="Calibri" panose="020F0502020204030204" pitchFamily="34" charset="0"/>
                <a:ea typeface="宋体" charset="-122"/>
                <a:sym typeface="+mn-ea"/>
              </a:rPr>
              <a:t> H</a:t>
            </a:r>
            <a:r>
              <a:rPr lang="en-US" altLang="x-none" sz="2400" b="1">
                <a:solidFill>
                  <a:schemeClr val="tx2"/>
                </a:solidFill>
                <a:latin typeface="Calibri" panose="020F0502020204030204" pitchFamily="34" charset="0"/>
                <a:ea typeface="宋体" charset="-122"/>
                <a:sym typeface="+mn-ea"/>
              </a:rPr>
              <a:t>umanities </a:t>
            </a:r>
            <a:r>
              <a:rPr lang="en-US" altLang="x-none" sz="2400" b="1">
                <a:solidFill>
                  <a:srgbClr val="840000"/>
                </a:solidFill>
                <a:latin typeface="Calibri" panose="020F0502020204030204" pitchFamily="34" charset="0"/>
                <a:ea typeface="宋体" charset="-122"/>
                <a:sym typeface="+mn-ea"/>
              </a:rPr>
              <a:t>L</a:t>
            </a:r>
            <a:r>
              <a:rPr lang="en-US" altLang="x-none" sz="2400" b="1">
                <a:solidFill>
                  <a:schemeClr val="tx2"/>
                </a:solidFill>
                <a:latin typeface="Calibri" panose="020F0502020204030204" pitchFamily="34" charset="0"/>
                <a:ea typeface="宋体" charset="-122"/>
                <a:sym typeface="+mn-ea"/>
              </a:rPr>
              <a:t>ibrary</a:t>
            </a:r>
            <a:r>
              <a:rPr sz="2400" b="1">
                <a:solidFill>
                  <a:schemeClr val="accent1"/>
                </a:solidFill>
                <a:latin typeface="Calibri" panose="020F0502020204030204" pitchFamily="34" charset="0"/>
                <a:ea typeface="宋体" charset="-122"/>
                <a:sym typeface="+mn-ea"/>
              </a:rPr>
              <a:t>）</a:t>
            </a:r>
            <a:endParaRPr sz="2400" b="1">
              <a:solidFill>
                <a:schemeClr val="accent1"/>
              </a:solidFill>
              <a:latin typeface="Calibri" panose="020F0502020204030204" pitchFamily="34" charset="0"/>
              <a:ea typeface="宋体" charset="-122"/>
              <a:sym typeface="+mn-ea"/>
            </a:endParaRPr>
          </a:p>
          <a:p>
            <a:pPr lvl="0" defTabSz="977900" eaLnBrk="1" hangingPunct="1">
              <a:lnSpc>
                <a:spcPct val="90000"/>
              </a:lnSpc>
              <a:spcAft>
                <a:spcPct val="35000"/>
              </a:spcAft>
            </a:pPr>
            <a:r>
              <a:rPr sz="2400" b="1">
                <a:solidFill>
                  <a:schemeClr val="accent1"/>
                </a:solidFill>
                <a:latin typeface="Calibri" panose="020F0502020204030204" pitchFamily="34" charset="0"/>
                <a:ea typeface="宋体" charset="-122"/>
                <a:sym typeface="+mn-ea"/>
              </a:rPr>
              <a:t>   </a:t>
            </a:r>
            <a:r>
              <a:rPr sz="2400" b="1">
                <a:solidFill>
                  <a:srgbClr val="FF0000"/>
                </a:solidFill>
                <a:latin typeface="Calibri" panose="020F0502020204030204" pitchFamily="34" charset="0"/>
                <a:ea typeface="宋体" charset="-122"/>
                <a:sym typeface="+mn-ea"/>
              </a:rPr>
              <a:t>国家级、唯一</a:t>
            </a:r>
            <a:r>
              <a:rPr sz="2400" b="1">
                <a:solidFill>
                  <a:schemeClr val="tx2"/>
                </a:solidFill>
                <a:latin typeface="Calibri" panose="020F0502020204030204" pitchFamily="34" charset="0"/>
                <a:ea typeface="宋体" charset="-122"/>
                <a:sym typeface="+mn-ea"/>
              </a:rPr>
              <a:t>的人文社科外文资源收藏和服务中心</a:t>
            </a:r>
            <a:endParaRPr sz="2400" b="1">
              <a:solidFill>
                <a:schemeClr val="tx2"/>
              </a:solidFill>
              <a:latin typeface="Calibri" panose="020F0502020204030204" pitchFamily="34" charset="0"/>
              <a:ea typeface="宋体" charset="-122"/>
              <a:sym typeface="+mn-ea"/>
            </a:endParaRPr>
          </a:p>
          <a:p>
            <a:pPr lvl="0" defTabSz="977900" eaLnBrk="1" hangingPunct="1">
              <a:lnSpc>
                <a:spcPct val="90000"/>
              </a:lnSpc>
              <a:spcAft>
                <a:spcPct val="35000"/>
              </a:spcAft>
            </a:pPr>
            <a:r>
              <a:rPr lang="en-US" altLang="zh-CN" sz="2400">
                <a:solidFill>
                  <a:schemeClr val="tx2"/>
                </a:solidFill>
                <a:latin typeface="Calibri" panose="020F0502020204030204" pitchFamily="34" charset="0"/>
                <a:ea typeface="宋体" charset="-122"/>
                <a:sym typeface="+mn-ea"/>
              </a:rPr>
              <a:t>CASHL</a:t>
            </a:r>
            <a:r>
              <a:rPr sz="2400" b="1">
                <a:solidFill>
                  <a:schemeClr val="tx2"/>
                </a:solidFill>
                <a:latin typeface="Calibri" panose="020F0502020204030204" pitchFamily="34" charset="0"/>
                <a:ea typeface="宋体" charset="-122"/>
                <a:sym typeface="+mn-ea"/>
              </a:rPr>
              <a:t>的资源服务体系是由两个全国中心（北京大学、复旦大学），</a:t>
            </a:r>
            <a:endParaRPr sz="2400" b="1">
              <a:solidFill>
                <a:schemeClr val="tx2"/>
              </a:solidFill>
              <a:latin typeface="Calibri" panose="020F0502020204030204" pitchFamily="34" charset="0"/>
              <a:ea typeface="宋体" charset="-122"/>
              <a:sym typeface="+mn-ea"/>
            </a:endParaRPr>
          </a:p>
          <a:p>
            <a:pPr lvl="0" defTabSz="977900" eaLnBrk="1" hangingPunct="1">
              <a:lnSpc>
                <a:spcPct val="90000"/>
              </a:lnSpc>
              <a:spcAft>
                <a:spcPct val="35000"/>
              </a:spcAft>
            </a:pPr>
            <a:r>
              <a:rPr sz="2400" b="1">
                <a:solidFill>
                  <a:schemeClr val="tx2"/>
                </a:solidFill>
                <a:latin typeface="Calibri" panose="020F0502020204030204" pitchFamily="34" charset="0"/>
                <a:ea typeface="宋体" charset="-122"/>
                <a:sym typeface="+mn-ea"/>
              </a:rPr>
              <a:t>五个区域中心（武汉大学、中山大学、吉林大学、南京大学、四川大学），</a:t>
            </a:r>
            <a:endParaRPr sz="2400" b="1">
              <a:solidFill>
                <a:schemeClr val="tx2"/>
              </a:solidFill>
              <a:latin typeface="Calibri" panose="020F0502020204030204" pitchFamily="34" charset="0"/>
              <a:ea typeface="宋体" charset="-122"/>
              <a:sym typeface="+mn-ea"/>
            </a:endParaRPr>
          </a:p>
          <a:p>
            <a:pPr lvl="0" defTabSz="977900" eaLnBrk="1" hangingPunct="1">
              <a:lnSpc>
                <a:spcPct val="90000"/>
              </a:lnSpc>
              <a:spcAft>
                <a:spcPct val="35000"/>
              </a:spcAft>
            </a:pPr>
            <a:r>
              <a:rPr sz="2400" b="1">
                <a:solidFill>
                  <a:schemeClr val="tx2"/>
                </a:solidFill>
                <a:latin typeface="Calibri" panose="020F0502020204030204" pitchFamily="34" charset="0"/>
                <a:ea typeface="宋体" charset="-122"/>
                <a:sym typeface="+mn-ea"/>
              </a:rPr>
              <a:t>十个学科中心（北京师范大学、东北师范大学、华东师范大学、兰州大学、南开大学、山东大学、清华大学、浙江大学、厦门大学、中国人民大学）</a:t>
            </a:r>
            <a:endParaRPr sz="2400" b="1">
              <a:solidFill>
                <a:schemeClr val="tx2"/>
              </a:solidFill>
              <a:latin typeface="Calibri" panose="020F0502020204030204" pitchFamily="34" charset="0"/>
              <a:ea typeface="宋体" charset="-122"/>
              <a:sym typeface="+mn-ea"/>
            </a:endParaRPr>
          </a:p>
          <a:p>
            <a:pPr lvl="0" defTabSz="977900" eaLnBrk="1" hangingPunct="1">
              <a:lnSpc>
                <a:spcPct val="90000"/>
              </a:lnSpc>
              <a:spcAft>
                <a:spcPct val="35000"/>
              </a:spcAft>
            </a:pPr>
            <a:r>
              <a:rPr sz="2400" b="1">
                <a:solidFill>
                  <a:schemeClr val="tx1"/>
                </a:solidFill>
                <a:latin typeface="Calibri" panose="020F0502020204030204" pitchFamily="34" charset="0"/>
                <a:ea typeface="宋体" charset="-122"/>
                <a:sym typeface="+mn-ea"/>
              </a:rPr>
              <a:t>还有</a:t>
            </a:r>
            <a:r>
              <a:rPr sz="2400" b="1">
                <a:solidFill>
                  <a:srgbClr val="C00000"/>
                </a:solidFill>
                <a:latin typeface="Calibri" panose="020F0502020204030204" pitchFamily="34" charset="0"/>
                <a:ea typeface="宋体" charset="-122"/>
                <a:sym typeface="+mn-ea"/>
              </a:rPr>
              <a:t>中国社会科学院、上海图书馆</a:t>
            </a:r>
            <a:r>
              <a:rPr sz="2400" b="1">
                <a:solidFill>
                  <a:schemeClr val="tx1"/>
                </a:solidFill>
                <a:latin typeface="Calibri" panose="020F0502020204030204" pitchFamily="34" charset="0"/>
                <a:ea typeface="宋体" charset="-122"/>
                <a:sym typeface="+mn-ea"/>
              </a:rPr>
              <a:t>共同组成</a:t>
            </a:r>
            <a:endParaRPr sz="2400" b="1">
              <a:solidFill>
                <a:schemeClr val="tx1"/>
              </a:solidFill>
              <a:latin typeface="Calibri" panose="020F0502020204030204" pitchFamily="34" charset="0"/>
              <a:ea typeface="宋体" charset="-122"/>
              <a:sym typeface="+mn-ea"/>
            </a:endParaRPr>
          </a:p>
          <a:p>
            <a:pPr lvl="0" defTabSz="977900" eaLnBrk="1" hangingPunct="1">
              <a:lnSpc>
                <a:spcPct val="90000"/>
              </a:lnSpc>
              <a:spcAft>
                <a:spcPct val="35000"/>
              </a:spcAft>
            </a:pPr>
            <a:r>
              <a:rPr sz="2400" b="1">
                <a:solidFill>
                  <a:schemeClr val="tx1"/>
                </a:solidFill>
                <a:latin typeface="Calibri" panose="020F0502020204030204" pitchFamily="34" charset="0"/>
                <a:ea typeface="宋体" charset="-122"/>
                <a:sym typeface="+mn-ea"/>
              </a:rPr>
              <a:t>另外还有</a:t>
            </a:r>
            <a:r>
              <a:rPr lang="en-US" altLang="zh-CN" sz="2400" b="1">
                <a:solidFill>
                  <a:schemeClr val="tx1"/>
                </a:solidFill>
                <a:latin typeface="Calibri" panose="020F0502020204030204" pitchFamily="34" charset="0"/>
                <a:ea typeface="宋体" charset="-122"/>
                <a:sym typeface="+mn-ea"/>
              </a:rPr>
              <a:t>70</a:t>
            </a:r>
            <a:r>
              <a:rPr sz="2400" b="1">
                <a:solidFill>
                  <a:schemeClr val="tx1"/>
                </a:solidFill>
                <a:latin typeface="Calibri" panose="020F0502020204030204" pitchFamily="34" charset="0"/>
                <a:ea typeface="宋体" charset="-122"/>
                <a:sym typeface="+mn-ea"/>
              </a:rPr>
              <a:t>家文科专款院校也正在逐步对</a:t>
            </a:r>
            <a:r>
              <a:rPr lang="en-US" altLang="zh-CN" sz="2400" b="1">
                <a:solidFill>
                  <a:schemeClr val="tx1"/>
                </a:solidFill>
                <a:latin typeface="Calibri" panose="020F0502020204030204" pitchFamily="34" charset="0"/>
                <a:ea typeface="宋体" charset="-122"/>
                <a:sym typeface="+mn-ea"/>
              </a:rPr>
              <a:t>CASHL</a:t>
            </a:r>
            <a:r>
              <a:rPr sz="2400" b="1">
                <a:solidFill>
                  <a:schemeClr val="tx1"/>
                </a:solidFill>
                <a:latin typeface="Calibri" panose="020F0502020204030204" pitchFamily="34" charset="0"/>
                <a:ea typeface="宋体" charset="-122"/>
                <a:sym typeface="+mn-ea"/>
              </a:rPr>
              <a:t>开放服务。</a:t>
            </a:r>
            <a:endParaRPr sz="2400" b="1">
              <a:solidFill>
                <a:schemeClr val="tx1"/>
              </a:solidFill>
              <a:latin typeface="Calibri" panose="020F0502020204030204" pitchFamily="34" charset="0"/>
              <a:ea typeface="宋体" charset="-122"/>
              <a:sym typeface="+mn-ea"/>
            </a:endParaRPr>
          </a:p>
          <a:p>
            <a:pPr lvl="0" defTabSz="977900" eaLnBrk="1" hangingPunct="1">
              <a:lnSpc>
                <a:spcPct val="90000"/>
              </a:lnSpc>
              <a:spcAft>
                <a:spcPct val="35000"/>
              </a:spcAft>
            </a:pPr>
            <a:endParaRPr lang="zh-CN" altLang="en-US" sz="2400" b="1" dirty="0">
              <a:solidFill>
                <a:schemeClr val="tx1"/>
              </a:solidFill>
              <a:latin typeface="Calibri" panose="020F0502020204030204" pitchFamily="34" charset="0"/>
              <a:ea typeface="宋体" charset="-122"/>
              <a:sym typeface="+mn-ea"/>
            </a:endParaRPr>
          </a:p>
          <a:p>
            <a:pPr lvl="0" defTabSz="977900" eaLnBrk="1" hangingPunct="1">
              <a:lnSpc>
                <a:spcPct val="90000"/>
              </a:lnSpc>
              <a:spcAft>
                <a:spcPct val="35000"/>
              </a:spcAft>
            </a:pPr>
            <a:endParaRPr sz="2400" b="1" dirty="0">
              <a:solidFill>
                <a:schemeClr val="tx2"/>
              </a:solidFill>
              <a:latin typeface="Calibri" panose="020F0502020204030204" pitchFamily="34" charset="0"/>
              <a:ea typeface="宋体" charset="-122"/>
              <a:sym typeface="+mn-ea"/>
            </a:endParaRPr>
          </a:p>
          <a:p>
            <a:endParaRPr sz="2400">
              <a:latin typeface="宋体-PUA" charset="0"/>
              <a:ea typeface="宋体-PUA"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柱形 20"/>
          <p:cNvSpPr/>
          <p:nvPr/>
        </p:nvSpPr>
        <p:spPr>
          <a:xfrm>
            <a:off x="344170" y="2039620"/>
            <a:ext cx="2228215" cy="3536950"/>
          </a:xfrm>
          <a:prstGeom prst="can">
            <a:avLst/>
          </a:prstGeom>
          <a:solidFill>
            <a:srgbClr val="78933F"/>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p:txBody>
          <a:bodyPr/>
          <a:lstStyle/>
          <a:p>
            <a:r>
              <a:rPr lang="en-US" altLang="zh-CN"/>
              <a:t>CASHL</a:t>
            </a:r>
            <a:r>
              <a:rPr lang="zh-CN" altLang="en-US"/>
              <a:t>的资源</a:t>
            </a:r>
          </a:p>
        </p:txBody>
      </p:sp>
      <p:sp>
        <p:nvSpPr>
          <p:cNvPr id="3" name="文本占位符 2"/>
          <p:cNvSpPr>
            <a:spLocks noGrp="1"/>
          </p:cNvSpPr>
          <p:nvPr>
            <p:ph type="body" idx="1"/>
          </p:nvPr>
        </p:nvSpPr>
        <p:spPr>
          <a:xfrm>
            <a:off x="279400" y="1221105"/>
            <a:ext cx="11751945" cy="5000625"/>
          </a:xfrm>
        </p:spPr>
        <p:txBody>
          <a:bodyPr/>
          <a:lstStyle/>
          <a:p>
            <a:endParaRPr lang="zh-CN" altLang="en-US"/>
          </a:p>
        </p:txBody>
      </p:sp>
      <p:sp>
        <p:nvSpPr>
          <p:cNvPr id="7" name="文本框 6"/>
          <p:cNvSpPr txBox="1"/>
          <p:nvPr/>
        </p:nvSpPr>
        <p:spPr>
          <a:xfrm>
            <a:off x="342265" y="2945130"/>
            <a:ext cx="2310130" cy="2149475"/>
          </a:xfrm>
          <a:prstGeom prst="rect">
            <a:avLst/>
          </a:prstGeom>
          <a:noFill/>
          <a:effectLst>
            <a:innerShdw blurRad="114300">
              <a:prstClr val="black"/>
            </a:innerShdw>
          </a:effectLst>
        </p:spPr>
        <p:txBody>
          <a:bodyPr wrap="square" rtlCol="0">
            <a:spAutoFit/>
          </a:bodyPr>
          <a:lstStyle/>
          <a:p>
            <a:pPr algn="l">
              <a:lnSpc>
                <a:spcPct val="130000"/>
              </a:lnSpc>
            </a:pPr>
            <a:r>
              <a:rPr lang="en-US" altLang="x-none" b="1" dirty="0">
                <a:solidFill>
                  <a:srgbClr val="002060"/>
                </a:solidFill>
                <a:latin typeface="宋体" charset="-122"/>
                <a:ea typeface="宋体" charset="-122"/>
                <a:sym typeface="+mn-ea"/>
              </a:rPr>
              <a:t>2</a:t>
            </a:r>
            <a:r>
              <a:rPr lang="zh-CN" altLang="en-US" b="1" dirty="0">
                <a:solidFill>
                  <a:srgbClr val="002060"/>
                </a:solidFill>
                <a:latin typeface="宋体" charset="-122"/>
                <a:ea typeface="宋体" charset="-122"/>
                <a:sym typeface="+mn-ea"/>
              </a:rPr>
              <a:t>万余种，全部分藏在17个中心馆。其中核心刊</a:t>
            </a:r>
            <a:r>
              <a:rPr lang="en-US" altLang="x-none" b="1" dirty="0">
                <a:solidFill>
                  <a:srgbClr val="002060"/>
                </a:solidFill>
                <a:latin typeface="宋体" charset="-122"/>
                <a:ea typeface="宋体" charset="-122"/>
                <a:sym typeface="+mn-ea"/>
              </a:rPr>
              <a:t>4849</a:t>
            </a:r>
            <a:r>
              <a:rPr lang="zh-CN" altLang="en-US" b="1" dirty="0">
                <a:solidFill>
                  <a:srgbClr val="002060"/>
                </a:solidFill>
                <a:latin typeface="宋体" charset="-122"/>
                <a:ea typeface="宋体" charset="-122"/>
                <a:sym typeface="+mn-ea"/>
              </a:rPr>
              <a:t>种，包含了</a:t>
            </a:r>
            <a:r>
              <a:rPr lang="en-US" altLang="x-none" b="1" dirty="0">
                <a:solidFill>
                  <a:srgbClr val="002060"/>
                </a:solidFill>
                <a:latin typeface="宋体" charset="-122"/>
                <a:ea typeface="宋体" charset="-122"/>
                <a:sym typeface="+mn-ea"/>
              </a:rPr>
              <a:t>SSCI</a:t>
            </a:r>
            <a:r>
              <a:rPr lang="zh-CN" altLang="en-US" b="1" dirty="0">
                <a:solidFill>
                  <a:srgbClr val="002060"/>
                </a:solidFill>
                <a:latin typeface="宋体" charset="-122"/>
                <a:ea typeface="宋体" charset="-122"/>
                <a:sym typeface="+mn-ea"/>
              </a:rPr>
              <a:t>和</a:t>
            </a:r>
            <a:r>
              <a:rPr lang="en-US" altLang="x-none" b="1" dirty="0">
                <a:solidFill>
                  <a:srgbClr val="002060"/>
                </a:solidFill>
                <a:latin typeface="宋体" charset="-122"/>
                <a:ea typeface="宋体" charset="-122"/>
                <a:sym typeface="+mn-ea"/>
              </a:rPr>
              <a:t> A&amp;HCI</a:t>
            </a:r>
            <a:r>
              <a:rPr lang="zh-CN" altLang="en-US" b="1" dirty="0">
                <a:solidFill>
                  <a:srgbClr val="002060"/>
                </a:solidFill>
                <a:latin typeface="宋体" charset="-122"/>
                <a:ea typeface="宋体" charset="-122"/>
                <a:sym typeface="+mn-ea"/>
              </a:rPr>
              <a:t>的全部期刊</a:t>
            </a:r>
            <a:endParaRPr lang="zh-CN" altLang="en-US" b="1" dirty="0">
              <a:solidFill>
                <a:srgbClr val="002060"/>
              </a:solidFill>
              <a:latin typeface="宋体" charset="-122"/>
              <a:ea typeface="宋体" charset="-122"/>
              <a:sym typeface="+mn-ea"/>
            </a:endParaRPr>
          </a:p>
          <a:p>
            <a:pPr>
              <a:lnSpc>
                <a:spcPct val="130000"/>
              </a:lnSpc>
            </a:pPr>
            <a:endParaRPr lang="zh-CN" altLang="en-US" sz="1400" b="1" dirty="0" smtClean="0">
              <a:solidFill>
                <a:srgbClr val="002060"/>
              </a:solidFill>
              <a:latin typeface="宋体" charset="-122"/>
              <a:ea typeface="宋体" charset="-122"/>
              <a:sym typeface="+mn-ea"/>
            </a:endParaRPr>
          </a:p>
        </p:txBody>
      </p:sp>
      <p:sp>
        <p:nvSpPr>
          <p:cNvPr id="22" name="文本框 21"/>
          <p:cNvSpPr txBox="1"/>
          <p:nvPr/>
        </p:nvSpPr>
        <p:spPr>
          <a:xfrm>
            <a:off x="684530" y="1965325"/>
            <a:ext cx="1605280" cy="645795"/>
          </a:xfrm>
          <a:prstGeom prst="rect">
            <a:avLst/>
          </a:prstGeom>
          <a:noFill/>
        </p:spPr>
        <p:txBody>
          <a:bodyPr wrap="square" rtlCol="0">
            <a:spAutoFit/>
          </a:bodyPr>
          <a:lstStyle/>
          <a:p>
            <a:pPr>
              <a:lnSpc>
                <a:spcPct val="130000"/>
              </a:lnSpc>
            </a:pPr>
            <a:r>
              <a:rPr lang="zh-CN" altLang="en-US" sz="2800" dirty="0" smtClean="0">
                <a:latin typeface="Arial" pitchFamily="34" charset="0"/>
                <a:ea typeface="微软雅黑" pitchFamily="34" charset="-122"/>
              </a:rPr>
              <a:t>外文期刊</a:t>
            </a:r>
          </a:p>
        </p:txBody>
      </p:sp>
      <p:sp>
        <p:nvSpPr>
          <p:cNvPr id="24" name="圆柱形 23"/>
          <p:cNvSpPr/>
          <p:nvPr/>
        </p:nvSpPr>
        <p:spPr>
          <a:xfrm>
            <a:off x="2716530" y="2040890"/>
            <a:ext cx="2264410" cy="3500755"/>
          </a:xfrm>
          <a:prstGeom prst="can">
            <a:avLst/>
          </a:prstGeom>
          <a:solidFill>
            <a:srgbClr val="E2B968"/>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0066"/>
                </a:solidFill>
                <a:latin typeface="宋体" charset="-122"/>
                <a:ea typeface="宋体" charset="-122"/>
                <a:sym typeface="+mn-ea"/>
              </a:rPr>
              <a:t>截止到</a:t>
            </a:r>
            <a:r>
              <a:rPr lang="en-US" altLang="x-none" b="1" dirty="0">
                <a:solidFill>
                  <a:srgbClr val="000066"/>
                </a:solidFill>
                <a:latin typeface="宋体" charset="-122"/>
                <a:ea typeface="宋体" charset="-122"/>
                <a:sym typeface="+mn-ea"/>
              </a:rPr>
              <a:t>2013</a:t>
            </a:r>
            <a:r>
              <a:rPr lang="zh-CN" altLang="en-US" b="1" dirty="0">
                <a:solidFill>
                  <a:srgbClr val="000066"/>
                </a:solidFill>
                <a:latin typeface="宋体" charset="-122"/>
                <a:ea typeface="宋体" charset="-122"/>
                <a:sym typeface="+mn-ea"/>
              </a:rPr>
              <a:t>年底，外文图书积累到</a:t>
            </a:r>
            <a:r>
              <a:rPr lang="en-US" altLang="x-none" b="1" dirty="0">
                <a:solidFill>
                  <a:srgbClr val="FF0000"/>
                </a:solidFill>
                <a:latin typeface="宋体" charset="-122"/>
                <a:ea typeface="宋体" charset="-122"/>
                <a:sym typeface="+mn-ea"/>
              </a:rPr>
              <a:t>129</a:t>
            </a:r>
            <a:r>
              <a:rPr lang="zh-CN" altLang="en-US" b="1" dirty="0">
                <a:solidFill>
                  <a:srgbClr val="FF0000"/>
                </a:solidFill>
                <a:latin typeface="宋体" charset="-122"/>
                <a:ea typeface="宋体" charset="-122"/>
                <a:sym typeface="+mn-ea"/>
              </a:rPr>
              <a:t>万</a:t>
            </a:r>
            <a:r>
              <a:rPr lang="zh-CN" altLang="en-US" b="1" dirty="0">
                <a:solidFill>
                  <a:srgbClr val="000066"/>
                </a:solidFill>
                <a:latin typeface="宋体" charset="-122"/>
                <a:ea typeface="宋体" charset="-122"/>
                <a:sym typeface="+mn-ea"/>
              </a:rPr>
              <a:t>种，分散收藏在</a:t>
            </a:r>
            <a:r>
              <a:rPr lang="zh-CN" altLang="en-US" b="1" dirty="0">
                <a:solidFill>
                  <a:srgbClr val="FF0000"/>
                </a:solidFill>
                <a:latin typeface="宋体" charset="-122"/>
                <a:ea typeface="宋体" charset="-122"/>
                <a:sym typeface="+mn-ea"/>
              </a:rPr>
              <a:t>70家文专院校</a:t>
            </a:r>
            <a:r>
              <a:rPr lang="zh-CN" altLang="en-US" b="1" dirty="0">
                <a:solidFill>
                  <a:srgbClr val="000066"/>
                </a:solidFill>
                <a:latin typeface="宋体" charset="-122"/>
                <a:ea typeface="宋体" charset="-122"/>
                <a:sym typeface="+mn-ea"/>
              </a:rPr>
              <a:t>图书馆。</a:t>
            </a:r>
            <a:endParaRPr lang="zh-CN" altLang="en-US" b="1" dirty="0">
              <a:solidFill>
                <a:srgbClr val="000066"/>
              </a:solidFill>
              <a:latin typeface="宋体" charset="-122"/>
              <a:ea typeface="宋体" charset="-122"/>
            </a:endParaRPr>
          </a:p>
          <a:p>
            <a:pPr algn="ctr"/>
            <a:endParaRPr lang="zh-CN" altLang="en-US" b="1">
              <a:solidFill>
                <a:schemeClr val="accent6">
                  <a:lumMod val="40000"/>
                  <a:lumOff val="60000"/>
                </a:schemeClr>
              </a:solidFill>
            </a:endParaRPr>
          </a:p>
        </p:txBody>
      </p:sp>
      <p:sp>
        <p:nvSpPr>
          <p:cNvPr id="25" name="文本框 24"/>
          <p:cNvSpPr txBox="1"/>
          <p:nvPr/>
        </p:nvSpPr>
        <p:spPr>
          <a:xfrm>
            <a:off x="3108960" y="1965960"/>
            <a:ext cx="1605280" cy="645795"/>
          </a:xfrm>
          <a:prstGeom prst="rect">
            <a:avLst/>
          </a:prstGeom>
          <a:noFill/>
        </p:spPr>
        <p:txBody>
          <a:bodyPr wrap="none" rtlCol="0">
            <a:spAutoFit/>
          </a:bodyPr>
          <a:lstStyle/>
          <a:p>
            <a:pPr>
              <a:lnSpc>
                <a:spcPct val="130000"/>
              </a:lnSpc>
            </a:pPr>
            <a:r>
              <a:rPr lang="zh-CN" altLang="en-US" sz="2800" dirty="0" smtClean="0">
                <a:latin typeface="Arial" pitchFamily="34" charset="0"/>
                <a:ea typeface="微软雅黑" pitchFamily="34" charset="-122"/>
              </a:rPr>
              <a:t>外文图书</a:t>
            </a:r>
          </a:p>
        </p:txBody>
      </p:sp>
      <p:sp>
        <p:nvSpPr>
          <p:cNvPr id="26" name="圆柱形 25"/>
          <p:cNvSpPr/>
          <p:nvPr/>
        </p:nvSpPr>
        <p:spPr>
          <a:xfrm>
            <a:off x="5116195" y="2026285"/>
            <a:ext cx="2179955" cy="3525520"/>
          </a:xfrm>
          <a:prstGeom prst="can">
            <a:avLst/>
          </a:prstGeom>
          <a:solidFill>
            <a:schemeClr val="accent5">
              <a:lumMod val="60000"/>
              <a:lumOff val="4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rgbClr val="000066"/>
                </a:solidFill>
                <a:latin typeface="Calibri" panose="020F0502020204030204" pitchFamily="34" charset="0"/>
                <a:ea typeface="宋体" charset="-122"/>
                <a:sym typeface="+mn-ea"/>
              </a:rPr>
              <a:t>电子期刊</a:t>
            </a:r>
            <a:r>
              <a:rPr lang="en-US" altLang="x-none" b="1" dirty="0">
                <a:solidFill>
                  <a:srgbClr val="000066"/>
                </a:solidFill>
                <a:latin typeface="Calibri" panose="020F0502020204030204" pitchFamily="34" charset="0"/>
                <a:ea typeface="宋体" charset="-122"/>
                <a:sym typeface="+mn-ea"/>
              </a:rPr>
              <a:t>1956</a:t>
            </a:r>
            <a:r>
              <a:rPr lang="zh-CN" altLang="en-US" b="1" dirty="0">
                <a:solidFill>
                  <a:srgbClr val="000066"/>
                </a:solidFill>
                <a:latin typeface="Calibri" panose="020F0502020204030204" pitchFamily="34" charset="0"/>
                <a:ea typeface="宋体" charset="-122"/>
                <a:sym typeface="+mn-ea"/>
              </a:rPr>
              <a:t>种，电子图书</a:t>
            </a:r>
            <a:r>
              <a:rPr lang="en-US" altLang="x-none" b="1" dirty="0">
                <a:solidFill>
                  <a:srgbClr val="000066"/>
                </a:solidFill>
                <a:latin typeface="Calibri" panose="020F0502020204030204" pitchFamily="34" charset="0"/>
                <a:ea typeface="宋体" charset="-122"/>
                <a:sym typeface="+mn-ea"/>
              </a:rPr>
              <a:t>35</a:t>
            </a:r>
            <a:r>
              <a:rPr lang="zh-CN" altLang="en-US" b="1" dirty="0">
                <a:solidFill>
                  <a:srgbClr val="000066"/>
                </a:solidFill>
                <a:latin typeface="Calibri" panose="020F0502020204030204" pitchFamily="34" charset="0"/>
                <a:ea typeface="宋体" charset="-122"/>
                <a:sym typeface="+mn-ea"/>
              </a:rPr>
              <a:t>万种。</a:t>
            </a:r>
            <a:r>
              <a:rPr lang="zh-CN" altLang="en-US" b="1" dirty="0">
                <a:solidFill>
                  <a:srgbClr val="C00000"/>
                </a:solidFill>
                <a:latin typeface="Calibri" panose="020F0502020204030204" pitchFamily="34" charset="0"/>
                <a:ea typeface="宋体" charset="-122"/>
                <a:sym typeface="+mn-ea"/>
              </a:rPr>
              <a:t>电子资源提供</a:t>
            </a:r>
            <a:r>
              <a:rPr lang="en-US" altLang="x-none" b="1" dirty="0">
                <a:solidFill>
                  <a:srgbClr val="C00000"/>
                </a:solidFill>
                <a:latin typeface="Calibri" panose="020F0502020204030204" pitchFamily="34" charset="0"/>
                <a:ea typeface="宋体" charset="-122"/>
                <a:sym typeface="+mn-ea"/>
              </a:rPr>
              <a:t>17</a:t>
            </a:r>
            <a:r>
              <a:rPr lang="zh-CN" altLang="en-US" b="1" dirty="0">
                <a:solidFill>
                  <a:srgbClr val="C00000"/>
                </a:solidFill>
                <a:latin typeface="Calibri" panose="020F0502020204030204" pitchFamily="34" charset="0"/>
                <a:ea typeface="宋体" charset="-122"/>
                <a:sym typeface="+mn-ea"/>
              </a:rPr>
              <a:t>家中心馆免费下载</a:t>
            </a:r>
            <a:r>
              <a:rPr lang="zh-CN" altLang="en-US" b="1" dirty="0">
                <a:solidFill>
                  <a:srgbClr val="000066"/>
                </a:solidFill>
                <a:latin typeface="Calibri" panose="020F0502020204030204" pitchFamily="34" charset="0"/>
                <a:ea typeface="宋体" charset="-122"/>
                <a:sym typeface="+mn-ea"/>
              </a:rPr>
              <a:t>。</a:t>
            </a:r>
            <a:endParaRPr lang="zh-CN" altLang="en-US" b="1" dirty="0">
              <a:solidFill>
                <a:srgbClr val="000066"/>
              </a:solidFill>
              <a:latin typeface="Calibri" panose="020F0502020204030204" pitchFamily="34" charset="0"/>
              <a:ea typeface="宋体" charset="-122"/>
            </a:endParaRPr>
          </a:p>
          <a:p>
            <a:pPr algn="ctr"/>
            <a:endParaRPr lang="zh-CN" altLang="en-US"/>
          </a:p>
        </p:txBody>
      </p:sp>
      <p:sp>
        <p:nvSpPr>
          <p:cNvPr id="27" name="文本框 26"/>
          <p:cNvSpPr txBox="1"/>
          <p:nvPr/>
        </p:nvSpPr>
        <p:spPr>
          <a:xfrm>
            <a:off x="5458460" y="1953260"/>
            <a:ext cx="1605280" cy="645795"/>
          </a:xfrm>
          <a:prstGeom prst="rect">
            <a:avLst/>
          </a:prstGeom>
          <a:noFill/>
        </p:spPr>
        <p:txBody>
          <a:bodyPr wrap="none" rtlCol="0">
            <a:spAutoFit/>
          </a:bodyPr>
          <a:lstStyle/>
          <a:p>
            <a:pPr>
              <a:lnSpc>
                <a:spcPct val="130000"/>
              </a:lnSpc>
            </a:pPr>
            <a:r>
              <a:rPr lang="zh-CN" altLang="en-US" sz="2800" dirty="0" smtClean="0">
                <a:latin typeface="Arial" pitchFamily="34" charset="0"/>
                <a:ea typeface="微软雅黑" pitchFamily="34" charset="-122"/>
              </a:rPr>
              <a:t>电子资源</a:t>
            </a:r>
          </a:p>
        </p:txBody>
      </p:sp>
      <p:sp>
        <p:nvSpPr>
          <p:cNvPr id="28" name="圆柱形 27"/>
          <p:cNvSpPr/>
          <p:nvPr/>
        </p:nvSpPr>
        <p:spPr>
          <a:xfrm>
            <a:off x="7430135" y="2038985"/>
            <a:ext cx="2239645" cy="3476625"/>
          </a:xfrm>
          <a:prstGeom prst="can">
            <a:avLst/>
          </a:prstGeom>
          <a:solidFill>
            <a:srgbClr val="BEA996"/>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0" eaLnBrk="1" hangingPunct="1">
              <a:lnSpc>
                <a:spcPct val="120000"/>
              </a:lnSpc>
              <a:buClr>
                <a:schemeClr val="bg2"/>
              </a:buClr>
              <a:buSzPct val="75000"/>
              <a:buNone/>
            </a:pPr>
            <a:endParaRPr lang="zh-CN" altLang="en-US" sz="1600" b="1" dirty="0">
              <a:solidFill>
                <a:srgbClr val="000066"/>
              </a:solidFill>
              <a:latin typeface="宋体" charset="-122"/>
              <a:ea typeface="宋体" charset="-122"/>
              <a:sym typeface="+mn-ea"/>
            </a:endParaRPr>
          </a:p>
          <a:p>
            <a:pPr lvl="0" indent="0" eaLnBrk="1" hangingPunct="1">
              <a:lnSpc>
                <a:spcPct val="120000"/>
              </a:lnSpc>
              <a:buClr>
                <a:schemeClr val="bg2"/>
              </a:buClr>
              <a:buSzPct val="75000"/>
              <a:buNone/>
            </a:pPr>
            <a:r>
              <a:rPr lang="zh-CN" altLang="en-US" sz="1600" b="1" dirty="0">
                <a:solidFill>
                  <a:srgbClr val="000066"/>
                </a:solidFill>
                <a:latin typeface="宋体" charset="-122"/>
                <a:ea typeface="宋体" charset="-122"/>
                <a:sym typeface="+mn-ea"/>
              </a:rPr>
              <a:t>有大型特藏文献</a:t>
            </a:r>
            <a:r>
              <a:rPr lang="en-US" altLang="x-none" sz="1600" b="1" dirty="0">
                <a:solidFill>
                  <a:srgbClr val="C00000"/>
                </a:solidFill>
                <a:latin typeface="宋体" charset="-122"/>
                <a:ea typeface="宋体" charset="-122"/>
                <a:sym typeface="+mn-ea"/>
              </a:rPr>
              <a:t>140</a:t>
            </a:r>
            <a:r>
              <a:rPr lang="zh-CN" altLang="en-US" sz="1600" b="1" dirty="0">
                <a:solidFill>
                  <a:srgbClr val="C00000"/>
                </a:solidFill>
                <a:latin typeface="宋体" charset="-122"/>
                <a:ea typeface="宋体" charset="-122"/>
                <a:sym typeface="+mn-ea"/>
              </a:rPr>
              <a:t>种</a:t>
            </a:r>
            <a:r>
              <a:rPr lang="zh-CN" altLang="en-US" sz="1600" b="1" dirty="0">
                <a:solidFill>
                  <a:srgbClr val="002060"/>
                </a:solidFill>
                <a:latin typeface="宋体" charset="-122"/>
                <a:ea typeface="宋体" charset="-122"/>
                <a:sym typeface="+mn-ea"/>
              </a:rPr>
              <a:t>，</a:t>
            </a:r>
            <a:r>
              <a:rPr lang="zh-CN" altLang="en-US" sz="1600" b="1" dirty="0">
                <a:solidFill>
                  <a:srgbClr val="000066"/>
                </a:solidFill>
                <a:latin typeface="宋体" charset="-122"/>
                <a:ea typeface="宋体" charset="-122"/>
                <a:sym typeface="+mn-ea"/>
              </a:rPr>
              <a:t>涉及历史、哲学、法学、社会学、语言学等多个一级重点学科，在国内具备相对唯一性；还有</a:t>
            </a:r>
            <a:r>
              <a:rPr lang="zh-CN" altLang="en-US" sz="1600" b="1" dirty="0">
                <a:solidFill>
                  <a:srgbClr val="C00000"/>
                </a:solidFill>
                <a:latin typeface="宋体" charset="-122"/>
                <a:ea typeface="宋体" charset="-122"/>
                <a:sym typeface="+mn-ea"/>
              </a:rPr>
              <a:t>档案、图书、缩微资料、数据库</a:t>
            </a:r>
            <a:r>
              <a:rPr lang="zh-CN" altLang="en-US" sz="1600" b="1" dirty="0">
                <a:solidFill>
                  <a:srgbClr val="000066"/>
                </a:solidFill>
                <a:latin typeface="宋体" charset="-122"/>
                <a:ea typeface="宋体" charset="-122"/>
                <a:sym typeface="+mn-ea"/>
              </a:rPr>
              <a:t>等多种第一手的原始文献。</a:t>
            </a:r>
            <a:endParaRPr lang="zh-CN" altLang="en-US" sz="1600" b="1" dirty="0">
              <a:solidFill>
                <a:srgbClr val="000066"/>
              </a:solidFill>
              <a:latin typeface="宋体" charset="-122"/>
              <a:ea typeface="宋体" charset="-122"/>
            </a:endParaRPr>
          </a:p>
          <a:p>
            <a:pPr algn="ctr"/>
            <a:endParaRPr lang="zh-CN" altLang="en-US"/>
          </a:p>
        </p:txBody>
      </p:sp>
      <p:sp>
        <p:nvSpPr>
          <p:cNvPr id="29" name="文本框 28"/>
          <p:cNvSpPr txBox="1"/>
          <p:nvPr/>
        </p:nvSpPr>
        <p:spPr>
          <a:xfrm>
            <a:off x="7846060" y="1953260"/>
            <a:ext cx="1605280" cy="645795"/>
          </a:xfrm>
          <a:prstGeom prst="rect">
            <a:avLst/>
          </a:prstGeom>
          <a:noFill/>
        </p:spPr>
        <p:txBody>
          <a:bodyPr wrap="none" rtlCol="0">
            <a:spAutoFit/>
          </a:bodyPr>
          <a:lstStyle/>
          <a:p>
            <a:pPr>
              <a:lnSpc>
                <a:spcPct val="130000"/>
              </a:lnSpc>
            </a:pPr>
            <a:r>
              <a:rPr lang="zh-CN" altLang="en-US" sz="2800" dirty="0" smtClean="0">
                <a:latin typeface="Arial" pitchFamily="34" charset="0"/>
                <a:ea typeface="微软雅黑" pitchFamily="34" charset="-122"/>
              </a:rPr>
              <a:t>大型特藏</a:t>
            </a:r>
          </a:p>
        </p:txBody>
      </p:sp>
      <p:sp>
        <p:nvSpPr>
          <p:cNvPr id="30" name="圆柱形 29"/>
          <p:cNvSpPr/>
          <p:nvPr/>
        </p:nvSpPr>
        <p:spPr>
          <a:xfrm>
            <a:off x="9794875" y="2056765"/>
            <a:ext cx="2214880" cy="3451225"/>
          </a:xfrm>
          <a:prstGeom prst="can">
            <a:avLst/>
          </a:prstGeom>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b="1">
              <a:solidFill>
                <a:srgbClr val="002060"/>
              </a:solidFill>
              <a:latin typeface="新宋体" charset="0"/>
              <a:ea typeface="新宋体" charset="0"/>
              <a:sym typeface="+mn-ea"/>
            </a:endParaRPr>
          </a:p>
          <a:p>
            <a:pPr algn="ctr"/>
            <a:endParaRPr lang="zh-CN" altLang="en-US" sz="1400" b="1">
              <a:solidFill>
                <a:srgbClr val="002060"/>
              </a:solidFill>
              <a:latin typeface="新宋体" charset="0"/>
              <a:ea typeface="新宋体" charset="0"/>
              <a:sym typeface="+mn-ea"/>
            </a:endParaRPr>
          </a:p>
          <a:p>
            <a:pPr algn="ctr"/>
            <a:endParaRPr lang="zh-CN" altLang="en-US" sz="1400" b="1">
              <a:solidFill>
                <a:srgbClr val="002060"/>
              </a:solidFill>
              <a:latin typeface="新宋体" charset="0"/>
              <a:ea typeface="新宋体" charset="0"/>
              <a:sym typeface="+mn-ea"/>
            </a:endParaRPr>
          </a:p>
          <a:p>
            <a:pPr algn="ctr"/>
            <a:r>
              <a:rPr lang="zh-CN" altLang="en-US" sz="1400" b="1">
                <a:solidFill>
                  <a:srgbClr val="002060"/>
                </a:solidFill>
                <a:latin typeface="新宋体" charset="0"/>
                <a:ea typeface="新宋体" charset="0"/>
                <a:sym typeface="+mn-ea"/>
              </a:rPr>
              <a:t>古籍书目元数据达到</a:t>
            </a:r>
            <a:r>
              <a:rPr lang="en-US" altLang="zh-CN" sz="1400" b="1">
                <a:solidFill>
                  <a:srgbClr val="002060"/>
                </a:solidFill>
                <a:latin typeface="新宋体" charset="0"/>
                <a:ea typeface="新宋体" charset="0"/>
                <a:sym typeface="+mn-ea"/>
              </a:rPr>
              <a:t>63</a:t>
            </a:r>
            <a:r>
              <a:rPr lang="zh-CN" altLang="en-US" sz="1400" b="1">
                <a:solidFill>
                  <a:srgbClr val="002060"/>
                </a:solidFill>
                <a:latin typeface="新宋体" charset="0"/>
                <a:ea typeface="新宋体" charset="0"/>
                <a:sym typeface="+mn-ea"/>
              </a:rPr>
              <a:t>万余条，书影图像</a:t>
            </a:r>
            <a:r>
              <a:rPr lang="en-US" altLang="zh-CN" sz="1400" b="1">
                <a:solidFill>
                  <a:srgbClr val="002060"/>
                </a:solidFill>
                <a:latin typeface="新宋体" charset="0"/>
                <a:ea typeface="新宋体" charset="0"/>
                <a:sym typeface="+mn-ea"/>
              </a:rPr>
              <a:t>22</a:t>
            </a:r>
            <a:r>
              <a:rPr lang="zh-CN" altLang="en-US" sz="1400" b="1">
                <a:solidFill>
                  <a:srgbClr val="002060"/>
                </a:solidFill>
                <a:latin typeface="新宋体" charset="0"/>
                <a:ea typeface="新宋体" charset="0"/>
                <a:sym typeface="+mn-ea"/>
              </a:rPr>
              <a:t>万余幅，电子图书近</a:t>
            </a:r>
            <a:r>
              <a:rPr lang="en-US" altLang="zh-CN" sz="1400" b="1">
                <a:solidFill>
                  <a:srgbClr val="002060"/>
                </a:solidFill>
                <a:latin typeface="新宋体" charset="0"/>
                <a:ea typeface="新宋体" charset="0"/>
                <a:sym typeface="+mn-ea"/>
              </a:rPr>
              <a:t>9</a:t>
            </a:r>
            <a:r>
              <a:rPr lang="zh-CN" altLang="en-US" sz="1400" b="1">
                <a:solidFill>
                  <a:srgbClr val="002060"/>
                </a:solidFill>
                <a:latin typeface="新宋体" charset="0"/>
                <a:ea typeface="新宋体" charset="0"/>
                <a:sym typeface="+mn-ea"/>
              </a:rPr>
              <a:t>万册。      主要是从</a:t>
            </a:r>
            <a:r>
              <a:rPr lang="zh-CN" altLang="en-US" sz="1400" b="1" dirty="0">
                <a:solidFill>
                  <a:srgbClr val="002060"/>
                </a:solidFill>
                <a:sym typeface="+mn-ea"/>
              </a:rPr>
              <a:t>清嘉庆元年（</a:t>
            </a:r>
            <a:r>
              <a:rPr lang="en-US" altLang="x-none" sz="1400" b="1" dirty="0">
                <a:solidFill>
                  <a:srgbClr val="002060"/>
                </a:solidFill>
                <a:sym typeface="+mn-ea"/>
              </a:rPr>
              <a:t>1796</a:t>
            </a:r>
            <a:r>
              <a:rPr lang="zh-CN" altLang="en-US" sz="1400" b="1" dirty="0">
                <a:solidFill>
                  <a:srgbClr val="002060"/>
                </a:solidFill>
                <a:sym typeface="+mn-ea"/>
              </a:rPr>
              <a:t>）至公元</a:t>
            </a:r>
            <a:r>
              <a:rPr lang="en-US" altLang="x-none" sz="1400" b="1" dirty="0">
                <a:solidFill>
                  <a:srgbClr val="002060"/>
                </a:solidFill>
                <a:sym typeface="+mn-ea"/>
              </a:rPr>
              <a:t>1949</a:t>
            </a:r>
            <a:r>
              <a:rPr lang="zh-CN" altLang="en-US" sz="1400" b="1" dirty="0">
                <a:solidFill>
                  <a:srgbClr val="002060"/>
                </a:solidFill>
                <a:sym typeface="+mn-ea"/>
              </a:rPr>
              <a:t>年间以汉语为主要语言、以线装为主要装帧形式的刻本、石印本、铅印本等以及部分抄稿本在内的古籍文献。</a:t>
            </a:r>
            <a:endParaRPr lang="zh-CN" altLang="en-US" sz="1400" b="1" dirty="0">
              <a:solidFill>
                <a:srgbClr val="840000"/>
              </a:solidFill>
              <a:sym typeface="+mn-ea"/>
            </a:endParaRPr>
          </a:p>
          <a:p>
            <a:pPr algn="ctr"/>
            <a:endParaRPr lang="zh-CN" altLang="en-US" sz="1400" b="1" dirty="0">
              <a:solidFill>
                <a:srgbClr val="840000"/>
              </a:solidFill>
              <a:latin typeface="新宋体" charset="0"/>
              <a:ea typeface="新宋体" charset="0"/>
              <a:sym typeface="+mn-ea"/>
            </a:endParaRPr>
          </a:p>
          <a:p>
            <a:pPr algn="ctr"/>
            <a:endParaRPr lang="zh-CN" altLang="en-US" sz="1400" b="1">
              <a:solidFill>
                <a:srgbClr val="002060"/>
              </a:solidFill>
              <a:latin typeface="新宋体" charset="0"/>
              <a:ea typeface="新宋体" charset="0"/>
              <a:sym typeface="+mn-ea"/>
            </a:endParaRPr>
          </a:p>
        </p:txBody>
      </p:sp>
      <p:sp>
        <p:nvSpPr>
          <p:cNvPr id="31" name="文本框 30"/>
          <p:cNvSpPr txBox="1"/>
          <p:nvPr/>
        </p:nvSpPr>
        <p:spPr>
          <a:xfrm>
            <a:off x="10135235" y="1964690"/>
            <a:ext cx="1605280" cy="645795"/>
          </a:xfrm>
          <a:prstGeom prst="rect">
            <a:avLst/>
          </a:prstGeom>
          <a:noFill/>
        </p:spPr>
        <p:txBody>
          <a:bodyPr wrap="none" rtlCol="0">
            <a:spAutoFit/>
          </a:bodyPr>
          <a:lstStyle/>
          <a:p>
            <a:pPr>
              <a:lnSpc>
                <a:spcPct val="130000"/>
              </a:lnSpc>
            </a:pPr>
            <a:r>
              <a:rPr lang="zh-CN" altLang="en-US" sz="2800" dirty="0" smtClean="0">
                <a:latin typeface="Arial" pitchFamily="34" charset="0"/>
                <a:ea typeface="微软雅黑" pitchFamily="34" charset="-122"/>
              </a:rPr>
              <a:t>古籍资源</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a:t>CASHL</a:t>
            </a:r>
            <a:r>
              <a:rPr lang="zh-CN" altLang="en-US"/>
              <a:t>服务</a:t>
            </a:r>
          </a:p>
        </p:txBody>
      </p:sp>
      <p:sp>
        <p:nvSpPr>
          <p:cNvPr id="5" name="流程图: 顺序访问存储器 4"/>
          <p:cNvSpPr/>
          <p:nvPr/>
        </p:nvSpPr>
        <p:spPr>
          <a:xfrm>
            <a:off x="1090295" y="1366520"/>
            <a:ext cx="1812290" cy="1443990"/>
          </a:xfrm>
          <a:prstGeom prst="flowChartMagneticTap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pitchFamily="34" charset="0"/>
                <a:ea typeface="宋体" charset="-122"/>
                <a:sym typeface="+mn-ea"/>
              </a:rPr>
              <a:t>书目查询</a:t>
            </a:r>
            <a:endParaRPr lang="zh-CN" altLang="en-US"/>
          </a:p>
        </p:txBody>
      </p:sp>
      <p:sp>
        <p:nvSpPr>
          <p:cNvPr id="6" name="流程图: 顺序访问存储器 5"/>
          <p:cNvSpPr/>
          <p:nvPr/>
        </p:nvSpPr>
        <p:spPr>
          <a:xfrm flipH="1">
            <a:off x="3785870" y="1405255"/>
            <a:ext cx="1834515" cy="1371600"/>
          </a:xfrm>
          <a:prstGeom prst="flowChartMagneticTap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图书借阅</a:t>
            </a:r>
            <a:endParaRPr lang="zh-CN" altLang="en-US" b="1"/>
          </a:p>
        </p:txBody>
      </p:sp>
      <p:sp>
        <p:nvSpPr>
          <p:cNvPr id="7" name="流程图: 顺序访问存储器 6"/>
          <p:cNvSpPr/>
          <p:nvPr/>
        </p:nvSpPr>
        <p:spPr>
          <a:xfrm>
            <a:off x="6393815" y="3182620"/>
            <a:ext cx="1897380" cy="1333500"/>
          </a:xfrm>
          <a:prstGeom prst="flowChartMagneticTap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pitchFamily="34" charset="0"/>
                <a:ea typeface="宋体" charset="-122"/>
                <a:sym typeface="+mn-ea"/>
              </a:rPr>
              <a:t>学科服务</a:t>
            </a:r>
            <a:endParaRPr lang="zh-CN" altLang="en-US"/>
          </a:p>
        </p:txBody>
      </p:sp>
      <p:sp>
        <p:nvSpPr>
          <p:cNvPr id="8" name="流程图: 顺序访问存储器 7"/>
          <p:cNvSpPr/>
          <p:nvPr/>
        </p:nvSpPr>
        <p:spPr>
          <a:xfrm flipH="1">
            <a:off x="3792855" y="3187065"/>
            <a:ext cx="1847850" cy="1333500"/>
          </a:xfrm>
          <a:prstGeom prst="flowChartMagneticTap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pitchFamily="34" charset="0"/>
                <a:ea typeface="宋体" charset="-122"/>
                <a:sym typeface="+mn-ea"/>
              </a:rPr>
              <a:t>参考咨询</a:t>
            </a:r>
            <a:endParaRPr lang="zh-CN" altLang="en-US"/>
          </a:p>
        </p:txBody>
      </p:sp>
      <p:sp>
        <p:nvSpPr>
          <p:cNvPr id="9" name="流程图: 顺序访问存储器 8"/>
          <p:cNvSpPr/>
          <p:nvPr/>
        </p:nvSpPr>
        <p:spPr>
          <a:xfrm>
            <a:off x="1015365" y="3202940"/>
            <a:ext cx="1861820" cy="1358900"/>
          </a:xfrm>
          <a:prstGeom prst="flowChartMagneticTap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pitchFamily="34" charset="0"/>
                <a:ea typeface="宋体" charset="-122"/>
                <a:sym typeface="+mn-ea"/>
              </a:rPr>
              <a:t>原文传递</a:t>
            </a:r>
            <a:endParaRPr lang="zh-CN" altLang="en-US"/>
          </a:p>
        </p:txBody>
      </p:sp>
      <p:sp>
        <p:nvSpPr>
          <p:cNvPr id="10" name="流程图: 顺序访问存储器 9"/>
          <p:cNvSpPr/>
          <p:nvPr/>
        </p:nvSpPr>
        <p:spPr>
          <a:xfrm>
            <a:off x="6323965" y="1348740"/>
            <a:ext cx="1862455" cy="1431925"/>
          </a:xfrm>
          <a:prstGeom prst="flowChartMagneticTap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bg1"/>
              </a:solidFill>
              <a:latin typeface="Calibri" panose="020F0502020204030204" pitchFamily="34" charset="0"/>
              <a:ea typeface="宋体" charset="-122"/>
              <a:sym typeface="+mn-ea"/>
            </a:endParaRPr>
          </a:p>
          <a:p>
            <a:pPr algn="ctr"/>
            <a:r>
              <a:rPr lang="zh-CN" altLang="en-US" b="1" dirty="0">
                <a:solidFill>
                  <a:schemeClr val="bg1"/>
                </a:solidFill>
                <a:latin typeface="Calibri" panose="020F0502020204030204" pitchFamily="34" charset="0"/>
                <a:ea typeface="宋体" charset="-122"/>
                <a:sym typeface="+mn-ea"/>
              </a:rPr>
              <a:t>期刊目次检索</a:t>
            </a:r>
            <a:endParaRPr lang="zh-CN" altLang="en-US"/>
          </a:p>
          <a:p>
            <a:pPr algn="ctr"/>
            <a:endParaRPr lang="zh-CN" altLang="en-US"/>
          </a:p>
        </p:txBody>
      </p:sp>
      <p:sp>
        <p:nvSpPr>
          <p:cNvPr id="11" name="流程图: 顺序访问存储器 10"/>
          <p:cNvSpPr/>
          <p:nvPr/>
        </p:nvSpPr>
        <p:spPr>
          <a:xfrm flipH="1">
            <a:off x="9130030" y="1355725"/>
            <a:ext cx="1713865" cy="1419860"/>
          </a:xfrm>
          <a:prstGeom prst="flowChartMagneticTap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pitchFamily="34" charset="0"/>
                <a:ea typeface="宋体" charset="-122"/>
                <a:sym typeface="+mn-ea"/>
              </a:rPr>
              <a:t>全文下载</a:t>
            </a:r>
            <a:endParaRPr lang="zh-CN" altLang="en-US"/>
          </a:p>
        </p:txBody>
      </p:sp>
      <p:sp>
        <p:nvSpPr>
          <p:cNvPr id="12" name="流程图: 顺序访问存储器 11"/>
          <p:cNvSpPr/>
          <p:nvPr/>
        </p:nvSpPr>
        <p:spPr>
          <a:xfrm flipH="1">
            <a:off x="9087485" y="3195955"/>
            <a:ext cx="1810385" cy="1346835"/>
          </a:xfrm>
          <a:prstGeom prst="flowChartMagneticTap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pitchFamily="34" charset="0"/>
                <a:ea typeface="宋体" charset="-122"/>
                <a:sym typeface="+mn-ea"/>
              </a:rPr>
              <a:t>特色资源</a:t>
            </a:r>
            <a:endParaRPr lang="zh-CN" altLang="en-US"/>
          </a:p>
        </p:txBody>
      </p:sp>
      <p:sp>
        <p:nvSpPr>
          <p:cNvPr id="13" name="流程图: 顺序访问存储器 12"/>
          <p:cNvSpPr/>
          <p:nvPr/>
        </p:nvSpPr>
        <p:spPr>
          <a:xfrm flipH="1">
            <a:off x="3848735" y="4883150"/>
            <a:ext cx="1798320" cy="1310005"/>
          </a:xfrm>
          <a:prstGeom prst="flowChartMagneticTap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pitchFamily="34" charset="0"/>
                <a:ea typeface="宋体" charset="-122"/>
                <a:sym typeface="+mn-ea"/>
              </a:rPr>
              <a:t>代查代检</a:t>
            </a:r>
            <a:endParaRPr lang="zh-CN" altLang="en-US"/>
          </a:p>
        </p:txBody>
      </p:sp>
      <p:sp>
        <p:nvSpPr>
          <p:cNvPr id="14" name="流程图: 顺序访问存储器 13"/>
          <p:cNvSpPr/>
          <p:nvPr/>
        </p:nvSpPr>
        <p:spPr>
          <a:xfrm>
            <a:off x="999490" y="4936490"/>
            <a:ext cx="1897380" cy="1285240"/>
          </a:xfrm>
          <a:prstGeom prst="flowChartMagneticTap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bg1"/>
                </a:solidFill>
                <a:latin typeface="Calibri" panose="020F0502020204030204" pitchFamily="34" charset="0"/>
                <a:ea typeface="宋体" charset="-122"/>
                <a:sym typeface="+mn-ea"/>
              </a:rPr>
              <a:t>个性化服务</a:t>
            </a: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b="1" dirty="0">
              <a:solidFill>
                <a:srgbClr val="7030A0"/>
              </a:solidFill>
              <a:latin typeface="黑体" pitchFamily="1" charset="-122"/>
              <a:ea typeface="黑体" pitchFamily="1" charset="-122"/>
            </a:endParaRPr>
          </a:p>
          <a:p>
            <a:r>
              <a:rPr lang="zh-CN" altLang="en-US"/>
              <a:t>如何获取</a:t>
            </a:r>
            <a:r>
              <a:rPr lang="en-US" altLang="zh-CN"/>
              <a:t>CASHL</a:t>
            </a:r>
            <a:r>
              <a:rPr lang="zh-CN" altLang="en-US"/>
              <a:t>文献资源</a:t>
            </a:r>
          </a:p>
        </p:txBody>
      </p:sp>
      <p:sp>
        <p:nvSpPr>
          <p:cNvPr id="3" name="文本占位符 2"/>
          <p:cNvSpPr>
            <a:spLocks noGrp="1"/>
          </p:cNvSpPr>
          <p:nvPr>
            <p:ph type="body" idx="1"/>
          </p:nvPr>
        </p:nvSpPr>
        <p:spPr/>
        <p:txBody>
          <a:bodyPr/>
          <a:lstStyle/>
          <a:p>
            <a:r>
              <a:rPr lang="zh-CN" altLang="en-US" b="1" dirty="0"/>
              <a:t>用户（只需三步）</a:t>
            </a:r>
            <a:endParaRPr lang="zh-CN" altLang="en-US" b="1" dirty="0"/>
          </a:p>
          <a:p>
            <a:r>
              <a:rPr b="1" dirty="0">
                <a:solidFill>
                  <a:srgbClr val="AB043B"/>
                </a:solidFill>
                <a:latin typeface="Calibri" panose="020F0502020204030204" pitchFamily="34" charset="0"/>
                <a:ea typeface="宋体" charset="-122"/>
                <a:sym typeface="+mn-ea"/>
              </a:rPr>
              <a:t>注册</a:t>
            </a:r>
            <a:endParaRPr lang="zh-CN" altLang="en-US" b="1" dirty="0">
              <a:solidFill>
                <a:srgbClr val="AB043B"/>
              </a:solidFill>
              <a:latin typeface="Calibri" panose="020F0502020204030204" pitchFamily="34" charset="0"/>
              <a:ea typeface="宋体" charset="-122"/>
            </a:endParaRPr>
          </a:p>
          <a:p>
            <a:r>
              <a:rPr b="1" dirty="0">
                <a:solidFill>
                  <a:srgbClr val="7030A0"/>
                </a:solidFill>
                <a:latin typeface="Calibri" panose="020F0502020204030204" pitchFamily="34" charset="0"/>
                <a:ea typeface="宋体" charset="-122"/>
                <a:sym typeface="+mn-ea"/>
              </a:rPr>
              <a:t>认证</a:t>
            </a:r>
            <a:r>
              <a:rPr lang="en-US" altLang="x-none" b="1" dirty="0">
                <a:solidFill>
                  <a:srgbClr val="7030A0"/>
                </a:solidFill>
                <a:latin typeface="Calibri" panose="020F0502020204030204" pitchFamily="34" charset="0"/>
                <a:ea typeface="宋体" charset="-122"/>
                <a:sym typeface="+mn-ea"/>
              </a:rPr>
              <a:t>—&gt;</a:t>
            </a:r>
            <a:r>
              <a:rPr b="1" dirty="0">
                <a:solidFill>
                  <a:srgbClr val="7030A0"/>
                </a:solidFill>
                <a:latin typeface="Calibri" panose="020F0502020204030204" pitchFamily="34" charset="0"/>
                <a:ea typeface="宋体" charset="-122"/>
                <a:sym typeface="+mn-ea"/>
              </a:rPr>
              <a:t>图书馆</a:t>
            </a:r>
            <a:endParaRPr lang="en-US" altLang="x-none" b="1" dirty="0">
              <a:solidFill>
                <a:srgbClr val="7030A0"/>
              </a:solidFill>
              <a:latin typeface="Calibri" panose="020F0502020204030204" pitchFamily="34" charset="0"/>
              <a:ea typeface="宋体" charset="-122"/>
            </a:endParaRPr>
          </a:p>
          <a:p>
            <a:r>
              <a:rPr b="1" dirty="0">
                <a:solidFill>
                  <a:srgbClr val="AB043B"/>
                </a:solidFill>
                <a:latin typeface="Calibri" panose="020F0502020204030204" pitchFamily="34" charset="0"/>
                <a:ea typeface="宋体" charset="-122"/>
                <a:sym typeface="+mn-ea"/>
              </a:rPr>
              <a:t>登录，检索文献</a:t>
            </a:r>
            <a:endParaRPr b="1" dirty="0">
              <a:solidFill>
                <a:srgbClr val="AB043B"/>
              </a:solidFill>
              <a:latin typeface="Calibri" panose="020F0502020204030204" pitchFamily="34" charset="0"/>
              <a:ea typeface="宋体" charset="-122"/>
              <a:sym typeface="+mn-ea"/>
            </a:endParaRPr>
          </a:p>
          <a:p>
            <a:r>
              <a:rPr b="1" dirty="0">
                <a:solidFill>
                  <a:srgbClr val="AB043B"/>
                </a:solidFill>
                <a:latin typeface="Calibri" panose="020F0502020204030204" pitchFamily="34" charset="0"/>
                <a:ea typeface="宋体" charset="-122"/>
                <a:sym typeface="+mn-ea"/>
              </a:rPr>
              <a:t>发送文献传递请求</a:t>
            </a:r>
            <a:endParaRPr lang="zh-CN" altLang="en-US" b="1" dirty="0">
              <a:solidFill>
                <a:srgbClr val="AB043B"/>
              </a:solidFill>
              <a:latin typeface="Calibri" panose="020F0502020204030204" pitchFamily="34" charset="0"/>
              <a:ea typeface="宋体" charset="-122"/>
            </a:endParaRPr>
          </a:p>
          <a:p>
            <a:r>
              <a:rPr b="1" dirty="0">
                <a:solidFill>
                  <a:srgbClr val="7030A0"/>
                </a:solidFill>
                <a:latin typeface="Calibri" panose="020F0502020204030204" pitchFamily="34" charset="0"/>
                <a:ea typeface="宋体" charset="-122"/>
                <a:sym typeface="+mn-ea"/>
              </a:rPr>
              <a:t>登录注册邮箱接收文献</a:t>
            </a:r>
            <a:endParaRPr lang="zh-CN" alt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A000120140530A99PPBG">
  <a:themeElements>
    <a:clrScheme name="自定义 434">
      <a:dk1>
        <a:srgbClr val="5F5F5F"/>
      </a:dk1>
      <a:lt1>
        <a:srgbClr val="FFFFFF"/>
      </a:lt1>
      <a:dk2>
        <a:srgbClr val="5F5F5F"/>
      </a:dk2>
      <a:lt2>
        <a:srgbClr val="FFFFFF"/>
      </a:lt2>
      <a:accent1>
        <a:srgbClr val="826951"/>
      </a:accent1>
      <a:accent2>
        <a:srgbClr val="B78623"/>
      </a:accent2>
      <a:accent3>
        <a:srgbClr val="B1B34D"/>
      </a:accent3>
      <a:accent4>
        <a:srgbClr val="7FA757"/>
      </a:accent4>
      <a:accent5>
        <a:srgbClr val="417677"/>
      </a:accent5>
      <a:accent6>
        <a:srgbClr val="FA9921"/>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itchFamily="34" charset="0"/>
            <a:ea typeface="微软雅黑"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3656</Words>
  <Application>Kingsoft Office WPP</Application>
  <PresentationFormat>自定义</PresentationFormat>
  <Paragraphs>307</Paragraphs>
  <Slides>52</Slides>
  <Notes>1</Notes>
  <HiddenSlides>0</HiddenSlides>
  <MMClips>0</MMClips>
  <ScaleCrop>false</ScaleCrop>
  <HeadingPairs>
    <vt:vector size="4" baseType="variant">
      <vt:variant>
        <vt:lpstr>主题</vt:lpstr>
      </vt:variant>
      <vt:variant>
        <vt:i4>1</vt:i4>
      </vt:variant>
      <vt:variant>
        <vt:lpstr>幻灯片标题</vt:lpstr>
      </vt:variant>
      <vt:variant>
        <vt:i4>52</vt:i4>
      </vt:variant>
    </vt:vector>
  </HeadingPairs>
  <TitlesOfParts>
    <vt:vector size="53" baseType="lpstr">
      <vt:lpstr>2_A000120140530A99PPBG</vt:lpstr>
      <vt:lpstr>馆际互借与文献传递</vt:lpstr>
      <vt:lpstr>PowerPoint 演示文稿</vt:lpstr>
      <vt:lpstr>PowerPoint 演示文稿</vt:lpstr>
      <vt:lpstr>馆际互借与文献传递的简介</vt:lpstr>
      <vt:lpstr>我馆馆际互借与文献传递可利用的资源</vt:lpstr>
      <vt:lpstr>CASHL的资源与服务</vt:lpstr>
      <vt:lpstr>CASHL的资源</vt:lpstr>
      <vt:lpstr>CASHL服务</vt:lpstr>
      <vt:lpstr>如何获取CASHL文献资源</vt:lpstr>
      <vt:lpstr>新用户注册 </vt:lpstr>
      <vt:lpstr>进入CASHL主页，点击CASHL直通车用户注册</vt:lpstr>
      <vt:lpstr>  出现以下页面，点击我已阅读以上说明</vt:lpstr>
      <vt:lpstr>注意：用户登录名是由英文字母、数字或下划线组成4-15位</vt:lpstr>
      <vt:lpstr>   注意：真实姓名处一定要填写学院 姓名，如法学院               某某 证件类型选择学生证，证件号码填写一卡通号 </vt:lpstr>
      <vt:lpstr>  注意：省市的选择，带星号的是必填项，             电话和邮箱一定要是常用的可以联系到本人的。</vt:lpstr>
      <vt:lpstr>      工作日24小时审核通过，不需要到图书馆认证</vt:lpstr>
      <vt:lpstr>如何获取CASHL文献（图书）</vt:lpstr>
      <vt:lpstr>PowerPoint 演示文稿</vt:lpstr>
      <vt:lpstr>PowerPoint 演示文稿</vt:lpstr>
      <vt:lpstr>PowerPoint 演示文稿</vt:lpstr>
      <vt:lpstr>我要部分章节</vt:lpstr>
      <vt:lpstr>PowerPoint 演示文稿</vt:lpstr>
      <vt:lpstr>如何获取CASHL文献（文章）</vt:lpstr>
      <vt:lpstr>输入需要检索的文章名称或关键字点击检索进行查找</vt:lpstr>
      <vt:lpstr>PowerPoint 演示文稿</vt:lpstr>
      <vt:lpstr>PowerPoint 演示文稿</vt:lpstr>
      <vt:lpstr>获取CASHL文献资源的注意事项</vt:lpstr>
      <vt:lpstr>如何通过CALIS获取文献</vt:lpstr>
      <vt:lpstr>如何获取CALIS文献</vt:lpstr>
      <vt:lpstr>读者网关地址：http://ill.jl.calis.edu.cn/gateway/</vt:lpstr>
      <vt:lpstr>第二步：查询所需要的文献</vt:lpstr>
      <vt:lpstr>PowerPoint 演示文稿</vt:lpstr>
      <vt:lpstr>如何获取所需要文献</vt:lpstr>
      <vt:lpstr>PowerPoint 演示文稿</vt:lpstr>
      <vt:lpstr>PowerPoint 演示文稿</vt:lpstr>
      <vt:lpstr>PowerPoint 演示文稿</vt:lpstr>
      <vt:lpstr>NSTL国际上科技图书馆文献中心</vt:lpstr>
      <vt:lpstr>NSTL的介绍</vt:lpstr>
      <vt:lpstr>NSTL的资源 http://www.nstl.gov.cn/</vt:lpstr>
      <vt:lpstr>PowerPoint 演示文稿</vt:lpstr>
      <vt:lpstr>     国际互借</vt:lpstr>
      <vt:lpstr> 国际互借</vt:lpstr>
      <vt:lpstr>PowerPoint 演示文稿</vt:lpstr>
      <vt:lpstr>PowerPoint 演示文稿</vt:lpstr>
      <vt:lpstr>填表说明</vt:lpstr>
      <vt:lpstr>其他方式</vt:lpstr>
      <vt:lpstr>2-3个工作日左右收到邮箱回复</vt:lpstr>
      <vt:lpstr>总结</vt:lpstr>
      <vt:lpstr>常用网址</vt:lpstr>
      <vt:lpstr>PowerPoint 演示文稿</vt:lpstr>
      <vt:lpstr>温 情 提 示</vt:lpstr>
      <vt:lpstr>                                谢谢大家</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馆际互借与文献传递</dc:title>
  <dc:creator>LHCan</dc:creator>
  <cp:lastModifiedBy>Administrator</cp:lastModifiedBy>
  <cp:revision>159</cp:revision>
  <dcterms:created xsi:type="dcterms:W3CDTF">2015-05-05T08:02:00Z</dcterms:created>
  <dcterms:modified xsi:type="dcterms:W3CDTF">2015-11-12T05:04:27Z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2052-10.1.0.5346</vt:lpwstr>
  </property>
</Properties>
</file>