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9" r:id="rId2"/>
    <p:sldId id="257" r:id="rId3"/>
    <p:sldId id="305" r:id="rId4"/>
    <p:sldId id="282" r:id="rId5"/>
    <p:sldId id="298" r:id="rId6"/>
    <p:sldId id="276" r:id="rId7"/>
    <p:sldId id="279" r:id="rId8"/>
    <p:sldId id="277" r:id="rId9"/>
    <p:sldId id="278" r:id="rId10"/>
    <p:sldId id="299" r:id="rId11"/>
    <p:sldId id="261" r:id="rId12"/>
    <p:sldId id="262" r:id="rId13"/>
    <p:sldId id="263" r:id="rId14"/>
    <p:sldId id="280" r:id="rId15"/>
    <p:sldId id="284" r:id="rId16"/>
    <p:sldId id="281" r:id="rId17"/>
    <p:sldId id="264" r:id="rId18"/>
    <p:sldId id="309" r:id="rId19"/>
    <p:sldId id="310" r:id="rId20"/>
    <p:sldId id="268" r:id="rId21"/>
    <p:sldId id="266" r:id="rId22"/>
    <p:sldId id="311" r:id="rId23"/>
    <p:sldId id="275" r:id="rId24"/>
    <p:sldId id="273" r:id="rId25"/>
    <p:sldId id="269" r:id="rId26"/>
    <p:sldId id="285" r:id="rId27"/>
    <p:sldId id="301" r:id="rId28"/>
    <p:sldId id="286" r:id="rId29"/>
    <p:sldId id="302" r:id="rId30"/>
    <p:sldId id="308" r:id="rId31"/>
    <p:sldId id="287" r:id="rId32"/>
    <p:sldId id="303" r:id="rId33"/>
    <p:sldId id="288" r:id="rId34"/>
    <p:sldId id="304" r:id="rId35"/>
    <p:sldId id="290" r:id="rId36"/>
    <p:sldId id="270" r:id="rId37"/>
    <p:sldId id="271" r:id="rId38"/>
    <p:sldId id="291" r:id="rId39"/>
    <p:sldId id="306" r:id="rId40"/>
    <p:sldId id="300" r:id="rId4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4096"/>
    <a:srgbClr val="DE6652"/>
    <a:srgbClr val="F8A088"/>
    <a:srgbClr val="70D13F"/>
    <a:srgbClr val="4676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 snapToGrid="0">
      <p:cViewPr>
        <p:scale>
          <a:sx n="71" d="100"/>
          <a:sy n="71" d="100"/>
        </p:scale>
        <p:origin x="-185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799A11C-04F7-44B1-908A-0B7CDFCF9A6C}" type="datetimeFigureOut">
              <a:rPr lang="zh-CN" altLang="en-US"/>
              <a:pPr>
                <a:defRPr/>
              </a:pPr>
              <a:t>2015/10/22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E1CB49A-C89A-437D-843E-C0E1B18030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821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7D8D21-FA97-46AB-992D-8998CCDC559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87765-17BF-4087-A82E-2E4C1B8C4E0B}" type="datetimeFigureOut">
              <a:rPr lang="zh-CN" altLang="en-US"/>
              <a:pPr>
                <a:defRPr/>
              </a:pPr>
              <a:t>2015/10/22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0DC02-B25A-4E4C-84D4-FC5C495EF7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922A-D723-402F-9E27-E48F06497C5F}" type="datetimeFigureOut">
              <a:rPr lang="zh-CN" altLang="en-US"/>
              <a:pPr>
                <a:defRPr/>
              </a:pPr>
              <a:t>2015/10/22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AB2BA-5563-4866-84C0-B44E0FFFD0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E2528-F173-4DD1-B565-F97E0B503805}" type="datetimeFigureOut">
              <a:rPr lang="zh-CN" altLang="en-US"/>
              <a:pPr>
                <a:defRPr/>
              </a:pPr>
              <a:t>2015/10/22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720CA-D5D7-4E17-AC93-96A5B6CF80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>
            <a:grpSpLocks/>
          </p:cNvGrpSpPr>
          <p:nvPr userDrawn="1"/>
        </p:nvGrpSpPr>
        <p:grpSpPr bwMode="auto">
          <a:xfrm>
            <a:off x="-6350" y="1558925"/>
            <a:ext cx="9156700" cy="2584450"/>
            <a:chOff x="-9332" y="923732"/>
            <a:chExt cx="12210663" cy="2650936"/>
          </a:xfrm>
        </p:grpSpPr>
        <p:sp>
          <p:nvSpPr>
            <p:cNvPr id="3" name="矩形 6"/>
            <p:cNvSpPr/>
            <p:nvPr userDrawn="1"/>
          </p:nvSpPr>
          <p:spPr>
            <a:xfrm>
              <a:off x="-1" y="959407"/>
              <a:ext cx="12192000" cy="259391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 extrusionH="127000" prstMaterial="dkEdge">
              <a:extrusionClr>
                <a:schemeClr val="tx1"/>
              </a:extrusionClr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7"/>
            <p:cNvSpPr/>
            <p:nvPr userDrawn="1"/>
          </p:nvSpPr>
          <p:spPr>
            <a:xfrm>
              <a:off x="-9332" y="923732"/>
              <a:ext cx="12202195" cy="7164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10"/>
            <p:cNvSpPr/>
            <p:nvPr userDrawn="1"/>
          </p:nvSpPr>
          <p:spPr>
            <a:xfrm>
              <a:off x="-864" y="3503021"/>
              <a:ext cx="12202195" cy="7164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6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5638"/>
            <a:ext cx="2078038" cy="1814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/>
          <p:cNvSpPr/>
          <p:nvPr userDrawn="1"/>
        </p:nvSpPr>
        <p:spPr>
          <a:xfrm>
            <a:off x="0" y="0"/>
            <a:ext cx="9144000" cy="99508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extrusionH="127000" prstMaterial="dkEdge">
            <a:extrusionClr>
              <a:schemeClr val="tx1"/>
            </a:extrusion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5"/>
          <p:cNvSpPr/>
          <p:nvPr userDrawn="1"/>
        </p:nvSpPr>
        <p:spPr>
          <a:xfrm>
            <a:off x="-6350" y="923925"/>
            <a:ext cx="9150350" cy="7143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6"/>
          <p:cNvSpPr/>
          <p:nvPr userDrawn="1"/>
        </p:nvSpPr>
        <p:spPr>
          <a:xfrm>
            <a:off x="1588" y="6754813"/>
            <a:ext cx="9151937" cy="10318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07263" y="-765175"/>
            <a:ext cx="21685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38793" y="90388"/>
            <a:ext cx="7886700" cy="74295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D5841-2E75-469B-9289-AF3BFCBFBAE8}" type="datetimeFigureOut">
              <a:rPr lang="zh-CN" altLang="en-US"/>
              <a:pPr>
                <a:defRPr/>
              </a:pPr>
              <a:t>2015/10/22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5838C-19DC-4DD3-88A9-484F6F08A8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6ACAD-96E1-42CD-A583-B6D5FC836099}" type="datetimeFigureOut">
              <a:rPr lang="zh-CN" altLang="en-US"/>
              <a:pPr>
                <a:defRPr/>
              </a:pPr>
              <a:t>2015/10/22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166D0-9A3C-42B6-82E7-C73FE9883F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79E49-07E0-41E5-AD51-0DC1C938640C}" type="datetimeFigureOut">
              <a:rPr lang="zh-CN" altLang="en-US"/>
              <a:pPr>
                <a:defRPr/>
              </a:pPr>
              <a:t>2015/10/22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7E0EC-B7CC-487F-9F0C-E013B3A62D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455F1-C4A7-4496-BC1A-908D798D2243}" type="datetimeFigureOut">
              <a:rPr lang="zh-CN" altLang="en-US"/>
              <a:pPr>
                <a:defRPr/>
              </a:pPr>
              <a:t>2015/10/22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6C40-875D-4353-BEFD-40FA78C9CC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F14A1-B329-4B2A-BD71-E6217040EA6C}" type="datetimeFigureOut">
              <a:rPr lang="zh-CN" altLang="en-US"/>
              <a:pPr>
                <a:defRPr/>
              </a:pPr>
              <a:t>2015/10/22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39232-E895-49F9-B57D-721FC7BC20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9C53F-32D2-4DE9-A50D-6013E6DD74E9}" type="datetimeFigureOut">
              <a:rPr lang="zh-CN" altLang="en-US"/>
              <a:pPr>
                <a:defRPr/>
              </a:pPr>
              <a:t>2015/10/22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8531C-F2AE-491A-AF76-EC00E0606B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2BB5-4EB4-4D33-AFE3-14076858F9F7}" type="datetimeFigureOut">
              <a:rPr lang="zh-CN" altLang="en-US"/>
              <a:pPr>
                <a:defRPr/>
              </a:pPr>
              <a:t>2015/10/22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B3F2F-5884-4EC1-8349-A360E8AF23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FA149-9771-41B9-AB6B-BC964D6675C4}" type="datetimeFigureOut">
              <a:rPr lang="zh-CN" altLang="en-US"/>
              <a:pPr>
                <a:defRPr/>
              </a:pPr>
              <a:t>2015/10/22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6A72E-6C8D-4037-A5F1-078E020CEF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0B3EBC0-33C6-48D6-AF23-73A55AAF90BC}" type="datetimeFigureOut">
              <a:rPr lang="zh-CN" altLang="en-US"/>
              <a:pPr>
                <a:defRPr/>
              </a:pPr>
              <a:t>2015/10/22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EC89E5A-E509-4F8F-B2AC-31F3E535FA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54641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469571" y="2455706"/>
            <a:ext cx="780490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中文文献检索与全文获取</a:t>
            </a:r>
          </a:p>
        </p:txBody>
      </p:sp>
      <p:sp>
        <p:nvSpPr>
          <p:cNvPr id="3" name="矩形 2"/>
          <p:cNvSpPr/>
          <p:nvPr/>
        </p:nvSpPr>
        <p:spPr>
          <a:xfrm>
            <a:off x="2057399" y="4632683"/>
            <a:ext cx="47400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舒体" pitchFamily="2" charset="-122"/>
                <a:ea typeface="方正舒体" pitchFamily="2" charset="-122"/>
              </a:rPr>
              <a:t>吉 林 大 </a:t>
            </a:r>
            <a:r>
              <a:rPr lang="zh-CN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舒体" pitchFamily="2" charset="-122"/>
                <a:ea typeface="方正舒体" pitchFamily="2" charset="-122"/>
              </a:rPr>
              <a:t>学</a:t>
            </a:r>
            <a:endParaRPr lang="en-US" altLang="zh-CN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方正舒体" pitchFamily="2" charset="-122"/>
              <a:ea typeface="方正舒体" pitchFamily="2" charset="-122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图 </a:t>
            </a: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书 </a:t>
            </a:r>
            <a:r>
              <a:rPr lang="zh-CN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馆</a:t>
            </a:r>
            <a:endParaRPr lang="en-US" altLang="zh-C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6" y="4491525"/>
            <a:ext cx="2675965" cy="203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75" y="4632683"/>
            <a:ext cx="2494643" cy="189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dirty="0">
                <a:latin typeface="黑体" pitchFamily="2" charset="-122"/>
                <a:ea typeface="黑体" pitchFamily="2" charset="-122"/>
              </a:rPr>
              <a:t>检索基础</a:t>
            </a:r>
            <a:endParaRPr lang="zh-CN" altLang="en-US" dirty="0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53032" y="1445555"/>
            <a:ext cx="2877674" cy="65890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我们已掌握的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593974" y="1445554"/>
            <a:ext cx="2675965" cy="65890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我们要获取的</a:t>
            </a:r>
          </a:p>
        </p:txBody>
      </p:sp>
      <p:sp>
        <p:nvSpPr>
          <p:cNvPr id="5" name="右箭头 4"/>
          <p:cNvSpPr/>
          <p:nvPr/>
        </p:nvSpPr>
        <p:spPr>
          <a:xfrm>
            <a:off x="4188759" y="1522871"/>
            <a:ext cx="900953" cy="386611"/>
          </a:xfrm>
          <a:prstGeom prst="rightArrow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1788459" y="2164974"/>
            <a:ext cx="497541" cy="69925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6728009" y="2191866"/>
            <a:ext cx="497541" cy="69925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53032" y="3016624"/>
            <a:ext cx="2770097" cy="30345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600" dirty="0" smtClean="0">
                <a:solidFill>
                  <a:schemeClr val="tx1"/>
                </a:solidFill>
              </a:rPr>
              <a:t>主题、关键词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600" dirty="0" smtClean="0">
                <a:solidFill>
                  <a:schemeClr val="tx1"/>
                </a:solidFill>
              </a:rPr>
              <a:t>作者、单位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600" dirty="0">
                <a:solidFill>
                  <a:schemeClr val="tx1"/>
                </a:solidFill>
              </a:rPr>
              <a:t>科研</a:t>
            </a:r>
            <a:r>
              <a:rPr lang="zh-CN" altLang="en-US" sz="2600" dirty="0" smtClean="0">
                <a:solidFill>
                  <a:schemeClr val="tx1"/>
                </a:solidFill>
              </a:rPr>
              <a:t>基金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600" dirty="0">
                <a:solidFill>
                  <a:schemeClr val="tx1"/>
                </a:solidFill>
              </a:rPr>
              <a:t>刊</a:t>
            </a:r>
            <a:r>
              <a:rPr lang="zh-CN" altLang="en-US" sz="2600" dirty="0" smtClean="0">
                <a:solidFill>
                  <a:schemeClr val="tx1"/>
                </a:solidFill>
              </a:rPr>
              <a:t>名等</a:t>
            </a:r>
            <a:endParaRPr lang="zh-CN" altLang="en-US" sz="26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58110" y="3016623"/>
            <a:ext cx="2770097" cy="30345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600" dirty="0">
                <a:solidFill>
                  <a:schemeClr val="tx1"/>
                </a:solidFill>
              </a:rPr>
              <a:t>需要的、适合的文章</a:t>
            </a:r>
          </a:p>
        </p:txBody>
      </p:sp>
      <p:sp>
        <p:nvSpPr>
          <p:cNvPr id="11" name="右箭头 10"/>
          <p:cNvSpPr/>
          <p:nvPr/>
        </p:nvSpPr>
        <p:spPr>
          <a:xfrm>
            <a:off x="3980330" y="3954551"/>
            <a:ext cx="1109382" cy="5793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检索举例</a:t>
            </a:r>
            <a:r>
              <a:rPr lang="en-US" altLang="zh-CN" smtClean="0">
                <a:latin typeface="黑体" pitchFamily="2" charset="-122"/>
                <a:ea typeface="黑体" pitchFamily="2" charset="-122"/>
              </a:rPr>
              <a:t>—</a:t>
            </a:r>
            <a:r>
              <a:rPr lang="zh-CN" altLang="en-US" smtClean="0">
                <a:latin typeface="黑体" pitchFamily="2" charset="-122"/>
                <a:ea typeface="黑体" pitchFamily="2" charset="-122"/>
              </a:rPr>
              <a:t>“大学生创业”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65200"/>
            <a:ext cx="9144000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85725" y="2162175"/>
            <a:ext cx="2705100" cy="46101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322263" y="1044575"/>
            <a:ext cx="2232025" cy="965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根据各分面进一步筛选所要查询的文献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精炼检索</a:t>
            </a:r>
            <a:r>
              <a:rPr lang="en-US" altLang="zh-CN" smtClean="0">
                <a:latin typeface="黑体" pitchFamily="2" charset="-122"/>
                <a:ea typeface="黑体" pitchFamily="2" charset="-122"/>
              </a:rPr>
              <a:t>1</a:t>
            </a:r>
            <a:endParaRPr lang="zh-CN" altLang="en-US" smtClean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1004888"/>
            <a:ext cx="2066925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4050" y="1016000"/>
            <a:ext cx="2276475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5388" y="1004888"/>
            <a:ext cx="2276475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椭圆 2"/>
          <p:cNvSpPr/>
          <p:nvPr/>
        </p:nvSpPr>
        <p:spPr>
          <a:xfrm>
            <a:off x="315913" y="1004888"/>
            <a:ext cx="838200" cy="3778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0863" y="968375"/>
            <a:ext cx="8715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8" y="2492375"/>
            <a:ext cx="8715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663" y="3441700"/>
            <a:ext cx="8699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94050" y="4354513"/>
            <a:ext cx="87153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5388" y="946150"/>
            <a:ext cx="8715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5388" y="4135438"/>
            <a:ext cx="871537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精炼检索</a:t>
            </a:r>
            <a:r>
              <a:rPr lang="en-US" altLang="zh-CN" smtClean="0">
                <a:latin typeface="黑体" pitchFamily="2" charset="-122"/>
                <a:ea typeface="黑体" pitchFamily="2" charset="-122"/>
              </a:rPr>
              <a:t>2</a:t>
            </a:r>
            <a:endParaRPr lang="zh-CN" altLang="en-US" smtClean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976313"/>
            <a:ext cx="226695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1075" y="1298575"/>
            <a:ext cx="22764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8875" y="1846263"/>
            <a:ext cx="23050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椭圆 2"/>
          <p:cNvSpPr/>
          <p:nvPr/>
        </p:nvSpPr>
        <p:spPr>
          <a:xfrm>
            <a:off x="814388" y="1055688"/>
            <a:ext cx="992187" cy="3698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38525" y="3776663"/>
            <a:ext cx="10239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4375" y="1241425"/>
            <a:ext cx="10239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2638" y="4178300"/>
            <a:ext cx="10239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3300" y="1849438"/>
            <a:ext cx="10239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检索实例</a:t>
            </a:r>
            <a:r>
              <a:rPr lang="en-US" altLang="zh-CN" smtClean="0">
                <a:latin typeface="黑体" pitchFamily="2" charset="-122"/>
                <a:ea typeface="黑体" pitchFamily="2" charset="-122"/>
              </a:rPr>
              <a:t>1</a:t>
            </a:r>
            <a:endParaRPr lang="zh-CN" altLang="en-US" smtClean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5513"/>
            <a:ext cx="9144000" cy="593248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3417888" y="6324600"/>
            <a:ext cx="4616450" cy="347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线形标注 2 5"/>
          <p:cNvSpPr/>
          <p:nvPr/>
        </p:nvSpPr>
        <p:spPr>
          <a:xfrm>
            <a:off x="5726113" y="5105400"/>
            <a:ext cx="1698625" cy="479425"/>
          </a:xfrm>
          <a:prstGeom prst="borderCallout2">
            <a:avLst>
              <a:gd name="adj1" fmla="val 46023"/>
              <a:gd name="adj2" fmla="val -3846"/>
              <a:gd name="adj3" fmla="val 43750"/>
              <a:gd name="adj4" fmla="val -16667"/>
              <a:gd name="adj5" fmla="val 247565"/>
              <a:gd name="adj6" fmla="val -25226"/>
            </a:avLst>
          </a:prstGeom>
          <a:solidFill>
            <a:srgbClr val="FF0000">
              <a:alpha val="9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</a:rPr>
              <a:t>获取途径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获得途径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275" y="1049338"/>
            <a:ext cx="72771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220913" y="3668713"/>
            <a:ext cx="3211512" cy="4191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508625" y="3668713"/>
            <a:ext cx="1022350" cy="4191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645275" y="3652838"/>
            <a:ext cx="931863" cy="4191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圆角矩形标注 3"/>
          <p:cNvSpPr/>
          <p:nvPr/>
        </p:nvSpPr>
        <p:spPr>
          <a:xfrm>
            <a:off x="2160588" y="4506913"/>
            <a:ext cx="2030412" cy="1936750"/>
          </a:xfrm>
          <a:prstGeom prst="wedgeRoundRectCallout">
            <a:avLst>
              <a:gd name="adj1" fmla="val 18102"/>
              <a:gd name="adj2" fmla="val -70054"/>
              <a:gd name="adj3" fmla="val 16667"/>
            </a:avLst>
          </a:prstGeom>
          <a:solidFill>
            <a:srgbClr val="F8A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/>
              <a:t>点击相应数据库可直接连接至该数据库的下载页面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4675188" y="4430713"/>
            <a:ext cx="1665287" cy="1927225"/>
          </a:xfrm>
          <a:prstGeom prst="wedgeRoundRectCallout">
            <a:avLst>
              <a:gd name="adj1" fmla="val 21370"/>
              <a:gd name="adj2" fmla="val -66801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/>
              <a:t>直接下载文章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6743700" y="4457700"/>
            <a:ext cx="1665288" cy="1927225"/>
          </a:xfrm>
          <a:prstGeom prst="wedgeRoundRectCallout">
            <a:avLst>
              <a:gd name="adj1" fmla="val -22420"/>
              <a:gd name="adj2" fmla="val -68209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/>
              <a:t>文献传递链接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endParaRPr lang="zh-CN" altLang="en-US" smtClean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形标注 3"/>
          <p:cNvSpPr/>
          <p:nvPr/>
        </p:nvSpPr>
        <p:spPr>
          <a:xfrm>
            <a:off x="3233738" y="1992313"/>
            <a:ext cx="2895600" cy="652462"/>
          </a:xfrm>
          <a:prstGeom prst="wedgeEllipseCallout">
            <a:avLst>
              <a:gd name="adj1" fmla="val -29856"/>
              <a:gd name="adj2" fmla="val 925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/>
              <a:t>填写邮箱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6880225" y="1905000"/>
            <a:ext cx="2165350" cy="27860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/>
              <a:t>在没有其他下载方式的情况</a:t>
            </a:r>
            <a:r>
              <a:rPr lang="zh-CN" altLang="en-US" sz="2800" dirty="0" smtClean="0"/>
              <a:t>下可选择</a:t>
            </a:r>
            <a:r>
              <a:rPr lang="zh-CN" altLang="en-US" sz="2800" dirty="0"/>
              <a:t>文献传递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检索实例</a:t>
            </a:r>
            <a:r>
              <a:rPr lang="en-US" altLang="zh-CN" smtClean="0">
                <a:latin typeface="黑体" pitchFamily="2" charset="-122"/>
                <a:ea typeface="黑体" pitchFamily="2" charset="-122"/>
              </a:rPr>
              <a:t>2</a:t>
            </a:r>
            <a:endParaRPr lang="zh-CN" altLang="en-US" smtClean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1073" y="1389527"/>
            <a:ext cx="5710237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5900" y="1062038"/>
            <a:ext cx="63087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标注 2"/>
          <p:cNvSpPr/>
          <p:nvPr/>
        </p:nvSpPr>
        <p:spPr>
          <a:xfrm>
            <a:off x="90488" y="4473575"/>
            <a:ext cx="2424112" cy="1927225"/>
          </a:xfrm>
          <a:prstGeom prst="wedgeRoundRectCallout">
            <a:avLst>
              <a:gd name="adj1" fmla="val 99230"/>
              <a:gd name="adj2" fmla="val -24301"/>
              <a:gd name="adj3" fmla="val 16667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B44096"/>
                </a:solidFill>
              </a:rPr>
              <a:t>没有可以立即下载的方式怎么办呢？</a:t>
            </a:r>
            <a:endParaRPr lang="en-US" altLang="zh-CN" sz="2400" b="1" dirty="0">
              <a:solidFill>
                <a:srgbClr val="B44096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</a:rPr>
              <a:t>转换“战场”</a:t>
            </a:r>
          </a:p>
        </p:txBody>
      </p:sp>
      <p:sp>
        <p:nvSpPr>
          <p:cNvPr id="4" name="矩形 3"/>
          <p:cNvSpPr/>
          <p:nvPr/>
        </p:nvSpPr>
        <p:spPr>
          <a:xfrm>
            <a:off x="3810000" y="4854575"/>
            <a:ext cx="2471738" cy="273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7" y="1389528"/>
            <a:ext cx="1951499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</a:t>
            </a:r>
            <a:r>
              <a:rPr lang="zh-CN" altLang="en-US" dirty="0" smtClean="0"/>
              <a:t>读检索平台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3315"/>
            <a:ext cx="9144000" cy="578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684494" y="1909482"/>
            <a:ext cx="1331259" cy="564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1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检索结果</a:t>
            </a:r>
            <a:endParaRPr lang="zh-CN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529"/>
            <a:ext cx="9144000" cy="575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8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2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目 录</a:t>
            </a:r>
          </a:p>
        </p:txBody>
      </p:sp>
      <p:sp>
        <p:nvSpPr>
          <p:cNvPr id="4" name="椭圆 3"/>
          <p:cNvSpPr/>
          <p:nvPr/>
        </p:nvSpPr>
        <p:spPr>
          <a:xfrm>
            <a:off x="1033463" y="1577975"/>
            <a:ext cx="1306512" cy="1131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ea typeface="Adobe 繁黑體 Std B" pitchFamily="34" charset="-128"/>
              </a:rPr>
              <a:t>1</a:t>
            </a:r>
            <a:endParaRPr lang="zh-CN" altLang="en-US" sz="4400" b="1" dirty="0">
              <a:ea typeface="Adobe 繁黑體 Std B" pitchFamily="34" charset="-128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023938" y="2971800"/>
            <a:ext cx="1304925" cy="11318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/>
              <a:t>2</a:t>
            </a:r>
            <a:endParaRPr lang="zh-CN" altLang="en-US" sz="4400" b="1" dirty="0"/>
          </a:p>
        </p:txBody>
      </p:sp>
      <p:sp>
        <p:nvSpPr>
          <p:cNvPr id="6" name="椭圆 5"/>
          <p:cNvSpPr/>
          <p:nvPr/>
        </p:nvSpPr>
        <p:spPr>
          <a:xfrm>
            <a:off x="1023938" y="4430713"/>
            <a:ext cx="1304925" cy="113188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/>
              <a:t>3</a:t>
            </a:r>
            <a:endParaRPr lang="zh-CN" altLang="en-US" sz="4400" b="1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624138" y="2709863"/>
            <a:ext cx="45497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624138" y="4005263"/>
            <a:ext cx="45497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624138" y="5311775"/>
            <a:ext cx="45497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2624138" y="2144713"/>
            <a:ext cx="494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Calibri" pitchFamily="34" charset="0"/>
              </a:rPr>
              <a:t>检索法宝</a:t>
            </a:r>
            <a:r>
              <a:rPr lang="en-US" altLang="zh-CN" sz="3200" b="1" dirty="0" smtClean="0">
                <a:latin typeface="Calibri" pitchFamily="34" charset="0"/>
              </a:rPr>
              <a:t>—</a:t>
            </a:r>
            <a:r>
              <a:rPr lang="zh-CN" altLang="en-US" sz="3200" b="1" dirty="0" smtClean="0">
                <a:latin typeface="Calibri" pitchFamily="34" charset="0"/>
              </a:rPr>
              <a:t>中文</a:t>
            </a:r>
            <a:r>
              <a:rPr lang="zh-CN" altLang="en-US" sz="3200" b="1" dirty="0" smtClean="0">
                <a:latin typeface="Calibri" pitchFamily="34" charset="0"/>
              </a:rPr>
              <a:t>发现、</a:t>
            </a:r>
            <a:r>
              <a:rPr lang="en-US" altLang="zh-CN" sz="3200" b="1" dirty="0" smtClean="0">
                <a:latin typeface="Calibri" pitchFamily="34" charset="0"/>
              </a:rPr>
              <a:t>E</a:t>
            </a:r>
            <a:r>
              <a:rPr lang="zh-CN" altLang="en-US" sz="3200" b="1" dirty="0" smtClean="0">
                <a:latin typeface="Calibri" pitchFamily="34" charset="0"/>
              </a:rPr>
              <a:t>读</a:t>
            </a:r>
            <a:endParaRPr lang="zh-CN" altLang="en-US" sz="3200" b="1" dirty="0">
              <a:latin typeface="Calibri" pitchFamily="34" charset="0"/>
            </a:endParaRP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3086100" y="3325813"/>
            <a:ext cx="36242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Calibri" pitchFamily="34" charset="0"/>
              </a:rPr>
              <a:t>常用检索数据库</a:t>
            </a:r>
          </a:p>
        </p:txBody>
      </p:sp>
      <p:sp>
        <p:nvSpPr>
          <p:cNvPr id="18442" name="TextBox 12"/>
          <p:cNvSpPr txBox="1">
            <a:spLocks noChangeArrowheads="1"/>
          </p:cNvSpPr>
          <p:nvPr/>
        </p:nvSpPr>
        <p:spPr bwMode="auto">
          <a:xfrm>
            <a:off x="2960688" y="4703763"/>
            <a:ext cx="40274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Calibri" pitchFamily="34" charset="0"/>
              </a:rPr>
              <a:t>互联网中的检索工具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图书浏览界面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60438"/>
            <a:ext cx="91440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图书馆主页中数据库入口</a:t>
            </a:r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23938"/>
            <a:ext cx="9144000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1344705" y="6481482"/>
            <a:ext cx="726141" cy="1501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数据库列表</a:t>
            </a:r>
            <a:endParaRPr lang="zh-CN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4" y="1090613"/>
            <a:ext cx="2867866" cy="560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90613"/>
            <a:ext cx="2944906" cy="560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524" y="997604"/>
            <a:ext cx="3009900" cy="569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933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检索实例</a:t>
            </a:r>
            <a:r>
              <a:rPr lang="en-US" altLang="zh-CN" smtClean="0">
                <a:latin typeface="黑体" pitchFamily="2" charset="-122"/>
                <a:ea typeface="黑体" pitchFamily="2" charset="-122"/>
              </a:rPr>
              <a:t>3</a:t>
            </a:r>
            <a:endParaRPr lang="zh-CN" altLang="en-US" smtClean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84388"/>
            <a:ext cx="8334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检索实例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3</a:t>
            </a:r>
            <a:endParaRPr lang="zh-CN" altLang="en-US" dirty="0" smtClean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77900"/>
            <a:ext cx="594518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0063" y="2414588"/>
            <a:ext cx="72866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知网检索页面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3300"/>
            <a:ext cx="91440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常用数据库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—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中国知网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1308100"/>
            <a:ext cx="20193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2667000" y="1308100"/>
            <a:ext cx="61833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Calibri" pitchFamily="34" charset="0"/>
              </a:rPr>
              <a:t>中国知网是中国学术期刊电子杂志社编辑出版的以</a:t>
            </a:r>
            <a:r>
              <a:rPr lang="en-US" altLang="zh-CN" sz="2400" dirty="0">
                <a:latin typeface="Calibri" pitchFamily="34" charset="0"/>
              </a:rPr>
              <a:t>《</a:t>
            </a:r>
            <a:r>
              <a:rPr lang="zh-CN" altLang="en-US" sz="2400" dirty="0">
                <a:latin typeface="Calibri" pitchFamily="34" charset="0"/>
              </a:rPr>
              <a:t>中国学术期刊 </a:t>
            </a:r>
            <a:r>
              <a:rPr lang="en-US" altLang="zh-CN" sz="2400" dirty="0">
                <a:latin typeface="Calibri" pitchFamily="34" charset="0"/>
              </a:rPr>
              <a:t>( </a:t>
            </a:r>
            <a:r>
              <a:rPr lang="zh-CN" altLang="en-US" sz="2400" dirty="0">
                <a:latin typeface="Calibri" pitchFamily="34" charset="0"/>
              </a:rPr>
              <a:t>光盘版 </a:t>
            </a:r>
            <a:r>
              <a:rPr lang="en-US" altLang="zh-CN" sz="2400" dirty="0">
                <a:latin typeface="Calibri" pitchFamily="34" charset="0"/>
              </a:rPr>
              <a:t>) 》</a:t>
            </a:r>
            <a:r>
              <a:rPr lang="zh-CN" altLang="en-US" sz="2400" dirty="0">
                <a:latin typeface="Calibri" pitchFamily="34" charset="0"/>
              </a:rPr>
              <a:t>全文数据库为核心的数据库，目前已经发展成为 “ </a:t>
            </a:r>
            <a:r>
              <a:rPr lang="en-US" altLang="zh-CN" sz="2400" dirty="0">
                <a:latin typeface="Calibri" pitchFamily="34" charset="0"/>
              </a:rPr>
              <a:t>CNKI </a:t>
            </a:r>
            <a:r>
              <a:rPr lang="zh-CN" altLang="en-US" sz="2400" dirty="0">
                <a:latin typeface="Calibri" pitchFamily="34" charset="0"/>
              </a:rPr>
              <a:t>数字图书馆 ”。</a:t>
            </a:r>
            <a:r>
              <a:rPr lang="zh-CN" altLang="en-US" sz="2400" dirty="0">
                <a:solidFill>
                  <a:srgbClr val="FF0000"/>
                </a:solidFill>
                <a:latin typeface="Calibri" pitchFamily="34" charset="0"/>
              </a:rPr>
              <a:t>收录资源包括期刊、博硕士论文、会议论文、报纸等学术与专业资料；覆盖理工、社会科学、电子信息技术、农业、医学等广泛学科范围，数据每日更新，支持跨库检索。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486275"/>
            <a:ext cx="877411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7" y="1120869"/>
            <a:ext cx="9144000" cy="570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中国知网检索平台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288243" y="1862418"/>
            <a:ext cx="5136777" cy="4706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线形标注 2 4"/>
          <p:cNvSpPr/>
          <p:nvPr/>
        </p:nvSpPr>
        <p:spPr>
          <a:xfrm>
            <a:off x="5354172" y="1288957"/>
            <a:ext cx="1976718" cy="443753"/>
          </a:xfrm>
          <a:prstGeom prst="borderCallout2">
            <a:avLst>
              <a:gd name="adj1" fmla="val 46023"/>
              <a:gd name="adj2" fmla="val 511"/>
              <a:gd name="adj3" fmla="val 52083"/>
              <a:gd name="adj4" fmla="val -15987"/>
              <a:gd name="adj5" fmla="val 112500"/>
              <a:gd name="adj6" fmla="val -4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002060"/>
                </a:solidFill>
              </a:rPr>
              <a:t>检索方式选择区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" y="1862418"/>
            <a:ext cx="1990165" cy="47938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线形标注 1 5"/>
          <p:cNvSpPr/>
          <p:nvPr/>
        </p:nvSpPr>
        <p:spPr>
          <a:xfrm>
            <a:off x="1990164" y="1362915"/>
            <a:ext cx="1264024" cy="295836"/>
          </a:xfrm>
          <a:prstGeom prst="borderCallout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002060"/>
                </a:solidFill>
              </a:rPr>
              <a:t>导航区</a:t>
            </a:r>
          </a:p>
        </p:txBody>
      </p:sp>
      <p:sp>
        <p:nvSpPr>
          <p:cNvPr id="10" name="矩形 9"/>
          <p:cNvSpPr/>
          <p:nvPr/>
        </p:nvSpPr>
        <p:spPr>
          <a:xfrm>
            <a:off x="2194112" y="2516840"/>
            <a:ext cx="6573370" cy="19206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线形标注 2 6"/>
          <p:cNvSpPr/>
          <p:nvPr/>
        </p:nvSpPr>
        <p:spPr>
          <a:xfrm>
            <a:off x="4558553" y="4746811"/>
            <a:ext cx="1783978" cy="51098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0543"/>
              <a:gd name="adj6" fmla="val -3686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002060"/>
                </a:solidFill>
              </a:rPr>
              <a:t>检索区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2485465"/>
            <a:ext cx="9334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8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常用数据库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—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万方数据库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2213"/>
            <a:ext cx="1619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1862138" y="1203325"/>
            <a:ext cx="728186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Calibri" pitchFamily="34" charset="0"/>
              </a:rPr>
              <a:t>万方数据知识服务平台是国内一流的品质信息资源出版、增值服务平台。海纳中外</a:t>
            </a:r>
            <a:r>
              <a:rPr lang="zh-CN" altLang="en-US" sz="2400" dirty="0">
                <a:solidFill>
                  <a:srgbClr val="FF0000"/>
                </a:solidFill>
                <a:latin typeface="Calibri" pitchFamily="34" charset="0"/>
              </a:rPr>
              <a:t>期刊论文、学位论文、中外学术会议论文、标准、专利、科技成果、新方志等各类信息资源，</a:t>
            </a:r>
            <a:r>
              <a:rPr lang="zh-CN" altLang="en-US" sz="2400" dirty="0">
                <a:latin typeface="Calibri" pitchFamily="34" charset="0"/>
              </a:rPr>
              <a:t>资源种类全、品质高、更新快，具有广泛的应用价值。提供检索、多维浏览等多种人性化信息揭示方式，同时，还提供了知识脉络、查新咨询、论文相似性检测、引用通知等特色增值服务。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3995738"/>
            <a:ext cx="88931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万方数据检索平台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635"/>
            <a:ext cx="9144000" cy="574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828800" y="2635624"/>
            <a:ext cx="2286000" cy="3966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2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文献检索的定义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9" y="1479177"/>
            <a:ext cx="2257916" cy="234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86952" y="2466786"/>
            <a:ext cx="5244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什么是文献检索？</a:t>
            </a:r>
            <a:endParaRPr lang="zh-CN" altLang="en-US" sz="4400" b="1" dirty="0">
              <a:solidFill>
                <a:srgbClr val="FF00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8659" y="4383304"/>
            <a:ext cx="8471647" cy="16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7030A0"/>
                </a:solidFill>
                <a:latin typeface="黑体" pitchFamily="2" charset="-122"/>
                <a:ea typeface="黑体" pitchFamily="2" charset="-122"/>
              </a:rPr>
              <a:t>文献检索</a:t>
            </a:r>
            <a:r>
              <a:rPr lang="en-US" altLang="zh-CN" sz="3600" dirty="0">
                <a:solidFill>
                  <a:srgbClr val="7030A0"/>
                </a:solidFill>
                <a:latin typeface="黑体" pitchFamily="2" charset="-122"/>
                <a:ea typeface="黑体" pitchFamily="2" charset="-122"/>
              </a:rPr>
              <a:t>(Information Retrieval)</a:t>
            </a:r>
            <a:r>
              <a:rPr lang="zh-CN" altLang="en-US" sz="3600" dirty="0">
                <a:solidFill>
                  <a:srgbClr val="7030A0"/>
                </a:solidFill>
                <a:latin typeface="黑体" pitchFamily="2" charset="-122"/>
                <a:ea typeface="黑体" pitchFamily="2" charset="-122"/>
              </a:rPr>
              <a:t>是指根据学习和工作的需要获取文献的过程。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4289612" y="5311588"/>
            <a:ext cx="981635" cy="696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2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万方数据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国内外文献保障服务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8870"/>
            <a:ext cx="9009529" cy="271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5" y="1850161"/>
            <a:ext cx="8807824" cy="323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9341"/>
            <a:ext cx="9009529" cy="314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62" y="1021625"/>
            <a:ext cx="641032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59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常用数据库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—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维普数据库</a:t>
            </a:r>
          </a:p>
        </p:txBody>
      </p:sp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1871663" y="1100138"/>
            <a:ext cx="727233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itchFamily="34" charset="0"/>
              </a:rPr>
              <a:t>维普期刊资源整合服务平台</a:t>
            </a:r>
            <a:r>
              <a:rPr lang="en-US" altLang="zh-CN" sz="2400">
                <a:latin typeface="Calibri" pitchFamily="34" charset="0"/>
              </a:rPr>
              <a:t>《</a:t>
            </a:r>
            <a:r>
              <a:rPr lang="zh-CN" altLang="en-US" sz="2400">
                <a:latin typeface="Calibri" pitchFamily="34" charset="0"/>
              </a:rPr>
              <a:t>中文期刊数据库</a:t>
            </a:r>
            <a:r>
              <a:rPr lang="en-US" altLang="zh-CN" sz="2400">
                <a:latin typeface="Calibri" pitchFamily="34" charset="0"/>
              </a:rPr>
              <a:t>》</a:t>
            </a:r>
            <a:r>
              <a:rPr lang="zh-CN" altLang="en-US" sz="2400">
                <a:latin typeface="Calibri" pitchFamily="34" charset="0"/>
              </a:rPr>
              <a:t>收录了中国历年出版的中文期刊</a:t>
            </a:r>
            <a:r>
              <a:rPr lang="en-US" altLang="zh-CN" sz="2400">
                <a:latin typeface="Calibri" pitchFamily="34" charset="0"/>
              </a:rPr>
              <a:t>12000</a:t>
            </a:r>
            <a:r>
              <a:rPr lang="zh-CN" altLang="en-US" sz="2400">
                <a:latin typeface="Calibri" pitchFamily="34" charset="0"/>
              </a:rPr>
              <a:t>余种，全文</a:t>
            </a:r>
            <a:r>
              <a:rPr lang="en-US" altLang="zh-CN" sz="2400">
                <a:latin typeface="Calibri" pitchFamily="34" charset="0"/>
              </a:rPr>
              <a:t>3000</a:t>
            </a:r>
            <a:r>
              <a:rPr lang="zh-CN" altLang="en-US" sz="2400">
                <a:latin typeface="Calibri" pitchFamily="34" charset="0"/>
              </a:rPr>
              <a:t>余万篇，引文</a:t>
            </a:r>
            <a:r>
              <a:rPr lang="en-US" altLang="zh-CN" sz="2400">
                <a:latin typeface="Calibri" pitchFamily="34" charset="0"/>
              </a:rPr>
              <a:t>4000</a:t>
            </a:r>
            <a:r>
              <a:rPr lang="zh-CN" altLang="en-US" sz="2400">
                <a:latin typeface="Calibri" pitchFamily="34" charset="0"/>
              </a:rPr>
              <a:t>余万条，分三个版本</a:t>
            </a:r>
            <a:r>
              <a:rPr lang="en-US" altLang="zh-CN" sz="2400">
                <a:latin typeface="Calibri" pitchFamily="34" charset="0"/>
              </a:rPr>
              <a:t>(</a:t>
            </a:r>
            <a:r>
              <a:rPr lang="zh-CN" altLang="en-US" sz="2400">
                <a:latin typeface="Calibri" pitchFamily="34" charset="0"/>
              </a:rPr>
              <a:t>全文版、引文版、文摘版</a:t>
            </a:r>
            <a:r>
              <a:rPr lang="en-US" altLang="zh-CN" sz="2400">
                <a:latin typeface="Calibri" pitchFamily="34" charset="0"/>
              </a:rPr>
              <a:t>)</a:t>
            </a:r>
            <a:r>
              <a:rPr lang="zh-CN" altLang="en-US" sz="2400">
                <a:latin typeface="Calibri" pitchFamily="34" charset="0"/>
              </a:rPr>
              <a:t>和</a:t>
            </a:r>
            <a:r>
              <a:rPr lang="en-US" altLang="zh-CN" sz="2400">
                <a:latin typeface="Calibri" pitchFamily="34" charset="0"/>
              </a:rPr>
              <a:t>8</a:t>
            </a:r>
            <a:r>
              <a:rPr lang="zh-CN" altLang="en-US" sz="2400">
                <a:latin typeface="Calibri" pitchFamily="34" charset="0"/>
              </a:rPr>
              <a:t>个专辑</a:t>
            </a:r>
            <a:r>
              <a:rPr lang="en-US" altLang="zh-CN" sz="2400">
                <a:latin typeface="Calibri" pitchFamily="34" charset="0"/>
              </a:rPr>
              <a:t>(</a:t>
            </a:r>
            <a:r>
              <a:rPr lang="zh-CN" altLang="en-US" sz="2400">
                <a:latin typeface="Calibri" pitchFamily="34" charset="0"/>
              </a:rPr>
              <a:t>社会科学、自然科学、工程技术、农业科学、医药卫生、经济管理、教育科学、图书情报</a:t>
            </a:r>
            <a:r>
              <a:rPr lang="en-US" altLang="zh-CN" sz="2400">
                <a:latin typeface="Calibri" pitchFamily="34" charset="0"/>
              </a:rPr>
              <a:t>)</a:t>
            </a:r>
            <a:r>
              <a:rPr lang="zh-CN" altLang="en-US" sz="2400">
                <a:latin typeface="Calibri" pitchFamily="34" charset="0"/>
              </a:rPr>
              <a:t>定期出版发行。是进行论文开题查新选取论文研究方向，为学校科研开展深层次信息咨询服务。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3943350"/>
            <a:ext cx="75819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1455738"/>
            <a:ext cx="17811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维普数据库检索平台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718"/>
            <a:ext cx="9144000" cy="553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9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1109663"/>
            <a:ext cx="26289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常用数据库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—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超星数字图书馆</a:t>
            </a: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2403475" y="1241425"/>
            <a:ext cx="664051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itchFamily="34" charset="0"/>
              </a:rPr>
              <a:t>         </a:t>
            </a:r>
            <a:endParaRPr lang="en-US" altLang="zh-CN" sz="2400">
              <a:latin typeface="Calibri" pitchFamily="34" charset="0"/>
            </a:endParaRPr>
          </a:p>
          <a:p>
            <a:r>
              <a:rPr lang="en-US" altLang="zh-CN" sz="2400">
                <a:latin typeface="Calibri" pitchFamily="34" charset="0"/>
              </a:rPr>
              <a:t>        </a:t>
            </a:r>
            <a:r>
              <a:rPr lang="zh-CN" altLang="en-US" sz="2400">
                <a:latin typeface="Calibri" pitchFamily="34" charset="0"/>
              </a:rPr>
              <a:t> 超星电子图书数据库是全球最大的中文在线  图书馆，图书涵盖各学科领域，为高校、科研机构的教学和工作提供了大量宝贵的参考资料，同时也是同学们学习娱乐的好助手。超星电子图书数量达到</a:t>
            </a:r>
            <a:r>
              <a:rPr lang="en-US" altLang="zh-CN" sz="2400">
                <a:latin typeface="Calibri" pitchFamily="34" charset="0"/>
              </a:rPr>
              <a:t>130</a:t>
            </a:r>
            <a:r>
              <a:rPr lang="zh-CN" altLang="en-US" sz="2400">
                <a:latin typeface="Calibri" pitchFamily="34" charset="0"/>
              </a:rPr>
              <a:t>万余种，涵盖中图法</a:t>
            </a:r>
            <a:r>
              <a:rPr lang="en-US" altLang="zh-CN" sz="2400">
                <a:latin typeface="Calibri" pitchFamily="34" charset="0"/>
              </a:rPr>
              <a:t>22</a:t>
            </a:r>
            <a:r>
              <a:rPr lang="zh-CN" altLang="en-US" sz="2400">
                <a:latin typeface="Calibri" pitchFamily="34" charset="0"/>
              </a:rPr>
              <a:t>个大类，内容涉及文学、历史、哲学、医学、旅游、计算机、建筑、金融和环保等数十个专业。 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13" y="4265613"/>
            <a:ext cx="88280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超</a:t>
            </a:r>
            <a:r>
              <a:rPr lang="zh-CN" altLang="en-US" dirty="0" smtClean="0"/>
              <a:t>星数字图书馆检索平台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878"/>
            <a:ext cx="9144000" cy="575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43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2663"/>
            <a:ext cx="58801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常用数据库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—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大成故纸堆</a:t>
            </a:r>
          </a:p>
        </p:txBody>
      </p:sp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5880100" y="1200150"/>
            <a:ext cx="34385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Calibri" pitchFamily="34" charset="0"/>
              </a:rPr>
              <a:t>     《</a:t>
            </a:r>
            <a:r>
              <a:rPr lang="zh-CN" altLang="en-US" sz="2400">
                <a:latin typeface="Calibri" pitchFamily="34" charset="0"/>
              </a:rPr>
              <a:t>大成老旧刊全文数据库</a:t>
            </a:r>
            <a:r>
              <a:rPr lang="en-US" altLang="zh-CN" sz="2400">
                <a:latin typeface="Calibri" pitchFamily="34" charset="0"/>
              </a:rPr>
              <a:t>》</a:t>
            </a:r>
            <a:r>
              <a:rPr lang="zh-CN" altLang="en-US" sz="2400">
                <a:latin typeface="Calibri" pitchFamily="34" charset="0"/>
              </a:rPr>
              <a:t>收录了清末到</a:t>
            </a:r>
            <a:r>
              <a:rPr lang="en-US" altLang="zh-CN" sz="2400">
                <a:latin typeface="Calibri" pitchFamily="34" charset="0"/>
              </a:rPr>
              <a:t>1949</a:t>
            </a:r>
            <a:r>
              <a:rPr lang="zh-CN" altLang="en-US" sz="2400">
                <a:latin typeface="Calibri" pitchFamily="34" charset="0"/>
              </a:rPr>
              <a:t>年近</a:t>
            </a:r>
            <a:r>
              <a:rPr lang="en-US" altLang="zh-CN" sz="2400">
                <a:latin typeface="Calibri" pitchFamily="34" charset="0"/>
              </a:rPr>
              <a:t>80</a:t>
            </a:r>
            <a:r>
              <a:rPr lang="zh-CN" altLang="en-US" sz="2400">
                <a:latin typeface="Calibri" pitchFamily="34" charset="0"/>
              </a:rPr>
              <a:t>年间中国出版的</a:t>
            </a:r>
            <a:r>
              <a:rPr lang="en-US" altLang="zh-CN" sz="2400">
                <a:latin typeface="Calibri" pitchFamily="34" charset="0"/>
              </a:rPr>
              <a:t>6000</a:t>
            </a:r>
            <a:r>
              <a:rPr lang="zh-CN" altLang="en-US" sz="2400">
                <a:latin typeface="Calibri" pitchFamily="34" charset="0"/>
              </a:rPr>
              <a:t>余种期刊，共</a:t>
            </a:r>
            <a:r>
              <a:rPr lang="en-US" altLang="zh-CN" sz="2400">
                <a:latin typeface="Calibri" pitchFamily="34" charset="0"/>
              </a:rPr>
              <a:t>12</a:t>
            </a:r>
            <a:r>
              <a:rPr lang="zh-CN" altLang="en-US" sz="2400">
                <a:latin typeface="Calibri" pitchFamily="34" charset="0"/>
              </a:rPr>
              <a:t>万余期，</a:t>
            </a:r>
            <a:r>
              <a:rPr lang="en-US" altLang="zh-CN" sz="2400">
                <a:latin typeface="Calibri" pitchFamily="34" charset="0"/>
              </a:rPr>
              <a:t>130</a:t>
            </a:r>
            <a:r>
              <a:rPr lang="zh-CN" altLang="en-US" sz="2400">
                <a:latin typeface="Calibri" pitchFamily="34" charset="0"/>
              </a:rPr>
              <a:t>余万篇文章。采用中国图书分类法期刊分类表分类，共有</a:t>
            </a:r>
            <a:r>
              <a:rPr lang="en-US" altLang="zh-CN" sz="2400">
                <a:latin typeface="Calibri" pitchFamily="34" charset="0"/>
              </a:rPr>
              <a:t>22</a:t>
            </a:r>
            <a:r>
              <a:rPr lang="zh-CN" altLang="en-US" sz="2400">
                <a:latin typeface="Calibri" pitchFamily="34" charset="0"/>
              </a:rPr>
              <a:t>个大类，</a:t>
            </a:r>
            <a:r>
              <a:rPr lang="zh-CN" altLang="en-US" sz="2400">
                <a:solidFill>
                  <a:srgbClr val="000000"/>
                </a:solidFill>
                <a:latin typeface="Calibri" pitchFamily="34" charset="0"/>
              </a:rPr>
              <a:t>所有涉及</a:t>
            </a:r>
            <a:endParaRPr lang="zh-CN" altLang="en-US" sz="2400">
              <a:latin typeface="Calibri" pitchFamily="34" charset="0"/>
            </a:endParaRPr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41288" y="4594225"/>
            <a:ext cx="87518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Calibri" pitchFamily="34" charset="0"/>
              </a:rPr>
              <a:t>哲学经济、政治军事、工农交通、文理史地、天文医药等等各大门类都有收录。具有很强的历史研究价值、科学研究价值、文学研究价值。大成老旧刊全部采用原件高清扫描，很多期刊多属于国内不多见的珍本，史料珍贵，数据独有，内容丰富，检索方便。是研究各个学科发展，科技传承脉络的不可或缺的数据库工具。</a:t>
            </a:r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馆际互借与文献传递入口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0288"/>
            <a:ext cx="9144000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5214938" y="3429000"/>
            <a:ext cx="1479550" cy="1952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馆际互借与文献传递界面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57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互联网中的检索工具</a:t>
            </a:r>
          </a:p>
        </p:txBody>
      </p:sp>
      <p:sp>
        <p:nvSpPr>
          <p:cNvPr id="51202" name="矩形 4"/>
          <p:cNvSpPr>
            <a:spLocks noChangeArrowheads="1"/>
          </p:cNvSpPr>
          <p:nvPr/>
        </p:nvSpPr>
        <p:spPr bwMode="auto">
          <a:xfrm>
            <a:off x="217488" y="1395413"/>
            <a:ext cx="7532687" cy="113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zh-CN" altLang="zh-CN" sz="2400" b="1" dirty="0">
                <a:solidFill>
                  <a:srgbClr val="FF0000"/>
                </a:solidFill>
                <a:latin typeface="Calibri" pitchFamily="34" charset="0"/>
              </a:rPr>
              <a:t>、登录上海图书馆、中国国家图书馆、东北师范大学图书馆等公共图书馆以及各院所图书馆查找相关文献</a:t>
            </a:r>
            <a:endParaRPr lang="zh-CN" altLang="zh-CN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1203" name="矩形 6"/>
          <p:cNvSpPr>
            <a:spLocks noChangeArrowheads="1"/>
          </p:cNvSpPr>
          <p:nvPr/>
        </p:nvSpPr>
        <p:spPr bwMode="auto">
          <a:xfrm>
            <a:off x="369888" y="3030584"/>
            <a:ext cx="4645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zh-CN" altLang="zh-CN" sz="2400" b="1" dirty="0">
                <a:solidFill>
                  <a:srgbClr val="00B050"/>
                </a:solidFill>
                <a:latin typeface="Calibri" pitchFamily="34" charset="0"/>
              </a:rPr>
              <a:t>、巧用百度</a:t>
            </a:r>
            <a:r>
              <a:rPr lang="zh-CN" altLang="zh-CN" sz="2400" b="1" dirty="0" smtClean="0">
                <a:solidFill>
                  <a:srgbClr val="00B050"/>
                </a:solidFill>
                <a:latin typeface="Calibri" pitchFamily="34" charset="0"/>
              </a:rPr>
              <a:t>、</a:t>
            </a:r>
            <a:r>
              <a:rPr lang="en-US" altLang="zh-CN" sz="2400" b="1" dirty="0" smtClean="0">
                <a:solidFill>
                  <a:srgbClr val="00B050"/>
                </a:solidFill>
                <a:latin typeface="Calibri" pitchFamily="34" charset="0"/>
              </a:rPr>
              <a:t>Google</a:t>
            </a:r>
            <a:r>
              <a:rPr lang="zh-CN" altLang="zh-CN" sz="2400" b="1" dirty="0">
                <a:solidFill>
                  <a:srgbClr val="00B050"/>
                </a:solidFill>
                <a:latin typeface="Calibri" pitchFamily="34" charset="0"/>
              </a:rPr>
              <a:t>等搜索引擎</a:t>
            </a:r>
          </a:p>
        </p:txBody>
      </p:sp>
      <p:sp>
        <p:nvSpPr>
          <p:cNvPr id="51204" name="矩形 7"/>
          <p:cNvSpPr>
            <a:spLocks noChangeArrowheads="1"/>
          </p:cNvSpPr>
          <p:nvPr/>
        </p:nvSpPr>
        <p:spPr bwMode="auto">
          <a:xfrm>
            <a:off x="369888" y="3948113"/>
            <a:ext cx="7664450" cy="113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Calibri" pitchFamily="34" charset="0"/>
              </a:rPr>
              <a:t>3</a:t>
            </a:r>
            <a:r>
              <a:rPr lang="zh-CN" altLang="en-US" sz="2400" b="1" dirty="0">
                <a:solidFill>
                  <a:srgbClr val="002060"/>
                </a:solidFill>
                <a:latin typeface="Calibri" pitchFamily="34" charset="0"/>
              </a:rPr>
              <a:t>、</a:t>
            </a:r>
            <a:r>
              <a:rPr lang="zh-CN" altLang="zh-CN" sz="2400" b="1" dirty="0">
                <a:solidFill>
                  <a:srgbClr val="002060"/>
                </a:solidFill>
                <a:latin typeface="Calibri" pitchFamily="34" charset="0"/>
              </a:rPr>
              <a:t>此外，如百度文库、道客巴巴、豆瓣等互联网产品都可查阅到大量免费的</a:t>
            </a:r>
            <a:r>
              <a:rPr lang="zh-CN" altLang="en-US" sz="2400" b="1" dirty="0">
                <a:solidFill>
                  <a:srgbClr val="002060"/>
                </a:solidFill>
                <a:latin typeface="Calibri" pitchFamily="34" charset="0"/>
              </a:rPr>
              <a:t>中文</a:t>
            </a:r>
            <a:r>
              <a:rPr lang="zh-CN" altLang="zh-CN" sz="2400" b="1" dirty="0">
                <a:solidFill>
                  <a:srgbClr val="002060"/>
                </a:solidFill>
                <a:latin typeface="Calibri" pitchFamily="34" charset="0"/>
              </a:rPr>
              <a:t>文献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互联网中的检索工具</a:t>
            </a:r>
          </a:p>
        </p:txBody>
      </p:sp>
      <p:sp>
        <p:nvSpPr>
          <p:cNvPr id="50178" name="矩形 2"/>
          <p:cNvSpPr>
            <a:spLocks noChangeArrowheads="1"/>
          </p:cNvSpPr>
          <p:nvPr/>
        </p:nvSpPr>
        <p:spPr bwMode="auto">
          <a:xfrm>
            <a:off x="3829050" y="1208088"/>
            <a:ext cx="2922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http://dir.scmor.com/google/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42900" y="1089025"/>
            <a:ext cx="3144838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谷歌学术镜像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1817688"/>
            <a:ext cx="61055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60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学习中处处需要文献检索</a:t>
            </a:r>
          </a:p>
        </p:txBody>
      </p:sp>
      <p:sp>
        <p:nvSpPr>
          <p:cNvPr id="3" name="椭圆 2"/>
          <p:cNvSpPr/>
          <p:nvPr/>
        </p:nvSpPr>
        <p:spPr>
          <a:xfrm>
            <a:off x="1980079" y="2038980"/>
            <a:ext cx="2328396" cy="10648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/>
              <a:t>做作业</a:t>
            </a:r>
          </a:p>
        </p:txBody>
      </p:sp>
      <p:sp>
        <p:nvSpPr>
          <p:cNvPr id="4" name="椭圆 3"/>
          <p:cNvSpPr/>
          <p:nvPr/>
        </p:nvSpPr>
        <p:spPr>
          <a:xfrm>
            <a:off x="4677241" y="1957620"/>
            <a:ext cx="2617787" cy="12275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/>
              <a:t>小论文、大论文、毕业论文</a:t>
            </a:r>
          </a:p>
        </p:txBody>
      </p:sp>
      <p:sp>
        <p:nvSpPr>
          <p:cNvPr id="5" name="椭圆 4"/>
          <p:cNvSpPr/>
          <p:nvPr/>
        </p:nvSpPr>
        <p:spPr>
          <a:xfrm>
            <a:off x="6941343" y="3411865"/>
            <a:ext cx="1925637" cy="126771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搞科研</a:t>
            </a:r>
          </a:p>
        </p:txBody>
      </p:sp>
      <p:sp>
        <p:nvSpPr>
          <p:cNvPr id="6" name="椭圆 5"/>
          <p:cNvSpPr/>
          <p:nvPr/>
        </p:nvSpPr>
        <p:spPr>
          <a:xfrm>
            <a:off x="650875" y="3706439"/>
            <a:ext cx="2012950" cy="1117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/>
              <a:t>做项目</a:t>
            </a:r>
          </a:p>
        </p:txBody>
      </p:sp>
      <p:sp>
        <p:nvSpPr>
          <p:cNvPr id="7" name="椭圆 6"/>
          <p:cNvSpPr/>
          <p:nvPr/>
        </p:nvSpPr>
        <p:spPr>
          <a:xfrm>
            <a:off x="1980079" y="5199741"/>
            <a:ext cx="2144713" cy="11946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</a:rPr>
              <a:t>大学生创业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5094825" y="5246361"/>
            <a:ext cx="2841625" cy="100073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/>
              <a:t>等等等</a:t>
            </a:r>
            <a:r>
              <a:rPr lang="en-US" altLang="zh-CN" sz="2800" b="1" dirty="0"/>
              <a:t>……</a:t>
            </a:r>
            <a:endParaRPr lang="zh-CN" altLang="en-US" sz="2800" b="1" dirty="0"/>
          </a:p>
        </p:txBody>
      </p:sp>
      <p:sp>
        <p:nvSpPr>
          <p:cNvPr id="9" name="圆角矩形 8"/>
          <p:cNvSpPr/>
          <p:nvPr/>
        </p:nvSpPr>
        <p:spPr>
          <a:xfrm>
            <a:off x="3448050" y="3808086"/>
            <a:ext cx="2557463" cy="7175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/>
              <a:t>文献检索</a:t>
            </a: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3448050" y="3103819"/>
            <a:ext cx="669925" cy="708025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2663825" y="4272290"/>
            <a:ext cx="784225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3521542" y="4550407"/>
            <a:ext cx="830729" cy="723901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>
            <a:off x="5209288" y="3179949"/>
            <a:ext cx="608012" cy="587375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 flipV="1">
            <a:off x="5211481" y="4513052"/>
            <a:ext cx="970056" cy="686689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5" idx="2"/>
            <a:endCxn id="9" idx="3"/>
          </p:cNvCxnSpPr>
          <p:nvPr/>
        </p:nvCxnSpPr>
        <p:spPr>
          <a:xfrm flipH="1">
            <a:off x="6005513" y="4045721"/>
            <a:ext cx="935830" cy="12114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图书馆咨询方式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89962" y="199734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3600" dirty="0" smtClean="0">
                <a:solidFill>
                  <a:srgbClr val="FF33CC"/>
                </a:solidFill>
              </a:rPr>
              <a:t>48514775  </a:t>
            </a:r>
            <a:r>
              <a:rPr lang="zh-CN" altLang="zh-CN" sz="3600" dirty="0" smtClean="0">
                <a:solidFill>
                  <a:srgbClr val="FF33CC"/>
                </a:solidFill>
              </a:rPr>
              <a:t>（</a:t>
            </a:r>
            <a:r>
              <a:rPr lang="en-US" altLang="zh-CN" sz="3600" dirty="0">
                <a:solidFill>
                  <a:srgbClr val="FF33CC"/>
                </a:solidFill>
              </a:rPr>
              <a:t>1</a:t>
            </a:r>
            <a:r>
              <a:rPr lang="zh-CN" altLang="zh-CN" sz="3600" dirty="0">
                <a:solidFill>
                  <a:srgbClr val="FF33CC"/>
                </a:solidFill>
              </a:rPr>
              <a:t>群</a:t>
            </a:r>
            <a:r>
              <a:rPr lang="zh-CN" altLang="zh-CN" sz="3600" dirty="0" smtClean="0">
                <a:solidFill>
                  <a:srgbClr val="FF33CC"/>
                </a:solidFill>
              </a:rPr>
              <a:t>）</a:t>
            </a:r>
            <a:r>
              <a:rPr lang="en-US" altLang="zh-CN" sz="3600" dirty="0" smtClean="0">
                <a:solidFill>
                  <a:srgbClr val="FF33CC"/>
                </a:solidFill>
              </a:rPr>
              <a:t>  </a:t>
            </a:r>
          </a:p>
          <a:p>
            <a:r>
              <a:rPr lang="en-US" altLang="zh-CN" sz="3600" dirty="0" smtClean="0">
                <a:solidFill>
                  <a:srgbClr val="FF33CC"/>
                </a:solidFill>
              </a:rPr>
              <a:t>385331722</a:t>
            </a:r>
            <a:r>
              <a:rPr lang="zh-CN" altLang="zh-CN" sz="3600" dirty="0">
                <a:solidFill>
                  <a:srgbClr val="FF33CC"/>
                </a:solidFill>
              </a:rPr>
              <a:t>（</a:t>
            </a:r>
            <a:r>
              <a:rPr lang="en-US" altLang="zh-CN" sz="3600" dirty="0">
                <a:solidFill>
                  <a:srgbClr val="FF33CC"/>
                </a:solidFill>
              </a:rPr>
              <a:t>2</a:t>
            </a:r>
            <a:r>
              <a:rPr lang="zh-CN" altLang="zh-CN" sz="3600" dirty="0">
                <a:solidFill>
                  <a:srgbClr val="FF33CC"/>
                </a:solidFill>
              </a:rPr>
              <a:t>群</a:t>
            </a:r>
            <a:r>
              <a:rPr lang="zh-CN" altLang="zh-CN" sz="3600" dirty="0" smtClean="0">
                <a:solidFill>
                  <a:srgbClr val="FF33CC"/>
                </a:solidFill>
              </a:rPr>
              <a:t>）</a:t>
            </a:r>
            <a:endParaRPr lang="en-US" altLang="zh-CN" sz="3600" dirty="0" smtClean="0">
              <a:solidFill>
                <a:srgbClr val="FF33CC"/>
              </a:solidFill>
            </a:endParaRPr>
          </a:p>
          <a:p>
            <a:r>
              <a:rPr lang="en-US" altLang="zh-CN" sz="3600" dirty="0" smtClean="0">
                <a:solidFill>
                  <a:srgbClr val="FF33CC"/>
                </a:solidFill>
              </a:rPr>
              <a:t>228702483</a:t>
            </a:r>
            <a:r>
              <a:rPr lang="zh-CN" altLang="zh-CN" sz="3600" dirty="0">
                <a:solidFill>
                  <a:srgbClr val="FF33CC"/>
                </a:solidFill>
              </a:rPr>
              <a:t>（</a:t>
            </a:r>
            <a:r>
              <a:rPr lang="en-US" altLang="zh-CN" sz="3600" dirty="0">
                <a:solidFill>
                  <a:srgbClr val="FF33CC"/>
                </a:solidFill>
              </a:rPr>
              <a:t>3</a:t>
            </a:r>
            <a:r>
              <a:rPr lang="zh-CN" altLang="zh-CN" sz="3600" dirty="0">
                <a:solidFill>
                  <a:srgbClr val="FF33CC"/>
                </a:solidFill>
              </a:rPr>
              <a:t>群）</a:t>
            </a:r>
          </a:p>
        </p:txBody>
      </p:sp>
      <p:sp>
        <p:nvSpPr>
          <p:cNvPr id="4" name="矩形 3"/>
          <p:cNvSpPr/>
          <p:nvPr/>
        </p:nvSpPr>
        <p:spPr>
          <a:xfrm>
            <a:off x="76663" y="1170284"/>
            <a:ext cx="3695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33CC"/>
                </a:solidFill>
              </a:rPr>
              <a:t>图书馆咨询</a:t>
            </a:r>
            <a:r>
              <a:rPr lang="en-US" altLang="zh-CN" sz="3200" b="1" dirty="0">
                <a:solidFill>
                  <a:srgbClr val="FF33CC"/>
                </a:solidFill>
              </a:rPr>
              <a:t>QQ</a:t>
            </a:r>
            <a:r>
              <a:rPr lang="zh-CN" altLang="zh-CN" sz="3200" b="1" dirty="0">
                <a:solidFill>
                  <a:srgbClr val="FF33CC"/>
                </a:solidFill>
              </a:rPr>
              <a:t>群：</a:t>
            </a:r>
            <a:endParaRPr lang="zh-CN" altLang="en-US" sz="3200" b="1" dirty="0"/>
          </a:p>
        </p:txBody>
      </p:sp>
      <p:sp>
        <p:nvSpPr>
          <p:cNvPr id="5" name="矩形 4"/>
          <p:cNvSpPr/>
          <p:nvPr/>
        </p:nvSpPr>
        <p:spPr>
          <a:xfrm>
            <a:off x="1304363" y="4611470"/>
            <a:ext cx="66428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200" b="1" dirty="0">
                <a:solidFill>
                  <a:srgbClr val="FF0000"/>
                </a:solidFill>
              </a:rPr>
              <a:t>图书馆微信公众平台</a:t>
            </a:r>
            <a:r>
              <a:rPr lang="zh-CN" altLang="zh-CN" sz="3200" b="1" dirty="0" smtClean="0">
                <a:solidFill>
                  <a:srgbClr val="FF0000"/>
                </a:solidFill>
              </a:rPr>
              <a:t>：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zh-CN" sz="3200" b="1" dirty="0" smtClean="0">
                <a:solidFill>
                  <a:srgbClr val="FF0000"/>
                </a:solidFill>
              </a:rPr>
              <a:t>吉林大学图书馆 或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</a:rPr>
              <a:t>jlulib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istrator\Desktop\sy_65584056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00" y="1170284"/>
            <a:ext cx="3208189" cy="306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8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4413"/>
            <a:ext cx="9144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图书馆主页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http://lib.jlu.edu.cn</a:t>
            </a:r>
            <a:endParaRPr lang="zh-CN" altLang="en-US" dirty="0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107113" y="2532063"/>
            <a:ext cx="2819400" cy="16113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搜索法宝</a:t>
            </a:r>
            <a:endParaRPr lang="en-US" altLang="zh-CN" sz="3200" b="1" dirty="0">
              <a:solidFill>
                <a:schemeClr val="bg1"/>
              </a:solidFill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猜猜在哪儿里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0" y="1958975"/>
            <a:ext cx="4757738" cy="169862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1577975" y="4024313"/>
            <a:ext cx="2994025" cy="719137"/>
          </a:xfrm>
          <a:prstGeom prst="wedgeRoundRectCallout">
            <a:avLst>
              <a:gd name="adj1" fmla="val -27526"/>
              <a:gd name="adj2" fmla="val -98584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腾祥金砖黑简" panose="01010104010101010101" pitchFamily="2" charset="-122"/>
                <a:ea typeface="腾祥金砖黑简" panose="01010104010101010101" pitchFamily="2" charset="-122"/>
              </a:rPr>
              <a:t>在这里！在这里！在这里！</a:t>
            </a:r>
          </a:p>
        </p:txBody>
      </p:sp>
      <p:sp>
        <p:nvSpPr>
          <p:cNvPr id="2" name="椭圆 1"/>
          <p:cNvSpPr/>
          <p:nvPr/>
        </p:nvSpPr>
        <p:spPr>
          <a:xfrm>
            <a:off x="228600" y="1958975"/>
            <a:ext cx="954741" cy="474943"/>
          </a:xfrm>
          <a:prstGeom prst="ellipse">
            <a:avLst/>
          </a:prstGeom>
          <a:noFill/>
          <a:ln w="25400">
            <a:solidFill>
              <a:srgbClr val="B44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中文发现是什么？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50825" y="1262063"/>
            <a:ext cx="8707438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dirty="0" smtClean="0">
                <a:latin typeface="楷体"/>
                <a:ea typeface="楷体"/>
                <a:cs typeface="楷体"/>
              </a:rPr>
              <a:t>中文发现是超</a:t>
            </a:r>
            <a:r>
              <a:rPr lang="zh-CN" altLang="en-US" sz="3600" b="1" dirty="0">
                <a:latin typeface="楷体"/>
                <a:ea typeface="楷体"/>
                <a:cs typeface="楷体"/>
              </a:rPr>
              <a:t>星</a:t>
            </a:r>
            <a:r>
              <a:rPr lang="zh-CN" altLang="en-US" sz="3600" b="1" dirty="0" smtClean="0">
                <a:latin typeface="楷体"/>
                <a:ea typeface="楷体"/>
                <a:cs typeface="楷体"/>
              </a:rPr>
              <a:t>发现系统的一部分，</a:t>
            </a:r>
            <a:r>
              <a:rPr lang="zh-CN" altLang="en-US" sz="3600" dirty="0" smtClean="0">
                <a:latin typeface="楷体"/>
                <a:ea typeface="楷体"/>
                <a:cs typeface="楷体"/>
              </a:rPr>
              <a:t>它</a:t>
            </a:r>
            <a:r>
              <a:rPr lang="zh-CN" altLang="en-US" sz="3600" dirty="0">
                <a:latin typeface="楷体"/>
                <a:ea typeface="楷体"/>
                <a:cs typeface="楷体"/>
              </a:rPr>
              <a:t>是以近十亿海量</a:t>
            </a:r>
            <a:r>
              <a:rPr lang="zh-CN" altLang="en-US" sz="3600" dirty="0" smtClean="0">
                <a:latin typeface="楷体"/>
                <a:ea typeface="楷体"/>
                <a:cs typeface="楷体"/>
              </a:rPr>
              <a:t>元数据</a:t>
            </a:r>
            <a:r>
              <a:rPr lang="zh-CN" altLang="en-US" sz="3600" dirty="0">
                <a:latin typeface="楷体"/>
                <a:ea typeface="楷体"/>
                <a:cs typeface="楷体"/>
              </a:rPr>
              <a:t>为基础，利用数据仓储、资源整合、知识挖掘、数据分析、文献计量学模型等相关技术，较好地解决了复杂异构数据库群的集成整合、完成高效、精准、统一的学术资源搜索，进而通过分面聚类、引文分析、知识关联分析等实现高价值学术文献发现、纵横结合的深度知识挖掘、可视化的全方位知识关联。</a:t>
            </a:r>
            <a:endParaRPr lang="zh-CN" altLang="en-US" sz="3600" dirty="0">
              <a:latin typeface="Calibri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24635" y="1855694"/>
            <a:ext cx="2366683" cy="537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491319" y="3532328"/>
            <a:ext cx="1828800" cy="537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011707" y="4079408"/>
            <a:ext cx="1828800" cy="537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发现系统构成部分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" y="3275013"/>
            <a:ext cx="32623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箭头 686"/>
          <p:cNvSpPr>
            <a:spLocks noChangeShapeType="1"/>
          </p:cNvSpPr>
          <p:nvPr/>
        </p:nvSpPr>
        <p:spPr bwMode="auto">
          <a:xfrm flipV="1">
            <a:off x="3541713" y="2620963"/>
            <a:ext cx="860425" cy="87312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>
            <a:outerShdw dist="23000" dir="5400000" algn="ctr" rotWithShape="0">
              <a:srgbClr val="000000">
                <a:alpha val="31000"/>
              </a:srgbClr>
            </a:outerShdw>
          </a:effectLst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" name="箭头 686"/>
          <p:cNvSpPr>
            <a:spLocks noChangeShapeType="1"/>
          </p:cNvSpPr>
          <p:nvPr/>
        </p:nvSpPr>
        <p:spPr bwMode="auto">
          <a:xfrm flipV="1">
            <a:off x="3649663" y="3281363"/>
            <a:ext cx="782637" cy="420687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>
            <a:outerShdw dist="23000" dir="5400000" algn="ctr" rotWithShape="0">
              <a:srgbClr val="000000">
                <a:alpha val="31000"/>
              </a:srgbClr>
            </a:outerShdw>
          </a:effectLst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6" name="箭头 686"/>
          <p:cNvSpPr>
            <a:spLocks noChangeShapeType="1"/>
          </p:cNvSpPr>
          <p:nvPr/>
        </p:nvSpPr>
        <p:spPr bwMode="auto">
          <a:xfrm>
            <a:off x="3643313" y="3816350"/>
            <a:ext cx="971550" cy="11112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>
            <a:outerShdw dist="23000" dir="5400000" algn="ctr" rotWithShape="0">
              <a:srgbClr val="000000">
                <a:alpha val="31000"/>
              </a:srgbClr>
            </a:outerShdw>
          </a:effectLst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7" name="箭头 686"/>
          <p:cNvSpPr>
            <a:spLocks noChangeShapeType="1"/>
          </p:cNvSpPr>
          <p:nvPr/>
        </p:nvSpPr>
        <p:spPr bwMode="auto">
          <a:xfrm>
            <a:off x="3652838" y="3948113"/>
            <a:ext cx="638175" cy="592137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>
            <a:outerShdw dist="23000" dir="5400000" algn="ctr" rotWithShape="0">
              <a:srgbClr val="000000">
                <a:alpha val="31000"/>
              </a:srgbClr>
            </a:outerShdw>
          </a:effectLst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8" name="Text Box 9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462463" y="2319338"/>
            <a:ext cx="2520950" cy="5794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  <a:defRPr/>
            </a:pPr>
            <a:r>
              <a:rPr lang="en-US" altLang="zh-C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OPAC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: </a:t>
            </a:r>
            <a:r>
              <a:rPr lang="zh-CN" altLang="en-US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本馆纸书</a:t>
            </a:r>
            <a:endParaRPr lang="zh-CN" altLang="en-US" sz="4000" b="1" dirty="0" smtClean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Text Box 9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572000" y="2989263"/>
            <a:ext cx="4405313" cy="5794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/>
                <a:ea typeface="楷体"/>
                <a:cs typeface="楷体"/>
              </a:rPr>
              <a:t>数据库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/>
                <a:ea typeface="楷体"/>
                <a:cs typeface="楷体"/>
              </a:rPr>
              <a:t>:</a:t>
            </a:r>
            <a:r>
              <a:rPr lang="en-US" altLang="zh-C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/>
                <a:ea typeface="楷体"/>
                <a:cs typeface="楷体"/>
              </a:rPr>
              <a:t> </a:t>
            </a:r>
            <a:r>
              <a:rPr lang="en-US" altLang="zh-CN" b="1" dirty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/>
                <a:ea typeface="楷体"/>
                <a:cs typeface="楷体"/>
              </a:rPr>
              <a:t>CNKI</a:t>
            </a:r>
            <a:r>
              <a:rPr lang="zh-CN" altLang="en-US" b="1" dirty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/>
                <a:ea typeface="楷体"/>
                <a:cs typeface="楷体"/>
              </a:rPr>
              <a:t>、万方、维普、方正</a:t>
            </a:r>
            <a:r>
              <a:rPr lang="en-US" altLang="zh-CN" b="1" dirty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/>
                <a:ea typeface="楷体"/>
                <a:cs typeface="楷体"/>
              </a:rPr>
              <a:t>…</a:t>
            </a:r>
            <a:endParaRPr lang="zh-CN" altLang="en-US" b="1" dirty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/>
              <a:ea typeface="楷体"/>
              <a:cs typeface="楷体"/>
            </a:endParaRPr>
          </a:p>
        </p:txBody>
      </p:sp>
      <p:pic>
        <p:nvPicPr>
          <p:cNvPr id="225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2300" y="3527425"/>
            <a:ext cx="31035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9088" y="4232275"/>
            <a:ext cx="391953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0" bldLvl="0" autoUpdateAnimBg="0"/>
      <p:bldP spid="8" grpId="1" bldLvl="0" autoUpdateAnimBg="0"/>
      <p:bldP spid="9" grpId="0" bldLvl="0" autoUpdateAnimBg="0"/>
      <p:bldP spid="9" grpId="1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endParaRPr lang="zh-CN" altLang="en-US" smtClean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/>
          </p:nvPr>
        </p:nvSpPr>
        <p:spPr>
          <a:xfrm>
            <a:off x="138113" y="90488"/>
            <a:ext cx="7886700" cy="74295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超星发现系统更新速度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8" y="1287463"/>
            <a:ext cx="8169275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4165600"/>
            <a:ext cx="8266112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1881</TotalTime>
  <Words>1040</Words>
  <Application>Microsoft Office PowerPoint</Application>
  <PresentationFormat>全屏显示(4:3)</PresentationFormat>
  <Paragraphs>100</Paragraphs>
  <Slides>40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Office 主题</vt:lpstr>
      <vt:lpstr>PowerPoint 演示文稿</vt:lpstr>
      <vt:lpstr>目 录</vt:lpstr>
      <vt:lpstr>文献检索的定义</vt:lpstr>
      <vt:lpstr>学习中处处需要文献检索</vt:lpstr>
      <vt:lpstr>图书馆主页http://lib.jlu.edu.cn</vt:lpstr>
      <vt:lpstr>中文发现是什么？</vt:lpstr>
      <vt:lpstr>发现系统构成部分</vt:lpstr>
      <vt:lpstr>PowerPoint 演示文稿</vt:lpstr>
      <vt:lpstr>超星发现系统更新速度</vt:lpstr>
      <vt:lpstr>检索基础</vt:lpstr>
      <vt:lpstr>检索举例—“大学生创业”</vt:lpstr>
      <vt:lpstr>精炼检索1</vt:lpstr>
      <vt:lpstr>精炼检索2</vt:lpstr>
      <vt:lpstr>检索实例1</vt:lpstr>
      <vt:lpstr>获得途径</vt:lpstr>
      <vt:lpstr>PowerPoint 演示文稿</vt:lpstr>
      <vt:lpstr>检索实例2</vt:lpstr>
      <vt:lpstr>E读检索平台</vt:lpstr>
      <vt:lpstr>检索结果</vt:lpstr>
      <vt:lpstr>图书浏览界面</vt:lpstr>
      <vt:lpstr>图书馆主页中数据库入口</vt:lpstr>
      <vt:lpstr>数据库列表</vt:lpstr>
      <vt:lpstr>检索实例3</vt:lpstr>
      <vt:lpstr>检索实例3</vt:lpstr>
      <vt:lpstr>知网检索页面</vt:lpstr>
      <vt:lpstr>常用数据库—中国知网</vt:lpstr>
      <vt:lpstr>中国知网检索平台</vt:lpstr>
      <vt:lpstr>常用数据库—万方数据库</vt:lpstr>
      <vt:lpstr>万方数据检索平台</vt:lpstr>
      <vt:lpstr>万方数据—国内外文献保障服务</vt:lpstr>
      <vt:lpstr>常用数据库—维普数据库</vt:lpstr>
      <vt:lpstr>维普数据库检索平台</vt:lpstr>
      <vt:lpstr>常用数据库—超星数字图书馆</vt:lpstr>
      <vt:lpstr>超星数字图书馆检索平台</vt:lpstr>
      <vt:lpstr>常用数据库—大成故纸堆</vt:lpstr>
      <vt:lpstr>馆际互借与文献传递入口</vt:lpstr>
      <vt:lpstr>馆际互借与文献传递界面</vt:lpstr>
      <vt:lpstr>互联网中的检索工具</vt:lpstr>
      <vt:lpstr>互联网中的检索工具</vt:lpstr>
      <vt:lpstr>图书馆咨询方式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152</cp:revision>
  <dcterms:created xsi:type="dcterms:W3CDTF">2014-11-27T09:17:57Z</dcterms:created>
  <dcterms:modified xsi:type="dcterms:W3CDTF">2015-10-22T02:14:33Z</dcterms:modified>
</cp:coreProperties>
</file>