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handoutMasterIdLst>
    <p:handoutMasterId r:id="rId66"/>
  </p:handoutMasterIdLst>
  <p:sldIdLst>
    <p:sldId id="256" r:id="rId2"/>
    <p:sldId id="277" r:id="rId3"/>
    <p:sldId id="278" r:id="rId4"/>
    <p:sldId id="281" r:id="rId5"/>
    <p:sldId id="282" r:id="rId6"/>
    <p:sldId id="283" r:id="rId7"/>
    <p:sldId id="286" r:id="rId8"/>
    <p:sldId id="284" r:id="rId9"/>
    <p:sldId id="287" r:id="rId10"/>
    <p:sldId id="288" r:id="rId11"/>
    <p:sldId id="294" r:id="rId12"/>
    <p:sldId id="298" r:id="rId13"/>
    <p:sldId id="285" r:id="rId14"/>
    <p:sldId id="289" r:id="rId15"/>
    <p:sldId id="290" r:id="rId16"/>
    <p:sldId id="291" r:id="rId17"/>
    <p:sldId id="279" r:id="rId18"/>
    <p:sldId id="292" r:id="rId19"/>
    <p:sldId id="302" r:id="rId20"/>
    <p:sldId id="303" r:id="rId21"/>
    <p:sldId id="304" r:id="rId22"/>
    <p:sldId id="305" r:id="rId23"/>
    <p:sldId id="334" r:id="rId24"/>
    <p:sldId id="306" r:id="rId25"/>
    <p:sldId id="307" r:id="rId26"/>
    <p:sldId id="308" r:id="rId27"/>
    <p:sldId id="309" r:id="rId28"/>
    <p:sldId id="310" r:id="rId29"/>
    <p:sldId id="311" r:id="rId30"/>
    <p:sldId id="312" r:id="rId31"/>
    <p:sldId id="333" r:id="rId32"/>
    <p:sldId id="335" r:id="rId33"/>
    <p:sldId id="336" r:id="rId34"/>
    <p:sldId id="341" r:id="rId35"/>
    <p:sldId id="337" r:id="rId36"/>
    <p:sldId id="338" r:id="rId37"/>
    <p:sldId id="339" r:id="rId38"/>
    <p:sldId id="340" r:id="rId39"/>
    <p:sldId id="313" r:id="rId40"/>
    <p:sldId id="315" r:id="rId41"/>
    <p:sldId id="314" r:id="rId42"/>
    <p:sldId id="316" r:id="rId43"/>
    <p:sldId id="318" r:id="rId44"/>
    <p:sldId id="317" r:id="rId45"/>
    <p:sldId id="319" r:id="rId46"/>
    <p:sldId id="321" r:id="rId47"/>
    <p:sldId id="320" r:id="rId48"/>
    <p:sldId id="322" r:id="rId49"/>
    <p:sldId id="342" r:id="rId50"/>
    <p:sldId id="323" r:id="rId51"/>
    <p:sldId id="280" r:id="rId52"/>
    <p:sldId id="276" r:id="rId53"/>
    <p:sldId id="264" r:id="rId54"/>
    <p:sldId id="257" r:id="rId55"/>
    <p:sldId id="324" r:id="rId56"/>
    <p:sldId id="325" r:id="rId57"/>
    <p:sldId id="326" r:id="rId58"/>
    <p:sldId id="327" r:id="rId59"/>
    <p:sldId id="328" r:id="rId60"/>
    <p:sldId id="329" r:id="rId61"/>
    <p:sldId id="344" r:id="rId62"/>
    <p:sldId id="330" r:id="rId63"/>
    <p:sldId id="332" r:id="rId64"/>
  </p:sldIdLst>
  <p:sldSz cx="9144000" cy="6858000" type="screen4x3"/>
  <p:notesSz cx="6858000" cy="9144000"/>
  <p:custDataLst>
    <p:tags r:id="rId6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762" y="-84"/>
      </p:cViewPr>
      <p:guideLst>
        <p:guide orient="horz" pos="2160"/>
        <p:guide pos="2880"/>
      </p:guideLst>
    </p:cSldViewPr>
  </p:slideViewPr>
  <p:notesTextViewPr>
    <p:cViewPr>
      <p:scale>
        <a:sx n="1" d="1"/>
        <a:sy n="1" d="1"/>
      </p:scale>
      <p:origin x="0" y="0"/>
    </p:cViewPr>
  </p:notesTextViewPr>
  <p:notesViewPr>
    <p:cSldViewPr>
      <p:cViewPr varScale="1">
        <p:scale>
          <a:sx n="67" d="100"/>
          <a:sy n="67" d="100"/>
        </p:scale>
        <p:origin x="-307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DA8943-8FE8-4CB4-BCCE-CADA42C9C4C9}" type="datetimeFigureOut">
              <a:rPr lang="zh-CN" altLang="en-US" smtClean="0"/>
              <a:t>2015/10/27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ABE218-2A83-491C-977A-71115F9DEABA}" type="slidenum">
              <a:rPr lang="zh-CN" altLang="en-US" smtClean="0"/>
              <a:t>‹#›</a:t>
            </a:fld>
            <a:endParaRPr lang="zh-CN" altLang="en-US"/>
          </a:p>
        </p:txBody>
      </p:sp>
    </p:spTree>
    <p:extLst>
      <p:ext uri="{BB962C8B-B14F-4D97-AF65-F5344CB8AC3E}">
        <p14:creationId xmlns:p14="http://schemas.microsoft.com/office/powerpoint/2010/main" val="2788957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19BD36-C1ED-40F0-8BA6-8AB1185FBC0D}" type="datetimeFigureOut">
              <a:rPr lang="zh-CN" altLang="en-US" smtClean="0"/>
              <a:t>2015/10/27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D32BDD-B53E-49EA-84B1-FDAD21AB896A}" type="slidenum">
              <a:rPr lang="zh-CN" altLang="en-US" smtClean="0"/>
              <a:t>‹#›</a:t>
            </a:fld>
            <a:endParaRPr lang="zh-CN" altLang="en-US"/>
          </a:p>
        </p:txBody>
      </p:sp>
    </p:spTree>
    <p:extLst>
      <p:ext uri="{BB962C8B-B14F-4D97-AF65-F5344CB8AC3E}">
        <p14:creationId xmlns:p14="http://schemas.microsoft.com/office/powerpoint/2010/main" val="36241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t>1</a:t>
            </a:fld>
            <a:endParaRPr lang="zh-CN" altLang="en-US"/>
          </a:p>
        </p:txBody>
      </p:sp>
    </p:spTree>
    <p:extLst>
      <p:ext uri="{BB962C8B-B14F-4D97-AF65-F5344CB8AC3E}">
        <p14:creationId xmlns:p14="http://schemas.microsoft.com/office/powerpoint/2010/main" val="3664803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87413"/>
            <a:fld id="{1237780C-D129-47C2-962C-705209234FEB}" type="slidenum">
              <a:rPr lang="zh-CN" altLang="en-US" sz="1100" smtClean="0"/>
              <a:pPr defTabSz="887413"/>
              <a:t>49</a:t>
            </a:fld>
            <a:endParaRPr lang="en-US" altLang="zh-CN" sz="1100" smtClean="0"/>
          </a:p>
        </p:txBody>
      </p:sp>
      <p:sp>
        <p:nvSpPr>
          <p:cNvPr id="1105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0595" name="Rectangle 3"/>
          <p:cNvSpPr>
            <a:spLocks noGrp="1" noChangeArrowheads="1"/>
          </p:cNvSpPr>
          <p:nvPr>
            <p:ph type="body" idx="1"/>
          </p:nvPr>
        </p:nvSpPr>
        <p:spPr bwMode="auto">
          <a:xfrm>
            <a:off x="914400" y="4344988"/>
            <a:ext cx="5029200" cy="4113212"/>
          </a:xfrm>
          <a:noFill/>
        </p:spPr>
        <p:txBody>
          <a:bodyPr wrap="square" numCol="1" anchor="t" anchorCtr="0" compatLnSpc="1">
            <a:prstTxWarp prst="textNoShape">
              <a:avLst/>
            </a:prstTxWarp>
          </a:bodyPr>
          <a:lstStyle/>
          <a:p>
            <a:pPr eaLnBrk="1" hangingPunct="1"/>
            <a:r>
              <a:rPr lang="zh-CN" altLang="en-US" smtClean="0">
                <a:latin typeface="Arial" charset="0"/>
              </a:rPr>
              <a:t>直接在文字处理过程中插入参考文献</a:t>
            </a:r>
            <a:r>
              <a:rPr lang="en-US" altLang="zh-CN" smtClean="0">
                <a:latin typeface="Arial" charset="0"/>
              </a:rPr>
              <a:t>,</a:t>
            </a:r>
            <a:r>
              <a:rPr lang="zh-CN" altLang="en-US" smtClean="0">
                <a:latin typeface="Arial" charset="0"/>
              </a:rPr>
              <a:t>并按要求自动调整引用顺序</a:t>
            </a:r>
            <a:r>
              <a:rPr lang="en-US" altLang="zh-CN" smtClean="0">
                <a:latin typeface="Arial" charset="0"/>
              </a:rPr>
              <a:t>,</a:t>
            </a:r>
            <a:r>
              <a:rPr lang="zh-CN" altLang="en-US" smtClean="0">
                <a:latin typeface="Arial" charset="0"/>
              </a:rPr>
              <a:t>可根据投稿期刊的不同要求快速修改参考文献的引用并生成规定格式的参考文献列表</a:t>
            </a:r>
            <a:r>
              <a:rPr lang="en-US" altLang="zh-CN" smtClean="0">
                <a:latin typeface="Arial" charset="0"/>
              </a:rPr>
              <a:t>. </a:t>
            </a:r>
          </a:p>
          <a:p>
            <a:pPr eaLnBrk="1" hangingPunct="1"/>
            <a:r>
              <a:rPr lang="zh-CN" altLang="en-US" smtClean="0">
                <a:latin typeface="Arial" charset="0"/>
              </a:rPr>
              <a:t>软件优点： </a:t>
            </a:r>
          </a:p>
          <a:p>
            <a:pPr eaLnBrk="1" hangingPunct="1"/>
            <a:r>
              <a:rPr lang="en-US" altLang="zh-CN" smtClean="0">
                <a:latin typeface="Arial" charset="0"/>
              </a:rPr>
              <a:t>1</a:t>
            </a:r>
            <a:r>
              <a:rPr lang="zh-CN" altLang="en-US" smtClean="0">
                <a:latin typeface="Arial" charset="0"/>
              </a:rPr>
              <a:t>、 杂志的要求自动生产参考文献，所以在写文章的时候你再也不要考虑如何根据杂志的要求进行排版了。 </a:t>
            </a:r>
            <a:r>
              <a:rPr lang="en-US" altLang="zh-CN" smtClean="0">
                <a:latin typeface="Arial" charset="0"/>
              </a:rPr>
              <a:t>2</a:t>
            </a:r>
            <a:r>
              <a:rPr lang="zh-CN" altLang="en-US" smtClean="0">
                <a:latin typeface="Arial" charset="0"/>
              </a:rPr>
              <a:t>、随时调整参考文献的格式。使用这些软件可以在需要的时候随时调整参考文献的格式。 </a:t>
            </a:r>
            <a:r>
              <a:rPr lang="en-US" altLang="zh-CN" smtClean="0">
                <a:latin typeface="Arial" charset="0"/>
              </a:rPr>
              <a:t>3</a:t>
            </a:r>
            <a:r>
              <a:rPr lang="zh-CN" altLang="en-US" smtClean="0">
                <a:latin typeface="Arial" charset="0"/>
              </a:rPr>
              <a:t>、方便自己查找文献。可以把自己读过的参考文献全部输入到</a:t>
            </a:r>
            <a:r>
              <a:rPr lang="en-US" altLang="zh-CN" smtClean="0">
                <a:latin typeface="Arial" charset="0"/>
              </a:rPr>
              <a:t>Endnote</a:t>
            </a:r>
            <a:r>
              <a:rPr lang="zh-CN" altLang="en-US" smtClean="0">
                <a:latin typeface="Arial" charset="0"/>
              </a:rPr>
              <a:t>里头，这样在查找的时候就非常方便。 </a:t>
            </a:r>
            <a:r>
              <a:rPr lang="en-US" altLang="zh-CN" smtClean="0">
                <a:latin typeface="Arial" charset="0"/>
              </a:rPr>
              <a:t>4</a:t>
            </a:r>
            <a:r>
              <a:rPr lang="zh-CN" altLang="en-US" smtClean="0">
                <a:latin typeface="Arial" charset="0"/>
              </a:rPr>
              <a:t>、 参考文献库一经建立，以后在不同文章中作引用时，既不需重新录入参考文献，也不需仔细地人工调整参考文献的格式。而且参考文献很多情况下可以直接从网上下载导入至库中，很方便。可谓一劳永逸。 </a:t>
            </a:r>
            <a:r>
              <a:rPr lang="en-US" altLang="zh-CN" smtClean="0">
                <a:latin typeface="Arial" charset="0"/>
              </a:rPr>
              <a:t>5</a:t>
            </a:r>
            <a:r>
              <a:rPr lang="zh-CN" altLang="en-US" smtClean="0">
                <a:latin typeface="Arial" charset="0"/>
              </a:rPr>
              <a:t>、对文章中的引用进行增、删、改以及位置调整都会自动重新排好序。文章中引用处的形式</a:t>
            </a:r>
            <a:r>
              <a:rPr lang="en-US" altLang="zh-CN" smtClean="0">
                <a:latin typeface="Arial" charset="0"/>
              </a:rPr>
              <a:t>(</a:t>
            </a:r>
            <a:r>
              <a:rPr lang="zh-CN" altLang="en-US" smtClean="0">
                <a:latin typeface="Arial" charset="0"/>
              </a:rPr>
              <a:t>如数字标号外加中括号的形式，或者是作者名加年代的形式，等等</a:t>
            </a:r>
            <a:r>
              <a:rPr lang="en-US" altLang="zh-CN" smtClean="0">
                <a:latin typeface="Arial" charset="0"/>
              </a:rPr>
              <a:t>) </a:t>
            </a:r>
            <a:r>
              <a:rPr lang="zh-CN" altLang="en-US" smtClean="0">
                <a:latin typeface="Arial" charset="0"/>
              </a:rPr>
              <a:t>以及文章后面参考文献列表的格式都可自动随意调整。这对修改退稿准备另投它刊时特别有用。 </a:t>
            </a:r>
            <a:r>
              <a:rPr lang="en-US" altLang="zh-CN" smtClean="0">
                <a:latin typeface="Arial" charset="0"/>
              </a:rPr>
              <a:t>6</a:t>
            </a:r>
            <a:r>
              <a:rPr lang="zh-CN" altLang="en-US" smtClean="0">
                <a:latin typeface="Arial" charset="0"/>
              </a:rPr>
              <a:t>、 </a:t>
            </a:r>
            <a:r>
              <a:rPr lang="en-US" altLang="zh-CN" smtClean="0">
                <a:latin typeface="Arial" charset="0"/>
              </a:rPr>
              <a:t>EndNote</a:t>
            </a:r>
            <a:r>
              <a:rPr lang="zh-CN" altLang="en-US" smtClean="0">
                <a:latin typeface="Arial" charset="0"/>
              </a:rPr>
              <a:t>处理中文有点问题，主要是显示不正确，但其功能不受影响。实际上，真正的不方便之处在于中英文混合引用的时候。这时，由于习惯不同，中英文文献格式会出再混乱。比如，某个文献的多位中文作者排列时出现类似“刘某某</a:t>
            </a:r>
            <a:r>
              <a:rPr lang="en-US" altLang="zh-CN" smtClean="0">
                <a:latin typeface="Arial" charset="0"/>
              </a:rPr>
              <a:t>,</a:t>
            </a:r>
            <a:r>
              <a:rPr lang="zh-CN" altLang="en-US" smtClean="0">
                <a:latin typeface="Arial" charset="0"/>
              </a:rPr>
              <a:t>张某某</a:t>
            </a:r>
            <a:r>
              <a:rPr lang="en-US" altLang="zh-CN" smtClean="0">
                <a:latin typeface="Arial" charset="0"/>
              </a:rPr>
              <a:t>,et al”</a:t>
            </a:r>
            <a:r>
              <a:rPr lang="zh-CN" altLang="en-US" smtClean="0">
                <a:latin typeface="Arial" charset="0"/>
              </a:rPr>
              <a:t>字样而不是中文习惯里的“刘某某、张某某，等”字样。 </a:t>
            </a:r>
            <a:r>
              <a:rPr lang="en-US" altLang="zh-CN" smtClean="0">
                <a:latin typeface="Arial" charset="0"/>
              </a:rPr>
              <a:t>7</a:t>
            </a:r>
            <a:r>
              <a:rPr lang="zh-CN" altLang="en-US" smtClean="0">
                <a:latin typeface="Arial" charset="0"/>
              </a:rPr>
              <a:t>、与</a:t>
            </a:r>
            <a:r>
              <a:rPr lang="en-US" altLang="zh-CN" smtClean="0">
                <a:latin typeface="Arial" charset="0"/>
              </a:rPr>
              <a:t>WORD</a:t>
            </a:r>
            <a:r>
              <a:rPr lang="zh-CN" altLang="en-US" smtClean="0">
                <a:latin typeface="Arial" charset="0"/>
              </a:rPr>
              <a:t>的真正协同功能。安装了</a:t>
            </a:r>
            <a:r>
              <a:rPr lang="en-US" altLang="zh-CN" smtClean="0">
                <a:latin typeface="Arial" charset="0"/>
              </a:rPr>
              <a:t>EN</a:t>
            </a:r>
            <a:r>
              <a:rPr lang="zh-CN" altLang="en-US" smtClean="0">
                <a:latin typeface="Arial" charset="0"/>
              </a:rPr>
              <a:t>后，自动在</a:t>
            </a:r>
            <a:r>
              <a:rPr lang="en-US" altLang="zh-CN" smtClean="0">
                <a:latin typeface="Arial" charset="0"/>
              </a:rPr>
              <a:t>WORD</a:t>
            </a:r>
            <a:r>
              <a:rPr lang="zh-CN" altLang="en-US" smtClean="0">
                <a:latin typeface="Arial" charset="0"/>
              </a:rPr>
              <a:t>中建立了一个新的工具栏，我们在写作时最常用的几项功能都只需简单点击这个工具栏即可。 </a:t>
            </a:r>
          </a:p>
          <a:p>
            <a:pPr eaLnBrk="1" hangingPunct="1"/>
            <a:endParaRPr lang="zh-CN"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zh-CN" altLang="en-US" dirty="0" smtClean="0"/>
          </a:p>
        </p:txBody>
      </p:sp>
      <p:sp>
        <p:nvSpPr>
          <p:cNvPr id="4" name="灯片编号占位符 3"/>
          <p:cNvSpPr>
            <a:spLocks noGrp="1"/>
          </p:cNvSpPr>
          <p:nvPr>
            <p:ph type="sldNum" sz="quarter" idx="10"/>
          </p:nvPr>
        </p:nvSpPr>
        <p:spPr/>
        <p:txBody>
          <a:bodyPr/>
          <a:lstStyle/>
          <a:p>
            <a:fld id="{4E38F04A-84B0-4E5D-A1A7-EE43D6EF2A66}" type="slidenum">
              <a:rPr lang="zh-CN" altLang="en-US" smtClean="0"/>
              <a:t>54</a:t>
            </a:fld>
            <a:endParaRPr lang="zh-CN" altLang="en-US"/>
          </a:p>
        </p:txBody>
      </p:sp>
    </p:spTree>
    <p:extLst>
      <p:ext uri="{BB962C8B-B14F-4D97-AF65-F5344CB8AC3E}">
        <p14:creationId xmlns:p14="http://schemas.microsoft.com/office/powerpoint/2010/main" val="3644827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D32BDD-B53E-49EA-84B1-FDAD21AB896A}" type="slidenum">
              <a:rPr lang="zh-CN" altLang="en-US" smtClean="0"/>
              <a:t>55</a:t>
            </a:fld>
            <a:endParaRPr lang="zh-CN" altLang="en-US"/>
          </a:p>
        </p:txBody>
      </p:sp>
    </p:spTree>
    <p:extLst>
      <p:ext uri="{BB962C8B-B14F-4D97-AF65-F5344CB8AC3E}">
        <p14:creationId xmlns:p14="http://schemas.microsoft.com/office/powerpoint/2010/main" val="3508453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smtClean="0"/>
              <a:t>http://docer.wps.cn</a:t>
            </a: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fld id="{E229BF1A-BFE5-4D60-9A6D-26CFDF4B0C0A}" type="slidenum">
              <a:rPr lang="zh-CN" altLang="en-US">
                <a:latin typeface="Calibri" pitchFamily="34" charset="0"/>
                <a:ea typeface="宋体" pitchFamily="2" charset="-122"/>
              </a:rPr>
              <a:pPr/>
              <a:t>63</a:t>
            </a:fld>
            <a:endParaRPr lang="zh-CN" altLang="en-US">
              <a:latin typeface="Calibri" pitchFamily="34" charset="0"/>
              <a:ea typeface="宋体"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C06F8B6-BAF9-47B3-A4AA-8304B070F19F}" type="slidenum">
              <a:rPr lang="zh-CN" altLang="en-US" smtClean="0"/>
              <a:pPr/>
              <a:t>9</a:t>
            </a:fld>
            <a:endParaRPr lang="en-US" altLang="zh-CN" smtClean="0"/>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xfrm>
            <a:off x="1143000" y="4343400"/>
            <a:ext cx="4572000" cy="4114800"/>
          </a:xfrm>
          <a:noFill/>
        </p:spPr>
        <p:txBody>
          <a:bodyPr wrap="square" numCol="1" anchor="t" anchorCtr="0" compatLnSpc="1">
            <a:prstTxWarp prst="textNoShape">
              <a:avLst/>
            </a:prstTxWarp>
          </a:bodyPr>
          <a:lstStyle/>
          <a:p>
            <a:pPr eaLnBrk="1" hangingPunct="1">
              <a:spcBef>
                <a:spcPct val="0"/>
              </a:spcBef>
            </a:pPr>
            <a:endParaRPr lang="zh-CN" altLang="en-US" smtClean="0">
              <a:ea typeface="Arial Unicode MS" pitchFamily="34" charset="-122"/>
              <a:cs typeface="Arial Unicode MS"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由于</a:t>
            </a:r>
            <a:r>
              <a:rPr lang="en-US" altLang="zh-CN" dirty="0" smtClean="0"/>
              <a:t>SCI</a:t>
            </a:r>
            <a:r>
              <a:rPr lang="zh-CN" altLang="en-US" dirty="0" smtClean="0"/>
              <a:t>、</a:t>
            </a:r>
            <a:r>
              <a:rPr lang="en-US" altLang="zh-CN" dirty="0" smtClean="0"/>
              <a:t>SSCI</a:t>
            </a:r>
            <a:r>
              <a:rPr lang="zh-CN" altLang="en-US" dirty="0" smtClean="0"/>
              <a:t>、</a:t>
            </a:r>
            <a:r>
              <a:rPr lang="en-US" altLang="zh-CN" dirty="0" smtClean="0"/>
              <a:t>A</a:t>
            </a:r>
            <a:r>
              <a:rPr lang="zh-CN" altLang="en-US" dirty="0" smtClean="0"/>
              <a:t>＆</a:t>
            </a:r>
            <a:r>
              <a:rPr lang="en-US" altLang="zh-CN" dirty="0" smtClean="0"/>
              <a:t>HCI</a:t>
            </a:r>
            <a:r>
              <a:rPr lang="zh-CN" altLang="en-US" dirty="0" smtClean="0"/>
              <a:t>数据库具有大型综合性、学科覆盖面全的特点，其数据客观真实、可操作性强，一直以来都是国内高校评估国际学术影响力的数据来源与分析工具。同时在这三大索引收录的国际期刊，发表学术论文的数量和被引用次数的高低也成为高校科研学术水平和国际学术影响力的重要评价指标。</a:t>
            </a:r>
            <a:endParaRPr lang="zh-CN" altLang="en-US" dirty="0"/>
          </a:p>
        </p:txBody>
      </p:sp>
      <p:sp>
        <p:nvSpPr>
          <p:cNvPr id="4" name="灯片编号占位符 3"/>
          <p:cNvSpPr>
            <a:spLocks noGrp="1"/>
          </p:cNvSpPr>
          <p:nvPr>
            <p:ph type="sldNum" sz="quarter" idx="10"/>
          </p:nvPr>
        </p:nvSpPr>
        <p:spPr/>
        <p:txBody>
          <a:bodyPr/>
          <a:lstStyle/>
          <a:p>
            <a:fld id="{50D32BDD-B53E-49EA-84B1-FDAD21AB896A}" type="slidenum">
              <a:rPr lang="zh-CN" altLang="en-US" smtClean="0"/>
              <a:t>13</a:t>
            </a:fld>
            <a:endParaRPr lang="zh-CN" altLang="en-US"/>
          </a:p>
        </p:txBody>
      </p:sp>
    </p:spTree>
    <p:extLst>
      <p:ext uri="{BB962C8B-B14F-4D97-AF65-F5344CB8AC3E}">
        <p14:creationId xmlns:p14="http://schemas.microsoft.com/office/powerpoint/2010/main" val="3364371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0D32BDD-B53E-49EA-84B1-FDAD21AB896A}" type="slidenum">
              <a:rPr lang="zh-CN" altLang="en-US" smtClean="0"/>
              <a:t>16</a:t>
            </a:fld>
            <a:endParaRPr lang="zh-CN" altLang="en-US"/>
          </a:p>
        </p:txBody>
      </p:sp>
    </p:spTree>
    <p:extLst>
      <p:ext uri="{BB962C8B-B14F-4D97-AF65-F5344CB8AC3E}">
        <p14:creationId xmlns:p14="http://schemas.microsoft.com/office/powerpoint/2010/main" val="3403625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88855" tIns="44427" rIns="88855" bIns="44427" anchor="b"/>
          <a:lstStyle/>
          <a:p>
            <a:pPr algn="r" defTabSz="887413"/>
            <a:fld id="{70D1E1FA-76A5-4A57-9F53-E10097BB0A20}" type="slidenum">
              <a:rPr lang="zh-CN" altLang="en-US" sz="1100"/>
              <a:pPr algn="r" defTabSz="887413"/>
              <a:t>19</a:t>
            </a:fld>
            <a:endParaRPr lang="en-US" altLang="zh-CN" sz="1100"/>
          </a:p>
        </p:txBody>
      </p:sp>
      <p:sp>
        <p:nvSpPr>
          <p:cNvPr id="522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2" tIns="45712" rIns="91422" bIns="45712" anchor="b"/>
          <a:lstStyle/>
          <a:p>
            <a:pPr algn="r"/>
            <a:fld id="{D8A0EC9A-F2CF-408E-B678-2DF3E469DCCE}" type="slidenum">
              <a:rPr lang="zh-CN" altLang="en-US" sz="1200"/>
              <a:pPr algn="r"/>
              <a:t>19</a:t>
            </a:fld>
            <a:endParaRPr lang="en-US" altLang="zh-CN" sz="120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lIns="91422" tIns="45712" rIns="91422" bIns="45712" numCol="1" anchor="t" anchorCtr="0" compatLnSpc="1">
            <a:prstTxWarp prst="textNoShape">
              <a:avLst/>
            </a:prstTxWarp>
          </a:bodyPr>
          <a:lstStyle/>
          <a:p>
            <a:pPr eaLnBrk="1" hangingPunct="1"/>
            <a:r>
              <a:rPr lang="zh-CN" altLang="en-US" smtClean="0"/>
              <a:t>这是对普通检索页面六个不同的可检索字段的简单描述，以及对应的范例。</a:t>
            </a:r>
            <a:endParaRPr lang="en-US" altLang="zh-CN" smtClean="0"/>
          </a:p>
          <a:p>
            <a:pPr eaLnBrk="1" hangingPunct="1"/>
            <a:endParaRPr lang="en-US" altLang="zh-CN" smtClean="0"/>
          </a:p>
          <a:p>
            <a:pPr eaLnBrk="1" hangingPunct="1"/>
            <a:r>
              <a:rPr lang="zh-CN" altLang="en-US" smtClean="0"/>
              <a:t>“</a:t>
            </a:r>
            <a:r>
              <a:rPr lang="en-US" altLang="zh-CN" smtClean="0"/>
              <a:t>Topic”</a:t>
            </a:r>
            <a:r>
              <a:rPr lang="zh-CN" altLang="en-US" smtClean="0"/>
              <a:t>字段检索文献的题目、摘要及所有的关键字。在此区域输入检索词或者词组来找到您与您主题相关的文献。</a:t>
            </a:r>
            <a:endParaRPr lang="en-US" altLang="zh-CN" smtClean="0"/>
          </a:p>
          <a:p>
            <a:pPr eaLnBrk="1" hangingPunct="1"/>
            <a:r>
              <a:rPr lang="zh-CN" altLang="en-US" smtClean="0"/>
              <a:t>作者字段可检索文献的所有作者。文章的每一个标识的作者都将被显示并且是可检索的。最有效的检索方法是，检索作者的姓氏以及一个或多个名称的首字母。</a:t>
            </a:r>
            <a:endParaRPr lang="en-US" altLang="zh-CN" smtClean="0"/>
          </a:p>
          <a:p>
            <a:pPr eaLnBrk="1" hangingPunct="1"/>
            <a:endParaRPr lang="en-US" altLang="zh-CN" smtClean="0"/>
          </a:p>
          <a:p>
            <a:pPr eaLnBrk="1" hangingPunct="1"/>
            <a:r>
              <a:rPr lang="zh-CN" altLang="en-US" smtClean="0"/>
              <a:t>“团体作者”字段检索以作者身份出现的团体或组织。例如：“</a:t>
            </a:r>
            <a:r>
              <a:rPr lang="en-US" altLang="zh-CN" smtClean="0"/>
              <a:t>the Aberdeen Lung Cancer Group</a:t>
            </a:r>
            <a:r>
              <a:rPr lang="zh-CN" altLang="en-US" smtClean="0"/>
              <a:t>”或“</a:t>
            </a:r>
            <a:r>
              <a:rPr lang="en-US" altLang="zh-CN" smtClean="0"/>
              <a:t>the Beta Cell Biology Consortium</a:t>
            </a:r>
            <a:r>
              <a:rPr lang="zh-CN" altLang="en-US" smtClean="0"/>
              <a:t>”。</a:t>
            </a:r>
            <a:r>
              <a:rPr lang="en-US" altLang="zh-CN" smtClean="0"/>
              <a:t> </a:t>
            </a:r>
          </a:p>
          <a:p>
            <a:pPr eaLnBrk="1" hangingPunct="1"/>
            <a:endParaRPr lang="en-US" altLang="zh-CN" smtClean="0"/>
          </a:p>
          <a:p>
            <a:pPr eaLnBrk="1" hangingPunct="1"/>
            <a:r>
              <a:rPr lang="zh-CN" altLang="en-US" smtClean="0"/>
              <a:t>“出版物名称”字段检索文献发表的期刊的名称，“出版年份”检索字段可检索文章发表的年份。在“出版年份”中可以检索一个特定的年份也可以检索若干年的范围。若检索年份范围则此范围不得超过十年。</a:t>
            </a:r>
            <a:endParaRPr lang="en-US" altLang="zh-CN" smtClean="0"/>
          </a:p>
          <a:p>
            <a:pPr eaLnBrk="1" hangingPunct="1"/>
            <a:endParaRPr lang="en-US" altLang="zh-CN" smtClean="0"/>
          </a:p>
          <a:p>
            <a:pPr eaLnBrk="1" hangingPunct="1"/>
            <a:r>
              <a:rPr lang="zh-CN" altLang="en-US" smtClean="0"/>
              <a:t>最后，“地址” 检索字段将检索在原文献中出现的所有作者的机构。 该字段对于常见的地址词进行了标准化缩写</a:t>
            </a:r>
            <a:r>
              <a:rPr lang="en-US" altLang="zh-CN" smtClean="0"/>
              <a:t>,</a:t>
            </a:r>
            <a:r>
              <a:rPr lang="zh-CN" altLang="en-US" smtClean="0"/>
              <a:t>如“</a:t>
            </a:r>
            <a:r>
              <a:rPr lang="en-US" altLang="zh-CN" smtClean="0"/>
              <a:t>university</a:t>
            </a:r>
            <a:r>
              <a:rPr lang="zh-CN" altLang="en-US" smtClean="0"/>
              <a:t>”缩写为</a:t>
            </a:r>
            <a:r>
              <a:rPr lang="en-US" altLang="zh-CN" u="sng" smtClean="0"/>
              <a:t>Univ,</a:t>
            </a:r>
          </a:p>
          <a:p>
            <a:pPr eaLnBrk="1" hangingPunct="1"/>
            <a:r>
              <a:rPr lang="en-US" altLang="zh-CN" smtClean="0"/>
              <a:t>college</a:t>
            </a:r>
            <a:r>
              <a:rPr lang="zh-CN" altLang="en-US" smtClean="0"/>
              <a:t>”缩写为</a:t>
            </a:r>
            <a:r>
              <a:rPr lang="en-US" altLang="zh-CN" smtClean="0"/>
              <a:t>coll</a:t>
            </a:r>
            <a:r>
              <a:rPr lang="zh-CN" altLang="en-US" smtClean="0"/>
              <a:t>。当构建您的检索时时，请参考帮助文档内的缩写词语列表。</a:t>
            </a:r>
            <a:endParaRPr lang="en-US" altLang="zh-CN" smtClean="0"/>
          </a:p>
          <a:p>
            <a:pPr eaLnBrk="1" hangingPunct="1"/>
            <a:endParaRPr lang="en-US"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88855" tIns="44427" rIns="88855" bIns="44427" anchor="b"/>
          <a:lstStyle/>
          <a:p>
            <a:pPr algn="r" defTabSz="887413"/>
            <a:fld id="{37ED5B55-9EDB-43F5-B584-573C9A176469}" type="slidenum">
              <a:rPr lang="zh-CN" altLang="en-US" sz="1100"/>
              <a:pPr algn="r" defTabSz="887413"/>
              <a:t>20</a:t>
            </a:fld>
            <a:endParaRPr lang="en-US" altLang="zh-CN" sz="1100"/>
          </a:p>
        </p:txBody>
      </p:sp>
      <p:sp>
        <p:nvSpPr>
          <p:cNvPr id="542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2" tIns="45712" rIns="91422" bIns="45712" anchor="b"/>
          <a:lstStyle/>
          <a:p>
            <a:pPr algn="r"/>
            <a:fld id="{B18A7017-6713-41AC-900B-5E5AC5A7E49A}" type="slidenum">
              <a:rPr lang="zh-CN" altLang="en-US" sz="1200"/>
              <a:pPr algn="r"/>
              <a:t>20</a:t>
            </a:fld>
            <a:endParaRPr lang="en-US" altLang="zh-CN" sz="120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xfrm>
            <a:off x="1143000" y="4343400"/>
            <a:ext cx="4572000" cy="4114800"/>
          </a:xfrm>
          <a:noFill/>
        </p:spPr>
        <p:txBody>
          <a:bodyPr wrap="square" lIns="91422" tIns="45712" rIns="91422" bIns="45712" numCol="1" anchor="t" anchorCtr="0" compatLnSpc="1">
            <a:prstTxWarp prst="textNoShape">
              <a:avLst/>
            </a:prstTxWarp>
          </a:bodyPr>
          <a:lstStyle/>
          <a:p>
            <a:pPr eaLnBrk="1" hangingPunct="1"/>
            <a:r>
              <a:rPr lang="zh-CN" altLang="en-US" smtClean="0"/>
              <a:t>以下是一些额外的有关使用检索连接符的范例。</a:t>
            </a:r>
            <a:endParaRPr lang="en-US" altLang="zh-CN" smtClean="0"/>
          </a:p>
          <a:p>
            <a:pPr eaLnBrk="1" hangingPunct="1"/>
            <a:r>
              <a:rPr lang="zh-CN" altLang="en-US" smtClean="0"/>
              <a:t>“</a:t>
            </a:r>
            <a:r>
              <a:rPr lang="en-US" altLang="zh-CN" smtClean="0"/>
              <a:t>AND</a:t>
            </a:r>
            <a:r>
              <a:rPr lang="zh-CN" altLang="en-US" smtClean="0"/>
              <a:t>”连接符检索含有所有所给词语的文档。此处所给的范例将检索含有短语“</a:t>
            </a:r>
            <a:r>
              <a:rPr lang="en-US" altLang="zh-CN" smtClean="0"/>
              <a:t>stem cell</a:t>
            </a:r>
            <a:r>
              <a:rPr lang="zh-CN" altLang="en-US" smtClean="0"/>
              <a:t>”以及词语“</a:t>
            </a:r>
            <a:r>
              <a:rPr lang="en-US" altLang="zh-CN" smtClean="0"/>
              <a:t>lymphoma</a:t>
            </a:r>
            <a:r>
              <a:rPr lang="zh-CN" altLang="en-US" smtClean="0"/>
              <a:t>”的数据。</a:t>
            </a:r>
            <a:r>
              <a:rPr lang="en-US" altLang="zh-CN" smtClean="0"/>
              <a:t> </a:t>
            </a:r>
          </a:p>
          <a:p>
            <a:pPr eaLnBrk="1" hangingPunct="1"/>
            <a:endParaRPr lang="en-US" altLang="zh-CN" smtClean="0"/>
          </a:p>
          <a:p>
            <a:pPr eaLnBrk="1" hangingPunct="1"/>
            <a:r>
              <a:rPr lang="zh-CN" altLang="en-US" smtClean="0"/>
              <a:t>当使用“</a:t>
            </a:r>
            <a:r>
              <a:rPr lang="en-US" altLang="zh-CN" smtClean="0"/>
              <a:t>OR</a:t>
            </a:r>
            <a:r>
              <a:rPr lang="zh-CN" altLang="en-US" smtClean="0"/>
              <a:t>”时，将检索至少含有一个所给关键字的数据。检索“</a:t>
            </a:r>
            <a:r>
              <a:rPr lang="en-US" altLang="zh-CN" smtClean="0"/>
              <a:t>Aspartame OR saccharine OR sweetener</a:t>
            </a:r>
            <a:r>
              <a:rPr lang="zh-CN" altLang="en-US" smtClean="0"/>
              <a:t>”</a:t>
            </a:r>
            <a:r>
              <a:rPr lang="en-US" altLang="zh-CN" smtClean="0"/>
              <a:t> </a:t>
            </a:r>
            <a:r>
              <a:rPr lang="zh-CN" altLang="en-US" smtClean="0"/>
              <a:t>将得到包含所给的任何一个词语的数据。</a:t>
            </a:r>
            <a:endParaRPr lang="en-US" altLang="zh-CN" smtClean="0"/>
          </a:p>
          <a:p>
            <a:pPr eaLnBrk="1" hangingPunct="1"/>
            <a:endParaRPr lang="en-US" altLang="zh-CN" smtClean="0"/>
          </a:p>
          <a:p>
            <a:pPr eaLnBrk="1" hangingPunct="1"/>
            <a:r>
              <a:rPr lang="zh-CN" altLang="en-US" smtClean="0"/>
              <a:t>“</a:t>
            </a:r>
            <a:r>
              <a:rPr lang="en-US" altLang="zh-CN" smtClean="0"/>
              <a:t>NOT</a:t>
            </a:r>
            <a:r>
              <a:rPr lang="zh-CN" altLang="en-US" smtClean="0"/>
              <a:t>”连接符被用来从您的检索中排除不需要的内容。检索“</a:t>
            </a:r>
            <a:r>
              <a:rPr lang="en-US" altLang="zh-CN" smtClean="0"/>
              <a:t>Aids NOT hearing</a:t>
            </a:r>
            <a:r>
              <a:rPr lang="zh-CN" altLang="en-US" smtClean="0"/>
              <a:t>”</a:t>
            </a:r>
            <a:r>
              <a:rPr lang="en-US" altLang="zh-CN" smtClean="0"/>
              <a:t> </a:t>
            </a:r>
            <a:r>
              <a:rPr lang="zh-CN" altLang="en-US" smtClean="0"/>
              <a:t>将得到有关“</a:t>
            </a:r>
            <a:r>
              <a:rPr lang="en-US" altLang="zh-CN" smtClean="0"/>
              <a:t>AIDS</a:t>
            </a:r>
            <a:r>
              <a:rPr lang="zh-CN" altLang="en-US" smtClean="0"/>
              <a:t>（一种疾病）” 而不是“</a:t>
            </a:r>
            <a:r>
              <a:rPr lang="en-US" altLang="zh-CN" smtClean="0"/>
              <a:t>hearing aids</a:t>
            </a:r>
            <a:r>
              <a:rPr lang="zh-CN" altLang="en-US" smtClean="0"/>
              <a:t>（助听器）”。</a:t>
            </a:r>
            <a:endParaRPr lang="en-US"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88855" tIns="44427" rIns="88855" bIns="44427" anchor="b"/>
          <a:lstStyle/>
          <a:p>
            <a:pPr algn="r" defTabSz="887413"/>
            <a:fld id="{8C450302-3908-4C75-B926-28B19104D832}" type="slidenum">
              <a:rPr lang="zh-CN" altLang="en-US" sz="1100"/>
              <a:pPr algn="r" defTabSz="887413"/>
              <a:t>21</a:t>
            </a:fld>
            <a:endParaRPr lang="en-US" altLang="zh-CN" sz="1100"/>
          </a:p>
        </p:txBody>
      </p:sp>
      <p:sp>
        <p:nvSpPr>
          <p:cNvPr id="563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2" tIns="45712" rIns="91422" bIns="45712" anchor="b"/>
          <a:lstStyle/>
          <a:p>
            <a:pPr algn="r"/>
            <a:fld id="{55CB4218-30F3-49CC-AAEB-29566922E26F}" type="slidenum">
              <a:rPr lang="zh-CN" altLang="en-US" sz="1200"/>
              <a:pPr algn="r"/>
              <a:t>21</a:t>
            </a:fld>
            <a:endParaRPr lang="en-US" altLang="zh-CN" sz="120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xfrm>
            <a:off x="1143000" y="4343400"/>
            <a:ext cx="4572000" cy="4114800"/>
          </a:xfrm>
          <a:noFill/>
        </p:spPr>
        <p:txBody>
          <a:bodyPr wrap="square" lIns="91422" tIns="45712" rIns="91422" bIns="45712" numCol="1" anchor="t" anchorCtr="0" compatLnSpc="1">
            <a:prstTxWarp prst="textNoShape">
              <a:avLst/>
            </a:prstTxWarp>
          </a:bodyPr>
          <a:lstStyle/>
          <a:p>
            <a:pPr eaLnBrk="1" hangingPunct="1"/>
            <a:r>
              <a:rPr lang="zh-CN" altLang="en-US" smtClean="0"/>
              <a:t>截词符，也叫“通配符”，可被用来检索复数形式及不同的词语拼写。在</a:t>
            </a:r>
            <a:r>
              <a:rPr lang="en-US" altLang="zh-CN" smtClean="0"/>
              <a:t>Web</a:t>
            </a:r>
            <a:r>
              <a:rPr lang="zh-CN" altLang="en-US" smtClean="0"/>
              <a:t> </a:t>
            </a:r>
            <a:r>
              <a:rPr lang="en-US" altLang="zh-CN" smtClean="0"/>
              <a:t>of</a:t>
            </a:r>
            <a:r>
              <a:rPr lang="zh-CN" altLang="en-US" smtClean="0"/>
              <a:t> </a:t>
            </a:r>
            <a:r>
              <a:rPr lang="en-US" altLang="zh-CN" smtClean="0"/>
              <a:t>Knowledge</a:t>
            </a:r>
            <a:r>
              <a:rPr lang="zh-CN" altLang="en-US" smtClean="0"/>
              <a:t>有三种不同的通配符。星号</a:t>
            </a:r>
            <a:r>
              <a:rPr lang="en-US" altLang="zh-CN" smtClean="0"/>
              <a:t>&lt;</a:t>
            </a:r>
            <a:r>
              <a:rPr lang="zh-CN" altLang="en-US" smtClean="0"/>
              <a:t>演示</a:t>
            </a:r>
            <a:r>
              <a:rPr lang="en-US" altLang="zh-CN" smtClean="0"/>
              <a:t>&gt;</a:t>
            </a:r>
            <a:r>
              <a:rPr lang="zh-CN" altLang="en-US" smtClean="0"/>
              <a:t>，是我在上面的检索中使用的通配符。这是最灵活的符号，可代表任何数字或符号（包括零个字符）。</a:t>
            </a:r>
            <a:endParaRPr lang="en-US" altLang="zh-CN" smtClean="0"/>
          </a:p>
          <a:p>
            <a:pPr eaLnBrk="1" hangingPunct="1"/>
            <a:endParaRPr lang="en-US" altLang="zh-CN" smtClean="0"/>
          </a:p>
          <a:p>
            <a:pPr eaLnBrk="1" hangingPunct="1"/>
            <a:r>
              <a:rPr lang="zh-CN" altLang="en-US" smtClean="0"/>
              <a:t>美元符号</a:t>
            </a:r>
            <a:r>
              <a:rPr lang="en-US" altLang="zh-CN" smtClean="0"/>
              <a:t>&lt;</a:t>
            </a:r>
            <a:r>
              <a:rPr lang="zh-CN" altLang="en-US" smtClean="0"/>
              <a:t>演示</a:t>
            </a:r>
            <a:r>
              <a:rPr lang="en-US" altLang="zh-CN" smtClean="0"/>
              <a:t>&gt;</a:t>
            </a:r>
            <a:r>
              <a:rPr lang="zh-CN" altLang="en-US" smtClean="0"/>
              <a:t>代表零个或一个字符，可被用来同时检索英式拼法及美式拼法。</a:t>
            </a:r>
            <a:endParaRPr lang="en-US" altLang="zh-CN" smtClean="0"/>
          </a:p>
          <a:p>
            <a:pPr eaLnBrk="1" hangingPunct="1"/>
            <a:r>
              <a:rPr lang="zh-CN" altLang="en-US" smtClean="0"/>
              <a:t>问号</a:t>
            </a:r>
            <a:r>
              <a:rPr lang="en-US" altLang="zh-CN" smtClean="0"/>
              <a:t>&lt;</a:t>
            </a:r>
            <a:r>
              <a:rPr lang="zh-CN" altLang="en-US" smtClean="0"/>
              <a:t>演示</a:t>
            </a:r>
            <a:r>
              <a:rPr lang="en-US" altLang="zh-CN" smtClean="0"/>
              <a:t>&gt;</a:t>
            </a:r>
            <a:r>
              <a:rPr lang="zh-CN" altLang="en-US" smtClean="0"/>
              <a:t>代表一个字符，可用来检索拼写时的变体。</a:t>
            </a:r>
            <a:endParaRPr lang="en-US" altLang="zh-CN" smtClean="0"/>
          </a:p>
          <a:p>
            <a:pPr eaLnBrk="1" hangingPunct="1"/>
            <a:r>
              <a:rPr lang="zh-CN" altLang="en-US" smtClean="0"/>
              <a:t>这些中断符可以用在检索词或者词组中，或是用在检索词或词组的末尾。您不可以将截词符用在检索词的开头。</a:t>
            </a:r>
            <a:endParaRPr lang="en-US"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88855" tIns="44427" rIns="88855" bIns="44427" anchor="b"/>
          <a:lstStyle/>
          <a:p>
            <a:pPr algn="r" defTabSz="887413"/>
            <a:fld id="{F74FC6D2-3C6B-4B92-87C9-B31D10EB43E1}" type="slidenum">
              <a:rPr lang="zh-CN" altLang="en-US" sz="1100"/>
              <a:pPr algn="r" defTabSz="887413"/>
              <a:t>22</a:t>
            </a:fld>
            <a:endParaRPr lang="en-US" altLang="zh-CN" sz="1100"/>
          </a:p>
        </p:txBody>
      </p:sp>
      <p:sp>
        <p:nvSpPr>
          <p:cNvPr id="583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2" tIns="45712" rIns="91422" bIns="45712" anchor="b"/>
          <a:lstStyle/>
          <a:p>
            <a:pPr algn="r"/>
            <a:fld id="{B74675EB-BAB8-478D-8278-70B27820EEE7}" type="slidenum">
              <a:rPr lang="zh-CN" altLang="en-US" sz="1200"/>
              <a:pPr algn="r"/>
              <a:t>22</a:t>
            </a:fld>
            <a:endParaRPr lang="en-US" altLang="zh-CN" sz="120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xfrm>
            <a:off x="1143000" y="4343400"/>
            <a:ext cx="4572000" cy="4114800"/>
          </a:xfrm>
          <a:noFill/>
        </p:spPr>
        <p:txBody>
          <a:bodyPr wrap="square" lIns="91422" tIns="45712" rIns="91422" bIns="45712" numCol="1" anchor="t" anchorCtr="0" compatLnSpc="1">
            <a:prstTxWarp prst="textNoShape">
              <a:avLst/>
            </a:prstTxWarp>
          </a:bodyPr>
          <a:lstStyle/>
          <a:p>
            <a:pPr eaLnBrk="1" hangingPunct="1"/>
            <a:r>
              <a:rPr lang="zh-CN" altLang="en-US" smtClean="0"/>
              <a:t>若您希望寻找含有某个精确的短语的记录，请将这个短语置于引号内。您可以在检索时使用中断符来检索词语的变式或复数形式。</a:t>
            </a:r>
            <a:endParaRPr lang="en-US" altLang="zh-CN" smtClean="0"/>
          </a:p>
          <a:p>
            <a:pPr eaLnBrk="1" hangingPunct="1"/>
            <a:endParaRPr lang="en-US" altLang="zh-CN" smtClean="0"/>
          </a:p>
          <a:p>
            <a:pPr eaLnBrk="1" hangingPunct="1"/>
            <a:r>
              <a:rPr lang="zh-CN" altLang="en-US" smtClean="0"/>
              <a:t>我们为您提供了一个额外的连接符：“</a:t>
            </a:r>
            <a:r>
              <a:rPr lang="en-US" altLang="zh-CN" smtClean="0"/>
              <a:t>SAME</a:t>
            </a:r>
            <a:r>
              <a:rPr lang="zh-CN" altLang="en-US" smtClean="0"/>
              <a:t>”，它可以帮助您聚焦您的检索。“</a:t>
            </a:r>
            <a:r>
              <a:rPr lang="en-US" altLang="zh-CN" smtClean="0"/>
              <a:t>SAME</a:t>
            </a:r>
            <a:r>
              <a:rPr lang="zh-CN" altLang="en-US" smtClean="0"/>
              <a:t>”与“</a:t>
            </a:r>
            <a:r>
              <a:rPr lang="en-US" altLang="zh-CN" smtClean="0"/>
              <a:t>AND</a:t>
            </a:r>
            <a:r>
              <a:rPr lang="zh-CN" altLang="en-US" smtClean="0"/>
              <a:t>”很类似，但是检索限制更严格。要求两个关键字都必须出现，但必须同时出现在同一个</a:t>
            </a:r>
            <a:r>
              <a:rPr lang="en-US" altLang="zh-CN" smtClean="0"/>
              <a:t>‘</a:t>
            </a:r>
            <a:r>
              <a:rPr lang="zh-CN" altLang="en-US" smtClean="0"/>
              <a:t>文句</a:t>
            </a:r>
            <a:r>
              <a:rPr lang="en-US" altLang="zh-CN" smtClean="0"/>
              <a:t>’</a:t>
            </a:r>
            <a:r>
              <a:rPr lang="zh-CN" altLang="en-US" smtClean="0"/>
              <a:t>中，前后顺序不限。一个“文句”可代表文档摘要中的一句话、文档标题、一个关键字串或是作者的地址。</a:t>
            </a:r>
            <a:endParaRPr lang="en-US"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87413"/>
            <a:fld id="{1237780C-D129-47C2-962C-705209234FEB}" type="slidenum">
              <a:rPr lang="zh-CN" altLang="en-US" sz="1100" smtClean="0"/>
              <a:pPr defTabSz="887413"/>
              <a:t>48</a:t>
            </a:fld>
            <a:endParaRPr lang="en-US" altLang="zh-CN" sz="1100" smtClean="0"/>
          </a:p>
        </p:txBody>
      </p:sp>
      <p:sp>
        <p:nvSpPr>
          <p:cNvPr id="1105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0595" name="Rectangle 3"/>
          <p:cNvSpPr>
            <a:spLocks noGrp="1" noChangeArrowheads="1"/>
          </p:cNvSpPr>
          <p:nvPr>
            <p:ph type="body" idx="1"/>
          </p:nvPr>
        </p:nvSpPr>
        <p:spPr bwMode="auto">
          <a:xfrm>
            <a:off x="914400" y="4344988"/>
            <a:ext cx="5029200" cy="4113212"/>
          </a:xfrm>
          <a:noFill/>
        </p:spPr>
        <p:txBody>
          <a:bodyPr wrap="square" numCol="1" anchor="t" anchorCtr="0" compatLnSpc="1">
            <a:prstTxWarp prst="textNoShape">
              <a:avLst/>
            </a:prstTxWarp>
          </a:bodyPr>
          <a:lstStyle/>
          <a:p>
            <a:pPr eaLnBrk="1" hangingPunct="1"/>
            <a:r>
              <a:rPr lang="zh-CN" altLang="en-US" smtClean="0">
                <a:latin typeface="Arial" charset="0"/>
              </a:rPr>
              <a:t>直接在文字处理过程中插入参考文献</a:t>
            </a:r>
            <a:r>
              <a:rPr lang="en-US" altLang="zh-CN" smtClean="0">
                <a:latin typeface="Arial" charset="0"/>
              </a:rPr>
              <a:t>,</a:t>
            </a:r>
            <a:r>
              <a:rPr lang="zh-CN" altLang="en-US" smtClean="0">
                <a:latin typeface="Arial" charset="0"/>
              </a:rPr>
              <a:t>并按要求自动调整引用顺序</a:t>
            </a:r>
            <a:r>
              <a:rPr lang="en-US" altLang="zh-CN" smtClean="0">
                <a:latin typeface="Arial" charset="0"/>
              </a:rPr>
              <a:t>,</a:t>
            </a:r>
            <a:r>
              <a:rPr lang="zh-CN" altLang="en-US" smtClean="0">
                <a:latin typeface="Arial" charset="0"/>
              </a:rPr>
              <a:t>可根据投稿期刊的不同要求快速修改参考文献的引用并生成规定格式的参考文献列表</a:t>
            </a:r>
            <a:r>
              <a:rPr lang="en-US" altLang="zh-CN" smtClean="0">
                <a:latin typeface="Arial" charset="0"/>
              </a:rPr>
              <a:t>. </a:t>
            </a:r>
          </a:p>
          <a:p>
            <a:pPr eaLnBrk="1" hangingPunct="1"/>
            <a:r>
              <a:rPr lang="zh-CN" altLang="en-US" smtClean="0">
                <a:latin typeface="Arial" charset="0"/>
              </a:rPr>
              <a:t>软件优点： </a:t>
            </a:r>
          </a:p>
          <a:p>
            <a:pPr eaLnBrk="1" hangingPunct="1"/>
            <a:r>
              <a:rPr lang="en-US" altLang="zh-CN" smtClean="0">
                <a:latin typeface="Arial" charset="0"/>
              </a:rPr>
              <a:t>1</a:t>
            </a:r>
            <a:r>
              <a:rPr lang="zh-CN" altLang="en-US" smtClean="0">
                <a:latin typeface="Arial" charset="0"/>
              </a:rPr>
              <a:t>、 杂志的要求自动生产参考文献，所以在写文章的时候你再也不要考虑如何根据杂志的要求进行排版了。 </a:t>
            </a:r>
            <a:r>
              <a:rPr lang="en-US" altLang="zh-CN" smtClean="0">
                <a:latin typeface="Arial" charset="0"/>
              </a:rPr>
              <a:t>2</a:t>
            </a:r>
            <a:r>
              <a:rPr lang="zh-CN" altLang="en-US" smtClean="0">
                <a:latin typeface="Arial" charset="0"/>
              </a:rPr>
              <a:t>、随时调整参考文献的格式。使用这些软件可以在需要的时候随时调整参考文献的格式。 </a:t>
            </a:r>
            <a:r>
              <a:rPr lang="en-US" altLang="zh-CN" smtClean="0">
                <a:latin typeface="Arial" charset="0"/>
              </a:rPr>
              <a:t>3</a:t>
            </a:r>
            <a:r>
              <a:rPr lang="zh-CN" altLang="en-US" smtClean="0">
                <a:latin typeface="Arial" charset="0"/>
              </a:rPr>
              <a:t>、方便自己查找文献。可以把自己读过的参考文献全部输入到</a:t>
            </a:r>
            <a:r>
              <a:rPr lang="en-US" altLang="zh-CN" smtClean="0">
                <a:latin typeface="Arial" charset="0"/>
              </a:rPr>
              <a:t>Endnote</a:t>
            </a:r>
            <a:r>
              <a:rPr lang="zh-CN" altLang="en-US" smtClean="0">
                <a:latin typeface="Arial" charset="0"/>
              </a:rPr>
              <a:t>里头，这样在查找的时候就非常方便。 </a:t>
            </a:r>
            <a:r>
              <a:rPr lang="en-US" altLang="zh-CN" smtClean="0">
                <a:latin typeface="Arial" charset="0"/>
              </a:rPr>
              <a:t>4</a:t>
            </a:r>
            <a:r>
              <a:rPr lang="zh-CN" altLang="en-US" smtClean="0">
                <a:latin typeface="Arial" charset="0"/>
              </a:rPr>
              <a:t>、 参考文献库一经建立，以后在不同文章中作引用时，既不需重新录入参考文献，也不需仔细地人工调整参考文献的格式。而且参考文献很多情况下可以直接从网上下载导入至库中，很方便。可谓一劳永逸。 </a:t>
            </a:r>
            <a:r>
              <a:rPr lang="en-US" altLang="zh-CN" smtClean="0">
                <a:latin typeface="Arial" charset="0"/>
              </a:rPr>
              <a:t>5</a:t>
            </a:r>
            <a:r>
              <a:rPr lang="zh-CN" altLang="en-US" smtClean="0">
                <a:latin typeface="Arial" charset="0"/>
              </a:rPr>
              <a:t>、对文章中的引用进行增、删、改以及位置调整都会自动重新排好序。文章中引用处的形式</a:t>
            </a:r>
            <a:r>
              <a:rPr lang="en-US" altLang="zh-CN" smtClean="0">
                <a:latin typeface="Arial" charset="0"/>
              </a:rPr>
              <a:t>(</a:t>
            </a:r>
            <a:r>
              <a:rPr lang="zh-CN" altLang="en-US" smtClean="0">
                <a:latin typeface="Arial" charset="0"/>
              </a:rPr>
              <a:t>如数字标号外加中括号的形式，或者是作者名加年代的形式，等等</a:t>
            </a:r>
            <a:r>
              <a:rPr lang="en-US" altLang="zh-CN" smtClean="0">
                <a:latin typeface="Arial" charset="0"/>
              </a:rPr>
              <a:t>) </a:t>
            </a:r>
            <a:r>
              <a:rPr lang="zh-CN" altLang="en-US" smtClean="0">
                <a:latin typeface="Arial" charset="0"/>
              </a:rPr>
              <a:t>以及文章后面参考文献列表的格式都可自动随意调整。这对修改退稿准备另投它刊时特别有用。 </a:t>
            </a:r>
            <a:r>
              <a:rPr lang="en-US" altLang="zh-CN" smtClean="0">
                <a:latin typeface="Arial" charset="0"/>
              </a:rPr>
              <a:t>6</a:t>
            </a:r>
            <a:r>
              <a:rPr lang="zh-CN" altLang="en-US" smtClean="0">
                <a:latin typeface="Arial" charset="0"/>
              </a:rPr>
              <a:t>、 </a:t>
            </a:r>
            <a:r>
              <a:rPr lang="en-US" altLang="zh-CN" smtClean="0">
                <a:latin typeface="Arial" charset="0"/>
              </a:rPr>
              <a:t>EndNote</a:t>
            </a:r>
            <a:r>
              <a:rPr lang="zh-CN" altLang="en-US" smtClean="0">
                <a:latin typeface="Arial" charset="0"/>
              </a:rPr>
              <a:t>处理中文有点问题，主要是显示不正确，但其功能不受影响。实际上，真正的不方便之处在于中英文混合引用的时候。这时，由于习惯不同，中英文文献格式会出再混乱。比如，某个文献的多位中文作者排列时出现类似“刘某某</a:t>
            </a:r>
            <a:r>
              <a:rPr lang="en-US" altLang="zh-CN" smtClean="0">
                <a:latin typeface="Arial" charset="0"/>
              </a:rPr>
              <a:t>,</a:t>
            </a:r>
            <a:r>
              <a:rPr lang="zh-CN" altLang="en-US" smtClean="0">
                <a:latin typeface="Arial" charset="0"/>
              </a:rPr>
              <a:t>张某某</a:t>
            </a:r>
            <a:r>
              <a:rPr lang="en-US" altLang="zh-CN" smtClean="0">
                <a:latin typeface="Arial" charset="0"/>
              </a:rPr>
              <a:t>,et al”</a:t>
            </a:r>
            <a:r>
              <a:rPr lang="zh-CN" altLang="en-US" smtClean="0">
                <a:latin typeface="Arial" charset="0"/>
              </a:rPr>
              <a:t>字样而不是中文习惯里的“刘某某、张某某，等”字样。 </a:t>
            </a:r>
            <a:r>
              <a:rPr lang="en-US" altLang="zh-CN" smtClean="0">
                <a:latin typeface="Arial" charset="0"/>
              </a:rPr>
              <a:t>7</a:t>
            </a:r>
            <a:r>
              <a:rPr lang="zh-CN" altLang="en-US" smtClean="0">
                <a:latin typeface="Arial" charset="0"/>
              </a:rPr>
              <a:t>、与</a:t>
            </a:r>
            <a:r>
              <a:rPr lang="en-US" altLang="zh-CN" smtClean="0">
                <a:latin typeface="Arial" charset="0"/>
              </a:rPr>
              <a:t>WORD</a:t>
            </a:r>
            <a:r>
              <a:rPr lang="zh-CN" altLang="en-US" smtClean="0">
                <a:latin typeface="Arial" charset="0"/>
              </a:rPr>
              <a:t>的真正协同功能。安装了</a:t>
            </a:r>
            <a:r>
              <a:rPr lang="en-US" altLang="zh-CN" smtClean="0">
                <a:latin typeface="Arial" charset="0"/>
              </a:rPr>
              <a:t>EN</a:t>
            </a:r>
            <a:r>
              <a:rPr lang="zh-CN" altLang="en-US" smtClean="0">
                <a:latin typeface="Arial" charset="0"/>
              </a:rPr>
              <a:t>后，自动在</a:t>
            </a:r>
            <a:r>
              <a:rPr lang="en-US" altLang="zh-CN" smtClean="0">
                <a:latin typeface="Arial" charset="0"/>
              </a:rPr>
              <a:t>WORD</a:t>
            </a:r>
            <a:r>
              <a:rPr lang="zh-CN" altLang="en-US" smtClean="0">
                <a:latin typeface="Arial" charset="0"/>
              </a:rPr>
              <a:t>中建立了一个新的工具栏，我们在写作时最常用的几项功能都只需简单点击这个工具栏即可。 </a:t>
            </a:r>
          </a:p>
          <a:p>
            <a:pPr eaLnBrk="1" hangingPunct="1"/>
            <a:endParaRPr lang="zh-CN"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8" name="Picture 2"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7338" cy="6881813"/>
          </a:xfrm>
          <a:prstGeom prst="rect">
            <a:avLst/>
          </a:prstGeom>
          <a:solidFill>
            <a:srgbClr val="DA58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3"/>
          <p:cNvSpPr>
            <a:spLocks noChangeArrowheads="1"/>
          </p:cNvSpPr>
          <p:nvPr/>
        </p:nvSpPr>
        <p:spPr bwMode="auto">
          <a:xfrm>
            <a:off x="0" y="4149725"/>
            <a:ext cx="9182100" cy="1800225"/>
          </a:xfrm>
          <a:prstGeom prst="rect">
            <a:avLst/>
          </a:prstGeom>
          <a:solidFill>
            <a:srgbClr val="DA58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 name="Rectangle 6"/>
          <p:cNvSpPr>
            <a:spLocks noChangeArrowheads="1"/>
          </p:cNvSpPr>
          <p:nvPr/>
        </p:nvSpPr>
        <p:spPr bwMode="auto">
          <a:xfrm>
            <a:off x="0" y="4076700"/>
            <a:ext cx="9182100" cy="171450"/>
          </a:xfrm>
          <a:prstGeom prst="rect">
            <a:avLst/>
          </a:prstGeom>
          <a:gradFill rotWithShape="1">
            <a:gsLst>
              <a:gs pos="0">
                <a:schemeClr val="bg2"/>
              </a:gs>
              <a:gs pos="100000">
                <a:schemeClr val="bg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 name="Rectangle 7"/>
          <p:cNvSpPr>
            <a:spLocks noChangeArrowheads="1"/>
          </p:cNvSpPr>
          <p:nvPr/>
        </p:nvSpPr>
        <p:spPr bwMode="auto">
          <a:xfrm>
            <a:off x="0" y="5867400"/>
            <a:ext cx="9182100" cy="171450"/>
          </a:xfrm>
          <a:prstGeom prst="rect">
            <a:avLst/>
          </a:prstGeom>
          <a:gradFill rotWithShape="1">
            <a:gsLst>
              <a:gs pos="0">
                <a:schemeClr val="bg1"/>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74" name="Rectangle 2"/>
          <p:cNvSpPr>
            <a:spLocks noGrp="1" noChangeArrowheads="1"/>
          </p:cNvSpPr>
          <p:nvPr>
            <p:ph type="ctrTitle"/>
          </p:nvPr>
        </p:nvSpPr>
        <p:spPr>
          <a:xfrm>
            <a:off x="165100" y="4274089"/>
            <a:ext cx="8826500" cy="970188"/>
          </a:xfrm>
        </p:spPr>
        <p:txBody>
          <a:bodyPr anchor="ctr" anchorCtr="0"/>
          <a:lstStyle>
            <a:lvl1pPr algn="r">
              <a:lnSpc>
                <a:spcPct val="110000"/>
              </a:lnSpc>
              <a:defRPr sz="3600" b="1">
                <a:solidFill>
                  <a:schemeClr val="tx1">
                    <a:lumMod val="50000"/>
                  </a:schemeClr>
                </a:solidFill>
              </a:defRPr>
            </a:lvl1pPr>
          </a:lstStyle>
          <a:p>
            <a:pPr lvl="0"/>
            <a:r>
              <a:rPr lang="zh-CN" altLang="en-US" noProof="0" dirty="0" smtClean="0"/>
              <a:t>单击此处编辑母版标题样式</a:t>
            </a:r>
          </a:p>
        </p:txBody>
      </p:sp>
      <p:sp>
        <p:nvSpPr>
          <p:cNvPr id="3075" name="Rectangle 3"/>
          <p:cNvSpPr>
            <a:spLocks noGrp="1" noChangeArrowheads="1"/>
          </p:cNvSpPr>
          <p:nvPr>
            <p:ph type="subTitle" idx="1"/>
          </p:nvPr>
        </p:nvSpPr>
        <p:spPr>
          <a:xfrm>
            <a:off x="165100" y="5244277"/>
            <a:ext cx="8826500" cy="431800"/>
          </a:xfrm>
        </p:spPr>
        <p:txBody>
          <a:bodyPr/>
          <a:lstStyle>
            <a:lvl1pPr marL="0" indent="0" algn="r">
              <a:buFontTx/>
              <a:buNone/>
              <a:defRPr sz="1800" b="1">
                <a:solidFill>
                  <a:schemeClr val="tx1">
                    <a:lumMod val="50000"/>
                  </a:schemeClr>
                </a:solidFill>
              </a:defRPr>
            </a:lvl1pPr>
          </a:lstStyle>
          <a:p>
            <a:pPr lvl="0"/>
            <a:r>
              <a:rPr lang="zh-CN" altLang="en-US" noProof="0" dirty="0" smtClean="0"/>
              <a:t>单击此处编辑母版副标题样式</a:t>
            </a:r>
          </a:p>
        </p:txBody>
      </p:sp>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15088" y="6434138"/>
            <a:ext cx="2762250" cy="4476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793846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b="1">
                <a:solidFill>
                  <a:schemeClr val="tx1">
                    <a:lumMod val="50000"/>
                  </a:schemeClr>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a:solidFill>
                  <a:schemeClr val="accent1"/>
                </a:solidFill>
              </a:defRPr>
            </a:lvl1pPr>
          </a:lstStyle>
          <a:p>
            <a:pPr lvl="0"/>
            <a:r>
              <a:rPr lang="zh-CN" altLang="en-US" dirty="0" smtClean="0"/>
              <a:t>单击此处编辑母版文本样式</a:t>
            </a:r>
          </a:p>
          <a:p>
            <a:pPr lvl="1"/>
            <a:r>
              <a:rPr lang="zh-CN" altLang="en-US" dirty="0" smtClean="0"/>
              <a:t>第二级</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72200" y="6381328"/>
            <a:ext cx="2762250" cy="447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49647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1">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dirty="0" smtClean="0"/>
              <a:t>单击此处编辑母版文本样式</a:t>
            </a:r>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81750" y="6410325"/>
            <a:ext cx="2762250"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325048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b="1">
                <a:solidFill>
                  <a:schemeClr val="tx1">
                    <a:lumMod val="50000"/>
                  </a:schemeClr>
                </a:solidFill>
              </a:defRPr>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67544" y="1412776"/>
            <a:ext cx="4260850" cy="4741863"/>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880455" y="1412776"/>
            <a:ext cx="4262437" cy="47418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81750" y="6410325"/>
            <a:ext cx="2762250"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42392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72200" y="6416196"/>
            <a:ext cx="2762250"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51627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pic>
        <p:nvPicPr>
          <p:cNvPr id="614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81750" y="6394930"/>
            <a:ext cx="2762250"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45153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717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72200" y="6381328"/>
            <a:ext cx="2762250"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14499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72200" y="6381328"/>
            <a:ext cx="2762250"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08837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pic>
        <p:nvPicPr>
          <p:cNvPr id="921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81750" y="6410325"/>
            <a:ext cx="2762250"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215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2"/>
          <p:cNvSpPr>
            <a:spLocks noChangeArrowheads="1"/>
          </p:cNvSpPr>
          <p:nvPr/>
        </p:nvSpPr>
        <p:spPr bwMode="auto">
          <a:xfrm>
            <a:off x="0" y="0"/>
            <a:ext cx="9182100" cy="836613"/>
          </a:xfrm>
          <a:prstGeom prst="rect">
            <a:avLst/>
          </a:prstGeom>
          <a:solidFill>
            <a:srgbClr val="DA58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7" name="Rectangle 2"/>
          <p:cNvSpPr>
            <a:spLocks noGrp="1" noChangeArrowheads="1"/>
          </p:cNvSpPr>
          <p:nvPr>
            <p:ph type="title"/>
          </p:nvPr>
        </p:nvSpPr>
        <p:spPr bwMode="auto">
          <a:xfrm>
            <a:off x="468315" y="107950"/>
            <a:ext cx="8218486"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
        <p:nvSpPr>
          <p:cNvPr id="1028" name="Rectangle 3"/>
          <p:cNvSpPr>
            <a:spLocks noGrp="1" noChangeArrowheads="1"/>
          </p:cNvSpPr>
          <p:nvPr>
            <p:ph type="body" idx="1"/>
          </p:nvPr>
        </p:nvSpPr>
        <p:spPr bwMode="auto">
          <a:xfrm>
            <a:off x="468313" y="1041401"/>
            <a:ext cx="8218487"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fld id="{321AF6B3-6830-45C9-B824-CE726F9E62E1}" type="datetimeFigureOut">
              <a:rPr lang="zh-CN" altLang="en-US" smtClean="0"/>
              <a:t>2015/10/27</a:t>
            </a:fld>
            <a:endParaRPr lang="zh-CN"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zh-CN"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A2963D1D-D7A2-49EF-BFD8-1AFA3F35AE7F}" type="slidenum">
              <a:rPr lang="zh-CN" altLang="en-US" smtClean="0"/>
              <a:t>‹#›</a:t>
            </a:fld>
            <a:endParaRPr lang="zh-CN" altLang="en-US"/>
          </a:p>
        </p:txBody>
      </p:sp>
    </p:spTree>
    <p:extLst>
      <p:ext uri="{BB962C8B-B14F-4D97-AF65-F5344CB8AC3E}">
        <p14:creationId xmlns:p14="http://schemas.microsoft.com/office/powerpoint/2010/main" val="1619760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txStyles>
    <p:titleStyle>
      <a:lvl1pPr algn="l" rtl="0" eaLnBrk="1" fontAlgn="base" hangingPunct="1">
        <a:spcBef>
          <a:spcPct val="0"/>
        </a:spcBef>
        <a:spcAft>
          <a:spcPct val="0"/>
        </a:spcAft>
        <a:defRPr sz="3200" b="1" kern="1200">
          <a:solidFill>
            <a:schemeClr val="tx1">
              <a:lumMod val="50000"/>
            </a:schemeClr>
          </a:solidFill>
          <a:latin typeface="+mj-lt"/>
          <a:ea typeface="+mj-ea"/>
          <a:cs typeface="+mj-cs"/>
        </a:defRPr>
      </a:lvl1pPr>
      <a:lvl2pPr algn="l" rtl="0" eaLnBrk="1" fontAlgn="base" hangingPunct="1">
        <a:spcBef>
          <a:spcPct val="0"/>
        </a:spcBef>
        <a:spcAft>
          <a:spcPct val="0"/>
        </a:spcAft>
        <a:defRPr sz="2800">
          <a:solidFill>
            <a:schemeClr val="accent1"/>
          </a:solidFill>
          <a:latin typeface="Arial" panose="020B0604020202020204" pitchFamily="34" charset="0"/>
          <a:ea typeface="华文中宋" panose="02010600040101010101" pitchFamily="2" charset="-122"/>
          <a:cs typeface="宋体" panose="02010600030101010101" pitchFamily="2" charset="-122"/>
        </a:defRPr>
      </a:lvl2pPr>
      <a:lvl3pPr algn="l" rtl="0" eaLnBrk="1" fontAlgn="base" hangingPunct="1">
        <a:spcBef>
          <a:spcPct val="0"/>
        </a:spcBef>
        <a:spcAft>
          <a:spcPct val="0"/>
        </a:spcAft>
        <a:defRPr sz="2800">
          <a:solidFill>
            <a:schemeClr val="accent1"/>
          </a:solidFill>
          <a:latin typeface="Arial" panose="020B0604020202020204" pitchFamily="34" charset="0"/>
          <a:ea typeface="华文中宋" panose="02010600040101010101" pitchFamily="2" charset="-122"/>
          <a:cs typeface="宋体" panose="02010600030101010101" pitchFamily="2" charset="-122"/>
        </a:defRPr>
      </a:lvl3pPr>
      <a:lvl4pPr algn="l" rtl="0" eaLnBrk="1" fontAlgn="base" hangingPunct="1">
        <a:spcBef>
          <a:spcPct val="0"/>
        </a:spcBef>
        <a:spcAft>
          <a:spcPct val="0"/>
        </a:spcAft>
        <a:defRPr sz="2800">
          <a:solidFill>
            <a:schemeClr val="accent1"/>
          </a:solidFill>
          <a:latin typeface="Arial" panose="020B0604020202020204" pitchFamily="34" charset="0"/>
          <a:ea typeface="华文中宋" panose="02010600040101010101" pitchFamily="2" charset="-122"/>
          <a:cs typeface="宋体" panose="02010600030101010101" pitchFamily="2" charset="-122"/>
        </a:defRPr>
      </a:lvl4pPr>
      <a:lvl5pPr algn="l" rtl="0" eaLnBrk="1" fontAlgn="base" hangingPunct="1">
        <a:spcBef>
          <a:spcPct val="0"/>
        </a:spcBef>
        <a:spcAft>
          <a:spcPct val="0"/>
        </a:spcAft>
        <a:defRPr sz="2800">
          <a:solidFill>
            <a:schemeClr val="accent1"/>
          </a:solidFill>
          <a:latin typeface="Arial" panose="020B0604020202020204" pitchFamily="34" charset="0"/>
          <a:ea typeface="华文中宋" panose="02010600040101010101" pitchFamily="2" charset="-122"/>
          <a:cs typeface="宋体" panose="02010600030101010101" pitchFamily="2" charset="-122"/>
        </a:defRPr>
      </a:lvl5pPr>
      <a:lvl6pPr marL="457200" algn="l" rtl="0" eaLnBrk="1" fontAlgn="base" hangingPunct="1">
        <a:spcBef>
          <a:spcPct val="0"/>
        </a:spcBef>
        <a:spcAft>
          <a:spcPct val="0"/>
        </a:spcAft>
        <a:defRPr sz="2800">
          <a:solidFill>
            <a:srgbClr val="FF3300"/>
          </a:solidFill>
          <a:latin typeface="Arial" panose="020B0604020202020204" pitchFamily="34" charset="0"/>
          <a:ea typeface="华文中宋" panose="02010600040101010101" pitchFamily="2" charset="-122"/>
          <a:cs typeface="宋体" panose="02010600030101010101" pitchFamily="2" charset="-122"/>
        </a:defRPr>
      </a:lvl6pPr>
      <a:lvl7pPr marL="914400" algn="l" rtl="0" eaLnBrk="1" fontAlgn="base" hangingPunct="1">
        <a:spcBef>
          <a:spcPct val="0"/>
        </a:spcBef>
        <a:spcAft>
          <a:spcPct val="0"/>
        </a:spcAft>
        <a:defRPr sz="2800">
          <a:solidFill>
            <a:srgbClr val="FF3300"/>
          </a:solidFill>
          <a:latin typeface="Arial" panose="020B0604020202020204" pitchFamily="34" charset="0"/>
          <a:ea typeface="华文中宋" panose="02010600040101010101" pitchFamily="2" charset="-122"/>
          <a:cs typeface="宋体" panose="02010600030101010101" pitchFamily="2" charset="-122"/>
        </a:defRPr>
      </a:lvl7pPr>
      <a:lvl8pPr marL="1371600" algn="l" rtl="0" eaLnBrk="1" fontAlgn="base" hangingPunct="1">
        <a:spcBef>
          <a:spcPct val="0"/>
        </a:spcBef>
        <a:spcAft>
          <a:spcPct val="0"/>
        </a:spcAft>
        <a:defRPr sz="2800">
          <a:solidFill>
            <a:srgbClr val="FF3300"/>
          </a:solidFill>
          <a:latin typeface="Arial" panose="020B0604020202020204" pitchFamily="34" charset="0"/>
          <a:ea typeface="华文中宋" panose="02010600040101010101" pitchFamily="2" charset="-122"/>
          <a:cs typeface="宋体" panose="02010600030101010101" pitchFamily="2" charset="-122"/>
        </a:defRPr>
      </a:lvl8pPr>
      <a:lvl9pPr marL="1828800" algn="l" rtl="0" eaLnBrk="1" fontAlgn="base" hangingPunct="1">
        <a:spcBef>
          <a:spcPct val="0"/>
        </a:spcBef>
        <a:spcAft>
          <a:spcPct val="0"/>
        </a:spcAft>
        <a:defRPr sz="2800">
          <a:solidFill>
            <a:srgbClr val="FF3300"/>
          </a:solidFill>
          <a:latin typeface="Arial" panose="020B0604020202020204" pitchFamily="34" charset="0"/>
          <a:ea typeface="华文中宋" panose="02010600040101010101" pitchFamily="2" charset="-122"/>
          <a:cs typeface="宋体" panose="02010600030101010101" pitchFamily="2" charset="-122"/>
        </a:defRPr>
      </a:lvl9pPr>
    </p:titleStyle>
    <p:bodyStyle>
      <a:lvl1pPr marL="355600" indent="-269875" algn="l" rtl="0" eaLnBrk="1" fontAlgn="base" hangingPunct="1">
        <a:spcBef>
          <a:spcPts val="1800"/>
        </a:spcBef>
        <a:spcAft>
          <a:spcPct val="0"/>
        </a:spcAft>
        <a:buClr>
          <a:schemeClr val="accent1"/>
        </a:buClr>
        <a:buSzPct val="80000"/>
        <a:buFont typeface="Wingdings 2" panose="05020102010507070707" pitchFamily="18" charset="2"/>
        <a:buChar char=""/>
        <a:defRPr sz="2000" kern="1200">
          <a:solidFill>
            <a:schemeClr val="accent1"/>
          </a:solidFill>
          <a:latin typeface="+mn-lt"/>
          <a:ea typeface="+mn-ea"/>
          <a:cs typeface="+mn-cs"/>
        </a:defRPr>
      </a:lvl1pPr>
      <a:lvl2pPr marL="357188" algn="l" rtl="0" eaLnBrk="1" fontAlgn="base" hangingPunct="1">
        <a:lnSpc>
          <a:spcPct val="120000"/>
        </a:lnSpc>
        <a:spcBef>
          <a:spcPct val="20000"/>
        </a:spcBef>
        <a:spcAft>
          <a:spcPct val="0"/>
        </a:spcAft>
        <a:defRPr sz="1800" kern="1200">
          <a:solidFill>
            <a:srgbClr val="4D4D4D"/>
          </a:solidFill>
          <a:latin typeface="+mn-lt"/>
          <a:ea typeface="+mn-ea"/>
          <a:cs typeface="+mn-cs"/>
        </a:defRPr>
      </a:lvl2pPr>
      <a:lvl3pPr marL="1143000" indent="-228600" algn="l" rtl="0" eaLnBrk="1" fontAlgn="base" hangingPunct="1">
        <a:spcBef>
          <a:spcPct val="20000"/>
        </a:spcBef>
        <a:spcAft>
          <a:spcPct val="0"/>
        </a:spcAft>
        <a:buChar char="•"/>
        <a:defRPr sz="1400" kern="1200">
          <a:solidFill>
            <a:srgbClr val="4D4D4D"/>
          </a:solidFill>
          <a:latin typeface="+mn-lt"/>
          <a:ea typeface="+mn-ea"/>
          <a:cs typeface="+mn-cs"/>
        </a:defRPr>
      </a:lvl3pPr>
      <a:lvl4pPr marL="1600200" indent="-228600" algn="l" rtl="0" eaLnBrk="1" fontAlgn="base" hangingPunct="1">
        <a:spcBef>
          <a:spcPct val="20000"/>
        </a:spcBef>
        <a:spcAft>
          <a:spcPct val="0"/>
        </a:spcAft>
        <a:buChar char="–"/>
        <a:defRPr sz="1200" kern="1200">
          <a:solidFill>
            <a:srgbClr val="4D4D4D"/>
          </a:solidFill>
          <a:latin typeface="+mn-lt"/>
          <a:ea typeface="+mn-ea"/>
          <a:cs typeface="+mn-cs"/>
        </a:defRPr>
      </a:lvl4pPr>
      <a:lvl5pPr marL="2057400" indent="-228600" algn="l" rtl="0" eaLnBrk="1" fontAlgn="base" hangingPunct="1">
        <a:spcBef>
          <a:spcPct val="20000"/>
        </a:spcBef>
        <a:spcAft>
          <a:spcPct val="0"/>
        </a:spcAft>
        <a:buChar char="»"/>
        <a:defRPr sz="1200" kern="1200">
          <a:solidFill>
            <a:srgbClr val="4D4D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slide" Target="slide3.xml"/><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slideLayout" Target="../slideLayouts/slideLayout7.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tags" Target="../tags/tag34.xml"/><Relationship Id="rId5" Type="http://schemas.openxmlformats.org/officeDocument/2006/relationships/tags" Target="../tags/tag28.xml"/><Relationship Id="rId10" Type="http://schemas.openxmlformats.org/officeDocument/2006/relationships/tags" Target="../tags/tag33.xml"/><Relationship Id="rId4" Type="http://schemas.openxmlformats.org/officeDocument/2006/relationships/tags" Target="../tags/tag27.xml"/><Relationship Id="rId9" Type="http://schemas.openxmlformats.org/officeDocument/2006/relationships/tags" Target="../tags/tag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 Target="slide3.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slide" Target="slide51.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 Target="slide1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slide" Target="slide3.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4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slide" Target="slide3.xml"/><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slideLayout" Target="../slideLayouts/slideLayout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5" Type="http://schemas.openxmlformats.org/officeDocument/2006/relationships/tags" Target="../tags/tag39.xml"/><Relationship Id="rId10" Type="http://schemas.openxmlformats.org/officeDocument/2006/relationships/tags" Target="../tags/tag44.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slide" Target="slide17.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5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notesSlide" Target="../notesSlides/notesSlide13.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slideLayout" Target="../slideLayouts/slideLayout7.xml"/><Relationship Id="rId5" Type="http://schemas.openxmlformats.org/officeDocument/2006/relationships/tags" Target="../tags/tag50.xml"/><Relationship Id="rId4" Type="http://schemas.openxmlformats.org/officeDocument/2006/relationships/tags" Target="../tags/tag4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nvPr>
        </p:nvSpPr>
        <p:spPr>
          <a:xfrm>
            <a:off x="165100" y="4331020"/>
            <a:ext cx="8826500" cy="970188"/>
          </a:xfrm>
        </p:spPr>
        <p:txBody>
          <a:bodyPr/>
          <a:lstStyle/>
          <a:p>
            <a:pPr algn="ctr"/>
            <a:r>
              <a:rPr lang="en-US" altLang="zh-CN" b="1" dirty="0">
                <a:solidFill>
                  <a:schemeClr val="tx1">
                    <a:lumMod val="50000"/>
                  </a:schemeClr>
                </a:solidFill>
                <a:latin typeface="+mj-ea"/>
              </a:rPr>
              <a:t>Web of Science – SCI </a:t>
            </a:r>
            <a:r>
              <a:rPr lang="zh-CN" altLang="en-US" b="1" dirty="0">
                <a:solidFill>
                  <a:schemeClr val="tx1">
                    <a:lumMod val="50000"/>
                  </a:schemeClr>
                </a:solidFill>
                <a:latin typeface="+mj-ea"/>
              </a:rPr>
              <a:t>引文</a:t>
            </a:r>
            <a:r>
              <a:rPr lang="zh-CN" altLang="en-US" b="1" dirty="0" smtClean="0">
                <a:solidFill>
                  <a:schemeClr val="tx1">
                    <a:lumMod val="50000"/>
                  </a:schemeClr>
                </a:solidFill>
                <a:latin typeface="+mj-ea"/>
              </a:rPr>
              <a:t>数据库的</a:t>
            </a:r>
            <a:r>
              <a:rPr lang="en-US" altLang="zh-CN" b="1" dirty="0" smtClean="0">
                <a:solidFill>
                  <a:schemeClr val="tx1">
                    <a:lumMod val="50000"/>
                  </a:schemeClr>
                </a:solidFill>
                <a:latin typeface="+mj-ea"/>
              </a:rPr>
              <a:t/>
            </a:r>
            <a:br>
              <a:rPr lang="en-US" altLang="zh-CN" b="1" dirty="0" smtClean="0">
                <a:solidFill>
                  <a:schemeClr val="tx1">
                    <a:lumMod val="50000"/>
                  </a:schemeClr>
                </a:solidFill>
                <a:latin typeface="+mj-ea"/>
              </a:rPr>
            </a:br>
            <a:r>
              <a:rPr lang="zh-CN" altLang="en-US" b="1" dirty="0" smtClean="0">
                <a:solidFill>
                  <a:schemeClr val="tx1">
                    <a:lumMod val="50000"/>
                  </a:schemeClr>
                </a:solidFill>
                <a:latin typeface="+mj-ea"/>
              </a:rPr>
              <a:t>检索</a:t>
            </a:r>
            <a:r>
              <a:rPr lang="zh-CN" altLang="en-US" b="1" dirty="0">
                <a:solidFill>
                  <a:schemeClr val="tx1">
                    <a:lumMod val="50000"/>
                  </a:schemeClr>
                </a:solidFill>
                <a:latin typeface="+mj-ea"/>
              </a:rPr>
              <a:t>与</a:t>
            </a:r>
            <a:r>
              <a:rPr lang="zh-CN" altLang="en-US" b="1" dirty="0" smtClean="0">
                <a:solidFill>
                  <a:schemeClr val="tx1">
                    <a:lumMod val="50000"/>
                  </a:schemeClr>
                </a:solidFill>
                <a:latin typeface="+mj-ea"/>
              </a:rPr>
              <a:t>利用</a:t>
            </a:r>
            <a:endParaRPr lang="zh-CN" altLang="en-US" b="1" dirty="0">
              <a:solidFill>
                <a:schemeClr val="tx1">
                  <a:lumMod val="50000"/>
                </a:schemeClr>
              </a:solidFill>
              <a:latin typeface="+mj-ea"/>
            </a:endParaRPr>
          </a:p>
        </p:txBody>
      </p:sp>
      <p:sp>
        <p:nvSpPr>
          <p:cNvPr id="7" name="副标题 6"/>
          <p:cNvSpPr>
            <a:spLocks noGrp="1"/>
          </p:cNvSpPr>
          <p:nvPr>
            <p:ph type="subTitle" idx="1"/>
          </p:nvPr>
        </p:nvSpPr>
        <p:spPr>
          <a:xfrm>
            <a:off x="165100" y="5445472"/>
            <a:ext cx="8826500" cy="431800"/>
          </a:xfrm>
        </p:spPr>
        <p:txBody>
          <a:bodyPr/>
          <a:lstStyle/>
          <a:p>
            <a:pPr algn="ctr"/>
            <a:r>
              <a:rPr lang="zh-CN" altLang="en-US" dirty="0" smtClean="0">
                <a:latin typeface="+mn-ea"/>
              </a:rPr>
              <a:t>                                                </a:t>
            </a:r>
            <a:r>
              <a:rPr lang="zh-CN" altLang="en-US" sz="2000" dirty="0" smtClean="0">
                <a:latin typeface="华文行楷" panose="02010800040101010101" pitchFamily="2" charset="-122"/>
                <a:ea typeface="华文行楷" panose="02010800040101010101" pitchFamily="2" charset="-122"/>
              </a:rPr>
              <a:t>郭淑艳    参考咨询部</a:t>
            </a:r>
            <a:endParaRPr lang="en-US" altLang="zh-CN" sz="2000" b="1" dirty="0">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3118547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关于影响因子</a:t>
            </a:r>
            <a:r>
              <a:rPr lang="en-US" altLang="zh-CN" dirty="0"/>
              <a:t>(IF)</a:t>
            </a:r>
          </a:p>
        </p:txBody>
      </p:sp>
      <p:sp>
        <p:nvSpPr>
          <p:cNvPr id="3" name="内容占位符 2"/>
          <p:cNvSpPr>
            <a:spLocks noGrp="1"/>
          </p:cNvSpPr>
          <p:nvPr>
            <p:ph idx="1"/>
          </p:nvPr>
        </p:nvSpPr>
        <p:spPr/>
        <p:txBody>
          <a:bodyPr/>
          <a:lstStyle/>
          <a:p>
            <a:pPr>
              <a:lnSpc>
                <a:spcPct val="150000"/>
              </a:lnSpc>
            </a:pPr>
            <a:r>
              <a:rPr lang="zh-CN" altLang="en-US" sz="2800" b="1" dirty="0">
                <a:solidFill>
                  <a:schemeClr val="tx1"/>
                </a:solidFill>
                <a:latin typeface="+mj-ea"/>
                <a:ea typeface="+mj-ea"/>
              </a:rPr>
              <a:t>评价某学术期刊水平的高低</a:t>
            </a:r>
          </a:p>
          <a:p>
            <a:pPr>
              <a:lnSpc>
                <a:spcPct val="150000"/>
              </a:lnSpc>
            </a:pPr>
            <a:r>
              <a:rPr lang="zh-CN" altLang="en-US" sz="2800" b="1" dirty="0">
                <a:solidFill>
                  <a:schemeClr val="tx1"/>
                </a:solidFill>
                <a:latin typeface="+mj-ea"/>
                <a:ea typeface="+mj-ea"/>
              </a:rPr>
              <a:t>期刊的影响因子（</a:t>
            </a:r>
            <a:r>
              <a:rPr lang="en-US" altLang="zh-CN" sz="2800" b="1" dirty="0">
                <a:solidFill>
                  <a:schemeClr val="tx1"/>
                </a:solidFill>
                <a:latin typeface="+mj-ea"/>
                <a:ea typeface="+mj-ea"/>
              </a:rPr>
              <a:t>Impact Factor</a:t>
            </a:r>
            <a:r>
              <a:rPr lang="zh-CN" altLang="en-US" sz="2800" b="1" dirty="0">
                <a:solidFill>
                  <a:schemeClr val="tx1"/>
                </a:solidFill>
                <a:latin typeface="+mj-ea"/>
                <a:ea typeface="+mj-ea"/>
              </a:rPr>
              <a:t>，</a:t>
            </a:r>
            <a:r>
              <a:rPr lang="en-US" altLang="zh-CN" sz="2800" b="1" dirty="0">
                <a:solidFill>
                  <a:schemeClr val="tx1"/>
                </a:solidFill>
                <a:latin typeface="+mj-ea"/>
                <a:ea typeface="+mj-ea"/>
              </a:rPr>
              <a:t>IF</a:t>
            </a:r>
            <a:r>
              <a:rPr lang="zh-CN" altLang="en-US" sz="2800" b="1" dirty="0">
                <a:solidFill>
                  <a:schemeClr val="tx1"/>
                </a:solidFill>
                <a:latin typeface="+mj-ea"/>
                <a:ea typeface="+mj-ea"/>
              </a:rPr>
              <a:t>），</a:t>
            </a:r>
            <a:r>
              <a:rPr lang="zh-CN" altLang="en-US" sz="2400" dirty="0">
                <a:solidFill>
                  <a:schemeClr val="tx1"/>
                </a:solidFill>
                <a:latin typeface="+mj-ea"/>
                <a:ea typeface="+mj-ea"/>
              </a:rPr>
              <a:t>表示一种杂志的被引用频率。某年某杂志在过去两年中论文被</a:t>
            </a:r>
            <a:r>
              <a:rPr lang="en-US" altLang="zh-CN" sz="2400" dirty="0">
                <a:solidFill>
                  <a:schemeClr val="tx1"/>
                </a:solidFill>
                <a:latin typeface="+mj-ea"/>
                <a:ea typeface="+mj-ea"/>
              </a:rPr>
              <a:t>SCI</a:t>
            </a:r>
            <a:r>
              <a:rPr lang="zh-CN" altLang="en-US" sz="2400" dirty="0">
                <a:solidFill>
                  <a:schemeClr val="tx1"/>
                </a:solidFill>
                <a:latin typeface="+mj-ea"/>
                <a:ea typeface="+mj-ea"/>
              </a:rPr>
              <a:t>录用刊物引用的次数为</a:t>
            </a:r>
            <a:r>
              <a:rPr lang="en-US" altLang="zh-CN" sz="2400" dirty="0">
                <a:solidFill>
                  <a:schemeClr val="tx1"/>
                </a:solidFill>
                <a:latin typeface="+mj-ea"/>
                <a:ea typeface="+mj-ea"/>
              </a:rPr>
              <a:t>B</a:t>
            </a:r>
            <a:r>
              <a:rPr lang="zh-CN" altLang="en-US" sz="2400" dirty="0">
                <a:solidFill>
                  <a:schemeClr val="tx1"/>
                </a:solidFill>
                <a:latin typeface="+mj-ea"/>
                <a:ea typeface="+mj-ea"/>
              </a:rPr>
              <a:t>，在过去两年内该刊发表的论文总数为</a:t>
            </a:r>
            <a:r>
              <a:rPr lang="en-US" altLang="zh-CN" sz="2400" dirty="0">
                <a:solidFill>
                  <a:schemeClr val="tx1"/>
                </a:solidFill>
                <a:latin typeface="+mj-ea"/>
                <a:ea typeface="+mj-ea"/>
              </a:rPr>
              <a:t>A</a:t>
            </a:r>
            <a:r>
              <a:rPr lang="zh-CN" altLang="en-US" sz="2400" dirty="0">
                <a:solidFill>
                  <a:schemeClr val="tx1"/>
                </a:solidFill>
                <a:latin typeface="+mj-ea"/>
                <a:ea typeface="+mj-ea"/>
              </a:rPr>
              <a:t>，则影响因子</a:t>
            </a:r>
            <a:r>
              <a:rPr lang="en-US" altLang="zh-CN" sz="2400" dirty="0">
                <a:solidFill>
                  <a:schemeClr val="tx1"/>
                </a:solidFill>
                <a:latin typeface="+mj-ea"/>
                <a:ea typeface="+mj-ea"/>
              </a:rPr>
              <a:t>IF=B</a:t>
            </a:r>
            <a:r>
              <a:rPr lang="zh-CN" altLang="en-US" sz="2400" dirty="0">
                <a:solidFill>
                  <a:schemeClr val="tx1"/>
                </a:solidFill>
                <a:latin typeface="+mj-ea"/>
                <a:ea typeface="+mj-ea"/>
              </a:rPr>
              <a:t>／</a:t>
            </a:r>
            <a:r>
              <a:rPr lang="en-US" altLang="zh-CN" sz="2400" dirty="0">
                <a:solidFill>
                  <a:schemeClr val="tx1"/>
                </a:solidFill>
                <a:latin typeface="+mj-ea"/>
                <a:ea typeface="+mj-ea"/>
              </a:rPr>
              <a:t>A</a:t>
            </a:r>
            <a:r>
              <a:rPr lang="zh-CN" altLang="en-US" sz="2400" dirty="0">
                <a:solidFill>
                  <a:schemeClr val="tx1"/>
                </a:solidFill>
                <a:latin typeface="+mj-ea"/>
                <a:ea typeface="+mj-ea"/>
              </a:rPr>
              <a:t>。</a:t>
            </a:r>
          </a:p>
          <a:p>
            <a:endParaRPr lang="zh-CN" altLang="en-US" dirty="0"/>
          </a:p>
        </p:txBody>
      </p:sp>
    </p:spTree>
    <p:extLst>
      <p:ext uri="{BB962C8B-B14F-4D97-AF65-F5344CB8AC3E}">
        <p14:creationId xmlns:p14="http://schemas.microsoft.com/office/powerpoint/2010/main" val="2385958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影响因子的</a:t>
            </a:r>
            <a:r>
              <a:rPr lang="zh-CN" altLang="en-US" dirty="0" smtClean="0"/>
              <a:t>定义、计算</a:t>
            </a:r>
            <a:endParaRPr lang="zh-CN" altLang="en-US" dirty="0"/>
          </a:p>
        </p:txBody>
      </p:sp>
      <p:pic>
        <p:nvPicPr>
          <p:cNvPr id="1229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800100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1938" y="4498975"/>
            <a:ext cx="3556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6400" y="3784600"/>
            <a:ext cx="3556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6063" y="4498975"/>
            <a:ext cx="3556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AutoShape 6"/>
          <p:cNvSpPr>
            <a:spLocks noChangeArrowheads="1"/>
          </p:cNvSpPr>
          <p:nvPr/>
        </p:nvSpPr>
        <p:spPr bwMode="auto">
          <a:xfrm rot="-5400000">
            <a:off x="4068762" y="1504951"/>
            <a:ext cx="574675" cy="431800"/>
          </a:xfrm>
          <a:prstGeom prst="leftArrow">
            <a:avLst>
              <a:gd name="adj1" fmla="val 50000"/>
              <a:gd name="adj2" fmla="val 33266"/>
            </a:avLst>
          </a:prstGeom>
          <a:solidFill>
            <a:srgbClr val="0033CC"/>
          </a:solidFill>
          <a:ln w="9525">
            <a:solidFill>
              <a:srgbClr val="0033CC"/>
            </a:solidFill>
            <a:miter lim="800000"/>
            <a:headEnd/>
            <a:tailEnd/>
          </a:ln>
        </p:spPr>
        <p:txBody>
          <a:bodyPr wrap="none" anchor="ctr"/>
          <a:lstStyle>
            <a:lvl1pPr>
              <a:spcBef>
                <a:spcPct val="20000"/>
              </a:spcBef>
              <a:buChar char="•"/>
              <a:defRPr sz="3200">
                <a:solidFill>
                  <a:schemeClr val="tx1"/>
                </a:solidFill>
                <a:latin typeface="Verdana" pitchFamily="34" charset="0"/>
                <a:ea typeface="宋体" pitchFamily="2" charset="-122"/>
                <a:sym typeface="Verdana" pitchFamily="34" charset="0"/>
              </a:defRPr>
            </a:lvl1pPr>
            <a:lvl2pPr marL="742950" indent="-285750">
              <a:spcBef>
                <a:spcPct val="20000"/>
              </a:spcBef>
              <a:buChar char="–"/>
              <a:defRPr sz="2800">
                <a:solidFill>
                  <a:schemeClr val="tx1"/>
                </a:solidFill>
                <a:latin typeface="Verdana" pitchFamily="34" charset="0"/>
                <a:ea typeface="宋体" pitchFamily="2" charset="-122"/>
                <a:sym typeface="Verdana" pitchFamily="34" charset="0"/>
              </a:defRPr>
            </a:lvl2pPr>
            <a:lvl3pPr marL="1143000" indent="-228600">
              <a:spcBef>
                <a:spcPct val="20000"/>
              </a:spcBef>
              <a:buChar char="•"/>
              <a:defRPr sz="2400">
                <a:solidFill>
                  <a:schemeClr val="tx1"/>
                </a:solidFill>
                <a:latin typeface="Verdana" pitchFamily="34" charset="0"/>
                <a:ea typeface="宋体" pitchFamily="2" charset="-122"/>
                <a:sym typeface="Verdana" pitchFamily="34" charset="0"/>
              </a:defRPr>
            </a:lvl3pPr>
            <a:lvl4pPr marL="1600200" indent="-228600">
              <a:spcBef>
                <a:spcPct val="20000"/>
              </a:spcBef>
              <a:buChar char="–"/>
              <a:defRPr sz="2000">
                <a:solidFill>
                  <a:schemeClr val="tx1"/>
                </a:solidFill>
                <a:latin typeface="Verdana" pitchFamily="34" charset="0"/>
                <a:ea typeface="宋体" pitchFamily="2" charset="-122"/>
                <a:sym typeface="Verdana" pitchFamily="34" charset="0"/>
              </a:defRPr>
            </a:lvl4pPr>
            <a:lvl5pPr marL="2057400" indent="-228600">
              <a:spcBef>
                <a:spcPct val="20000"/>
              </a:spcBef>
              <a:buChar char="»"/>
              <a:defRPr sz="2000">
                <a:solidFill>
                  <a:schemeClr val="tx1"/>
                </a:solidFill>
                <a:latin typeface="Verdana" pitchFamily="34" charset="0"/>
                <a:ea typeface="宋体" pitchFamily="2" charset="-122"/>
                <a:sym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9pPr>
          </a:lstStyle>
          <a:p>
            <a:pPr eaLnBrk="0" fontAlgn="base" hangingPunct="0">
              <a:spcBef>
                <a:spcPct val="0"/>
              </a:spcBef>
              <a:spcAft>
                <a:spcPct val="0"/>
              </a:spcAft>
              <a:buFontTx/>
              <a:buNone/>
            </a:pPr>
            <a:endParaRPr lang="zh-CN" altLang="zh-CN" sz="1800" smtClean="0">
              <a:solidFill>
                <a:srgbClr val="006699"/>
              </a:solidFill>
              <a:latin typeface="Arial" pitchFamily="34" charset="0"/>
            </a:endParaRPr>
          </a:p>
        </p:txBody>
      </p:sp>
      <p:sp>
        <p:nvSpPr>
          <p:cNvPr id="14345" name="AutoShape 7"/>
          <p:cNvSpPr>
            <a:spLocks noChangeArrowheads="1"/>
          </p:cNvSpPr>
          <p:nvPr/>
        </p:nvSpPr>
        <p:spPr bwMode="auto">
          <a:xfrm rot="-5400000">
            <a:off x="7596187" y="1504951"/>
            <a:ext cx="574675" cy="431800"/>
          </a:xfrm>
          <a:prstGeom prst="leftArrow">
            <a:avLst>
              <a:gd name="adj1" fmla="val 50000"/>
              <a:gd name="adj2" fmla="val 33266"/>
            </a:avLst>
          </a:prstGeom>
          <a:solidFill>
            <a:srgbClr val="FF3300"/>
          </a:solidFill>
          <a:ln w="9525">
            <a:solidFill>
              <a:srgbClr val="FF3300"/>
            </a:solidFill>
            <a:miter lim="800000"/>
            <a:headEnd/>
            <a:tailEnd/>
          </a:ln>
        </p:spPr>
        <p:txBody>
          <a:bodyPr wrap="none" anchor="ctr"/>
          <a:lstStyle>
            <a:lvl1pPr>
              <a:spcBef>
                <a:spcPct val="20000"/>
              </a:spcBef>
              <a:buChar char="•"/>
              <a:defRPr sz="3200">
                <a:solidFill>
                  <a:schemeClr val="tx1"/>
                </a:solidFill>
                <a:latin typeface="Verdana" pitchFamily="34" charset="0"/>
                <a:ea typeface="宋体" pitchFamily="2" charset="-122"/>
                <a:sym typeface="Verdana" pitchFamily="34" charset="0"/>
              </a:defRPr>
            </a:lvl1pPr>
            <a:lvl2pPr marL="742950" indent="-285750">
              <a:spcBef>
                <a:spcPct val="20000"/>
              </a:spcBef>
              <a:buChar char="–"/>
              <a:defRPr sz="2800">
                <a:solidFill>
                  <a:schemeClr val="tx1"/>
                </a:solidFill>
                <a:latin typeface="Verdana" pitchFamily="34" charset="0"/>
                <a:ea typeface="宋体" pitchFamily="2" charset="-122"/>
                <a:sym typeface="Verdana" pitchFamily="34" charset="0"/>
              </a:defRPr>
            </a:lvl2pPr>
            <a:lvl3pPr marL="1143000" indent="-228600">
              <a:spcBef>
                <a:spcPct val="20000"/>
              </a:spcBef>
              <a:buChar char="•"/>
              <a:defRPr sz="2400">
                <a:solidFill>
                  <a:schemeClr val="tx1"/>
                </a:solidFill>
                <a:latin typeface="Verdana" pitchFamily="34" charset="0"/>
                <a:ea typeface="宋体" pitchFamily="2" charset="-122"/>
                <a:sym typeface="Verdana" pitchFamily="34" charset="0"/>
              </a:defRPr>
            </a:lvl3pPr>
            <a:lvl4pPr marL="1600200" indent="-228600">
              <a:spcBef>
                <a:spcPct val="20000"/>
              </a:spcBef>
              <a:buChar char="–"/>
              <a:defRPr sz="2000">
                <a:solidFill>
                  <a:schemeClr val="tx1"/>
                </a:solidFill>
                <a:latin typeface="Verdana" pitchFamily="34" charset="0"/>
                <a:ea typeface="宋体" pitchFamily="2" charset="-122"/>
                <a:sym typeface="Verdana" pitchFamily="34" charset="0"/>
              </a:defRPr>
            </a:lvl4pPr>
            <a:lvl5pPr marL="2057400" indent="-228600">
              <a:spcBef>
                <a:spcPct val="20000"/>
              </a:spcBef>
              <a:buChar char="»"/>
              <a:defRPr sz="2000">
                <a:solidFill>
                  <a:schemeClr val="tx1"/>
                </a:solidFill>
                <a:latin typeface="Verdana" pitchFamily="34" charset="0"/>
                <a:ea typeface="宋体" pitchFamily="2" charset="-122"/>
                <a:sym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9pPr>
          </a:lstStyle>
          <a:p>
            <a:pPr eaLnBrk="0" fontAlgn="base" hangingPunct="0">
              <a:spcBef>
                <a:spcPct val="0"/>
              </a:spcBef>
              <a:spcAft>
                <a:spcPct val="0"/>
              </a:spcAft>
              <a:buFontTx/>
              <a:buNone/>
            </a:pPr>
            <a:endParaRPr lang="zh-CN" altLang="zh-CN" sz="1800" smtClean="0">
              <a:solidFill>
                <a:srgbClr val="006699"/>
              </a:solidFill>
              <a:latin typeface="Arial" pitchFamily="34" charset="0"/>
            </a:endParaRPr>
          </a:p>
        </p:txBody>
      </p:sp>
      <p:grpSp>
        <p:nvGrpSpPr>
          <p:cNvPr id="12299" name="Group 10"/>
          <p:cNvGrpSpPr>
            <a:grpSpLocks/>
          </p:cNvGrpSpPr>
          <p:nvPr/>
        </p:nvGrpSpPr>
        <p:grpSpPr bwMode="auto">
          <a:xfrm>
            <a:off x="827088" y="2641600"/>
            <a:ext cx="4752975" cy="592138"/>
            <a:chOff x="0" y="0"/>
            <a:chExt cx="2994" cy="373"/>
          </a:xfrm>
        </p:grpSpPr>
        <p:sp>
          <p:nvSpPr>
            <p:cNvPr id="12364" name="Line 8"/>
            <p:cNvSpPr>
              <a:spLocks noChangeShapeType="1"/>
            </p:cNvSpPr>
            <p:nvPr/>
          </p:nvSpPr>
          <p:spPr bwMode="auto">
            <a:xfrm>
              <a:off x="0" y="0"/>
              <a:ext cx="2994" cy="1"/>
            </a:xfrm>
            <a:prstGeom prst="line">
              <a:avLst/>
            </a:prstGeom>
            <a:noFill/>
            <a:ln w="28575">
              <a:solidFill>
                <a:srgbClr val="FF33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itchFamily="34" charset="0"/>
                <a:buNone/>
              </a:pPr>
              <a:endParaRPr lang="zh-CN" altLang="en-US" smtClean="0">
                <a:solidFill>
                  <a:srgbClr val="006699"/>
                </a:solidFill>
                <a:latin typeface="Arial" pitchFamily="34" charset="0"/>
              </a:endParaRPr>
            </a:p>
          </p:txBody>
        </p:sp>
        <p:sp>
          <p:nvSpPr>
            <p:cNvPr id="12365" name="Line 9"/>
            <p:cNvSpPr>
              <a:spLocks noChangeShapeType="1"/>
            </p:cNvSpPr>
            <p:nvPr/>
          </p:nvSpPr>
          <p:spPr bwMode="auto">
            <a:xfrm>
              <a:off x="2994" y="10"/>
              <a:ext cx="1" cy="363"/>
            </a:xfrm>
            <a:prstGeom prst="line">
              <a:avLst/>
            </a:prstGeom>
            <a:noFill/>
            <a:ln w="28575">
              <a:solidFill>
                <a:srgbClr val="FF3300"/>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itchFamily="34" charset="0"/>
                <a:buNone/>
              </a:pPr>
              <a:endParaRPr lang="zh-CN" altLang="en-US" smtClean="0">
                <a:solidFill>
                  <a:srgbClr val="006699"/>
                </a:solidFill>
                <a:latin typeface="Arial" pitchFamily="34" charset="0"/>
              </a:endParaRPr>
            </a:p>
          </p:txBody>
        </p:sp>
      </p:grpSp>
      <p:sp>
        <p:nvSpPr>
          <p:cNvPr id="14349" name="Text Box 19"/>
          <p:cNvSpPr>
            <a:spLocks noChangeArrowheads="1"/>
          </p:cNvSpPr>
          <p:nvPr/>
        </p:nvSpPr>
        <p:spPr bwMode="auto">
          <a:xfrm>
            <a:off x="1041400" y="5410200"/>
            <a:ext cx="1101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itchFamily="34" charset="0"/>
                <a:ea typeface="宋体" pitchFamily="2" charset="-122"/>
                <a:sym typeface="Verdana" pitchFamily="34" charset="0"/>
              </a:defRPr>
            </a:lvl1pPr>
            <a:lvl2pPr marL="742950" indent="-285750">
              <a:spcBef>
                <a:spcPct val="20000"/>
              </a:spcBef>
              <a:buChar char="–"/>
              <a:defRPr sz="2800">
                <a:solidFill>
                  <a:schemeClr val="tx1"/>
                </a:solidFill>
                <a:latin typeface="Verdana" pitchFamily="34" charset="0"/>
                <a:ea typeface="宋体" pitchFamily="2" charset="-122"/>
                <a:sym typeface="Verdana" pitchFamily="34" charset="0"/>
              </a:defRPr>
            </a:lvl2pPr>
            <a:lvl3pPr marL="1143000" indent="-228600">
              <a:spcBef>
                <a:spcPct val="20000"/>
              </a:spcBef>
              <a:buChar char="•"/>
              <a:defRPr sz="2400">
                <a:solidFill>
                  <a:schemeClr val="tx1"/>
                </a:solidFill>
                <a:latin typeface="Verdana" pitchFamily="34" charset="0"/>
                <a:ea typeface="宋体" pitchFamily="2" charset="-122"/>
                <a:sym typeface="Verdana" pitchFamily="34" charset="0"/>
              </a:defRPr>
            </a:lvl3pPr>
            <a:lvl4pPr marL="1600200" indent="-228600">
              <a:spcBef>
                <a:spcPct val="20000"/>
              </a:spcBef>
              <a:buChar char="–"/>
              <a:defRPr sz="2000">
                <a:solidFill>
                  <a:schemeClr val="tx1"/>
                </a:solidFill>
                <a:latin typeface="Verdana" pitchFamily="34" charset="0"/>
                <a:ea typeface="宋体" pitchFamily="2" charset="-122"/>
                <a:sym typeface="Verdana" pitchFamily="34" charset="0"/>
              </a:defRPr>
            </a:lvl4pPr>
            <a:lvl5pPr marL="2057400" indent="-228600">
              <a:spcBef>
                <a:spcPct val="20000"/>
              </a:spcBef>
              <a:buChar char="»"/>
              <a:defRPr sz="2000">
                <a:solidFill>
                  <a:schemeClr val="tx1"/>
                </a:solidFill>
                <a:latin typeface="Verdana" pitchFamily="34" charset="0"/>
                <a:ea typeface="宋体" pitchFamily="2" charset="-122"/>
                <a:sym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9pPr>
          </a:lstStyle>
          <a:p>
            <a:pPr algn="ctr" eaLnBrk="0" fontAlgn="base" hangingPunct="0">
              <a:spcBef>
                <a:spcPct val="50000"/>
              </a:spcBef>
              <a:spcAft>
                <a:spcPct val="0"/>
              </a:spcAft>
              <a:buFontTx/>
              <a:buNone/>
            </a:pPr>
            <a:r>
              <a:rPr lang="zh-CN" altLang="en-US" sz="2000" b="1" smtClean="0">
                <a:solidFill>
                  <a:srgbClr val="006699"/>
                </a:solidFill>
                <a:latin typeface="Arial" pitchFamily="34" charset="0"/>
              </a:rPr>
              <a:t> </a:t>
            </a:r>
            <a:r>
              <a:rPr lang="en-US" altLang="zh-CN" sz="2000" b="1" i="1" smtClean="0">
                <a:solidFill>
                  <a:srgbClr val="006699"/>
                </a:solidFill>
                <a:latin typeface="Arial" pitchFamily="34" charset="0"/>
              </a:rPr>
              <a:t>IF</a:t>
            </a:r>
            <a:r>
              <a:rPr lang="en-US" altLang="zh-CN" sz="2000" b="1" baseline="-25000" smtClean="0">
                <a:solidFill>
                  <a:srgbClr val="006699"/>
                </a:solidFill>
                <a:latin typeface="Arial" pitchFamily="34" charset="0"/>
              </a:rPr>
              <a:t>2007</a:t>
            </a:r>
            <a:r>
              <a:rPr lang="en-US" altLang="zh-CN" sz="2000" b="1" smtClean="0">
                <a:solidFill>
                  <a:srgbClr val="006699"/>
                </a:solidFill>
                <a:latin typeface="Arial" pitchFamily="34" charset="0"/>
              </a:rPr>
              <a:t>=</a:t>
            </a:r>
            <a:endParaRPr lang="en-US" altLang="zh-CN" sz="2000" smtClean="0">
              <a:solidFill>
                <a:srgbClr val="006699"/>
              </a:solidFill>
              <a:latin typeface="Arial" pitchFamily="34" charset="0"/>
            </a:endParaRPr>
          </a:p>
        </p:txBody>
      </p:sp>
      <p:grpSp>
        <p:nvGrpSpPr>
          <p:cNvPr id="12301" name="Group 14"/>
          <p:cNvGrpSpPr>
            <a:grpSpLocks/>
          </p:cNvGrpSpPr>
          <p:nvPr/>
        </p:nvGrpSpPr>
        <p:grpSpPr bwMode="auto">
          <a:xfrm>
            <a:off x="1322388" y="3584575"/>
            <a:ext cx="1295400" cy="1524000"/>
            <a:chOff x="0" y="0"/>
            <a:chExt cx="816" cy="960"/>
          </a:xfrm>
        </p:grpSpPr>
        <p:sp>
          <p:nvSpPr>
            <p:cNvPr id="12346" name="Line 20"/>
            <p:cNvSpPr>
              <a:spLocks noChangeShapeType="1"/>
            </p:cNvSpPr>
            <p:nvPr/>
          </p:nvSpPr>
          <p:spPr bwMode="auto">
            <a:xfrm>
              <a:off x="96" y="0"/>
              <a:ext cx="720" cy="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itchFamily="34" charset="0"/>
                <a:buNone/>
              </a:pPr>
              <a:endParaRPr lang="zh-CN" altLang="en-US" smtClean="0">
                <a:solidFill>
                  <a:srgbClr val="006699"/>
                </a:solidFill>
                <a:latin typeface="Arial" pitchFamily="34" charset="0"/>
              </a:endParaRPr>
            </a:p>
          </p:txBody>
        </p:sp>
        <p:sp>
          <p:nvSpPr>
            <p:cNvPr id="12347" name="Line 21"/>
            <p:cNvSpPr>
              <a:spLocks noChangeShapeType="1"/>
            </p:cNvSpPr>
            <p:nvPr/>
          </p:nvSpPr>
          <p:spPr bwMode="auto">
            <a:xfrm>
              <a:off x="96" y="960"/>
              <a:ext cx="720" cy="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itchFamily="34" charset="0"/>
                <a:buNone/>
              </a:pPr>
              <a:endParaRPr lang="zh-CN" altLang="en-US" smtClean="0">
                <a:solidFill>
                  <a:srgbClr val="006699"/>
                </a:solidFill>
                <a:latin typeface="Arial" pitchFamily="34" charset="0"/>
              </a:endParaRPr>
            </a:p>
          </p:txBody>
        </p:sp>
        <p:grpSp>
          <p:nvGrpSpPr>
            <p:cNvPr id="12348" name="Group 17"/>
            <p:cNvGrpSpPr>
              <a:grpSpLocks/>
            </p:cNvGrpSpPr>
            <p:nvPr/>
          </p:nvGrpSpPr>
          <p:grpSpPr bwMode="auto">
            <a:xfrm>
              <a:off x="0" y="0"/>
              <a:ext cx="96" cy="960"/>
              <a:chOff x="0" y="0"/>
              <a:chExt cx="96" cy="960"/>
            </a:xfrm>
          </p:grpSpPr>
          <p:sp>
            <p:nvSpPr>
              <p:cNvPr id="12350" name="Line 23"/>
              <p:cNvSpPr>
                <a:spLocks noChangeShapeType="1"/>
              </p:cNvSpPr>
              <p:nvPr/>
            </p:nvSpPr>
            <p:spPr bwMode="auto">
              <a:xfrm flipH="1">
                <a:off x="0" y="0"/>
                <a:ext cx="96"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itchFamily="34" charset="0"/>
                  <a:buNone/>
                </a:pPr>
                <a:endParaRPr lang="zh-CN" altLang="en-US" smtClean="0">
                  <a:solidFill>
                    <a:srgbClr val="006699"/>
                  </a:solidFill>
                  <a:latin typeface="Arial" pitchFamily="34" charset="0"/>
                </a:endParaRPr>
              </a:p>
            </p:txBody>
          </p:sp>
          <p:grpSp>
            <p:nvGrpSpPr>
              <p:cNvPr id="12351" name="Group 19"/>
              <p:cNvGrpSpPr>
                <a:grpSpLocks/>
              </p:cNvGrpSpPr>
              <p:nvPr/>
            </p:nvGrpSpPr>
            <p:grpSpPr bwMode="auto">
              <a:xfrm>
                <a:off x="0" y="96"/>
                <a:ext cx="96" cy="192"/>
                <a:chOff x="0" y="0"/>
                <a:chExt cx="96" cy="192"/>
              </a:xfrm>
            </p:grpSpPr>
            <p:sp>
              <p:nvSpPr>
                <p:cNvPr id="12362" name="Line 25"/>
                <p:cNvSpPr>
                  <a:spLocks noChangeShapeType="1"/>
                </p:cNvSpPr>
                <p:nvPr/>
              </p:nvSpPr>
              <p:spPr bwMode="auto">
                <a:xfrm>
                  <a:off x="0" y="0"/>
                  <a:ext cx="96"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itchFamily="34" charset="0"/>
                    <a:buNone/>
                  </a:pPr>
                  <a:endParaRPr lang="zh-CN" altLang="en-US" smtClean="0">
                    <a:solidFill>
                      <a:srgbClr val="006699"/>
                    </a:solidFill>
                    <a:latin typeface="Arial" pitchFamily="34" charset="0"/>
                  </a:endParaRPr>
                </a:p>
              </p:txBody>
            </p:sp>
            <p:sp>
              <p:nvSpPr>
                <p:cNvPr id="12363" name="Line 26"/>
                <p:cNvSpPr>
                  <a:spLocks noChangeShapeType="1"/>
                </p:cNvSpPr>
                <p:nvPr/>
              </p:nvSpPr>
              <p:spPr bwMode="auto">
                <a:xfrm flipH="1">
                  <a:off x="0" y="96"/>
                  <a:ext cx="96"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itchFamily="34" charset="0"/>
                    <a:buNone/>
                  </a:pPr>
                  <a:endParaRPr lang="zh-CN" altLang="en-US" smtClean="0">
                    <a:solidFill>
                      <a:srgbClr val="006699"/>
                    </a:solidFill>
                    <a:latin typeface="Arial" pitchFamily="34" charset="0"/>
                  </a:endParaRPr>
                </a:p>
              </p:txBody>
            </p:sp>
          </p:grpSp>
          <p:grpSp>
            <p:nvGrpSpPr>
              <p:cNvPr id="12352" name="Group 22"/>
              <p:cNvGrpSpPr>
                <a:grpSpLocks/>
              </p:cNvGrpSpPr>
              <p:nvPr/>
            </p:nvGrpSpPr>
            <p:grpSpPr bwMode="auto">
              <a:xfrm>
                <a:off x="0" y="480"/>
                <a:ext cx="96" cy="192"/>
                <a:chOff x="0" y="0"/>
                <a:chExt cx="96" cy="192"/>
              </a:xfrm>
            </p:grpSpPr>
            <p:sp>
              <p:nvSpPr>
                <p:cNvPr id="12360" name="Line 28"/>
                <p:cNvSpPr>
                  <a:spLocks noChangeShapeType="1"/>
                </p:cNvSpPr>
                <p:nvPr/>
              </p:nvSpPr>
              <p:spPr bwMode="auto">
                <a:xfrm flipH="1" flipV="1">
                  <a:off x="0" y="0"/>
                  <a:ext cx="96"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itchFamily="34" charset="0"/>
                    <a:buNone/>
                  </a:pPr>
                  <a:endParaRPr lang="zh-CN" altLang="en-US" smtClean="0">
                    <a:solidFill>
                      <a:srgbClr val="006699"/>
                    </a:solidFill>
                    <a:latin typeface="Arial" pitchFamily="34" charset="0"/>
                  </a:endParaRPr>
                </a:p>
              </p:txBody>
            </p:sp>
            <p:sp>
              <p:nvSpPr>
                <p:cNvPr id="12361" name="Line 29"/>
                <p:cNvSpPr>
                  <a:spLocks noChangeShapeType="1"/>
                </p:cNvSpPr>
                <p:nvPr/>
              </p:nvSpPr>
              <p:spPr bwMode="auto">
                <a:xfrm flipV="1">
                  <a:off x="0" y="96"/>
                  <a:ext cx="96"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itchFamily="34" charset="0"/>
                    <a:buNone/>
                  </a:pPr>
                  <a:endParaRPr lang="zh-CN" altLang="en-US" smtClean="0">
                    <a:solidFill>
                      <a:srgbClr val="006699"/>
                    </a:solidFill>
                    <a:latin typeface="Arial" pitchFamily="34" charset="0"/>
                  </a:endParaRPr>
                </a:p>
              </p:txBody>
            </p:sp>
          </p:grpSp>
          <p:grpSp>
            <p:nvGrpSpPr>
              <p:cNvPr id="12353" name="Group 25"/>
              <p:cNvGrpSpPr>
                <a:grpSpLocks/>
              </p:cNvGrpSpPr>
              <p:nvPr/>
            </p:nvGrpSpPr>
            <p:grpSpPr bwMode="auto">
              <a:xfrm>
                <a:off x="0" y="288"/>
                <a:ext cx="96" cy="192"/>
                <a:chOff x="0" y="0"/>
                <a:chExt cx="96" cy="192"/>
              </a:xfrm>
            </p:grpSpPr>
            <p:sp>
              <p:nvSpPr>
                <p:cNvPr id="12358" name="Line 31"/>
                <p:cNvSpPr>
                  <a:spLocks noChangeShapeType="1"/>
                </p:cNvSpPr>
                <p:nvPr/>
              </p:nvSpPr>
              <p:spPr bwMode="auto">
                <a:xfrm flipH="1" flipV="1">
                  <a:off x="0" y="0"/>
                  <a:ext cx="96"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itchFamily="34" charset="0"/>
                    <a:buNone/>
                  </a:pPr>
                  <a:endParaRPr lang="zh-CN" altLang="en-US" smtClean="0">
                    <a:solidFill>
                      <a:srgbClr val="006699"/>
                    </a:solidFill>
                    <a:latin typeface="Arial" pitchFamily="34" charset="0"/>
                  </a:endParaRPr>
                </a:p>
              </p:txBody>
            </p:sp>
            <p:sp>
              <p:nvSpPr>
                <p:cNvPr id="12359" name="Line 32"/>
                <p:cNvSpPr>
                  <a:spLocks noChangeShapeType="1"/>
                </p:cNvSpPr>
                <p:nvPr/>
              </p:nvSpPr>
              <p:spPr bwMode="auto">
                <a:xfrm flipV="1">
                  <a:off x="0" y="96"/>
                  <a:ext cx="96"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itchFamily="34" charset="0"/>
                    <a:buNone/>
                  </a:pPr>
                  <a:endParaRPr lang="zh-CN" altLang="en-US" smtClean="0">
                    <a:solidFill>
                      <a:srgbClr val="006699"/>
                    </a:solidFill>
                    <a:latin typeface="Arial" pitchFamily="34" charset="0"/>
                  </a:endParaRPr>
                </a:p>
              </p:txBody>
            </p:sp>
          </p:grpSp>
          <p:grpSp>
            <p:nvGrpSpPr>
              <p:cNvPr id="12354" name="Group 28"/>
              <p:cNvGrpSpPr>
                <a:grpSpLocks/>
              </p:cNvGrpSpPr>
              <p:nvPr/>
            </p:nvGrpSpPr>
            <p:grpSpPr bwMode="auto">
              <a:xfrm>
                <a:off x="0" y="672"/>
                <a:ext cx="96" cy="192"/>
                <a:chOff x="0" y="0"/>
                <a:chExt cx="96" cy="192"/>
              </a:xfrm>
            </p:grpSpPr>
            <p:sp>
              <p:nvSpPr>
                <p:cNvPr id="12356" name="Line 34"/>
                <p:cNvSpPr>
                  <a:spLocks noChangeShapeType="1"/>
                </p:cNvSpPr>
                <p:nvPr/>
              </p:nvSpPr>
              <p:spPr bwMode="auto">
                <a:xfrm flipH="1" flipV="1">
                  <a:off x="0" y="0"/>
                  <a:ext cx="96"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itchFamily="34" charset="0"/>
                    <a:buNone/>
                  </a:pPr>
                  <a:endParaRPr lang="zh-CN" altLang="en-US" smtClean="0">
                    <a:solidFill>
                      <a:srgbClr val="006699"/>
                    </a:solidFill>
                    <a:latin typeface="Arial" pitchFamily="34" charset="0"/>
                  </a:endParaRPr>
                </a:p>
              </p:txBody>
            </p:sp>
            <p:sp>
              <p:nvSpPr>
                <p:cNvPr id="12357" name="Line 35"/>
                <p:cNvSpPr>
                  <a:spLocks noChangeShapeType="1"/>
                </p:cNvSpPr>
                <p:nvPr/>
              </p:nvSpPr>
              <p:spPr bwMode="auto">
                <a:xfrm flipV="1">
                  <a:off x="0" y="96"/>
                  <a:ext cx="96"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itchFamily="34" charset="0"/>
                    <a:buNone/>
                  </a:pPr>
                  <a:endParaRPr lang="zh-CN" altLang="en-US" smtClean="0">
                    <a:solidFill>
                      <a:srgbClr val="006699"/>
                    </a:solidFill>
                    <a:latin typeface="Arial" pitchFamily="34" charset="0"/>
                  </a:endParaRPr>
                </a:p>
              </p:txBody>
            </p:sp>
          </p:grpSp>
          <p:sp>
            <p:nvSpPr>
              <p:cNvPr id="12355" name="Line 36"/>
              <p:cNvSpPr>
                <a:spLocks noChangeShapeType="1"/>
              </p:cNvSpPr>
              <p:nvPr/>
            </p:nvSpPr>
            <p:spPr bwMode="auto">
              <a:xfrm>
                <a:off x="0" y="864"/>
                <a:ext cx="96"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itchFamily="34" charset="0"/>
                  <a:buNone/>
                </a:pPr>
                <a:endParaRPr lang="zh-CN" altLang="en-US" smtClean="0">
                  <a:solidFill>
                    <a:srgbClr val="006699"/>
                  </a:solidFill>
                  <a:latin typeface="Arial" pitchFamily="34" charset="0"/>
                </a:endParaRPr>
              </a:p>
            </p:txBody>
          </p:sp>
        </p:grpSp>
        <p:sp>
          <p:nvSpPr>
            <p:cNvPr id="12349" name="Text Box 37"/>
            <p:cNvSpPr>
              <a:spLocks noChangeArrowheads="1"/>
            </p:cNvSpPr>
            <p:nvPr/>
          </p:nvSpPr>
          <p:spPr bwMode="auto">
            <a:xfrm>
              <a:off x="169" y="316"/>
              <a:ext cx="52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itchFamily="34" charset="0"/>
                  <a:ea typeface="宋体" pitchFamily="2" charset="-122"/>
                  <a:sym typeface="Verdana" pitchFamily="34" charset="0"/>
                </a:defRPr>
              </a:lvl1pPr>
              <a:lvl2pPr marL="742950" indent="-285750">
                <a:spcBef>
                  <a:spcPct val="20000"/>
                </a:spcBef>
                <a:buChar char="–"/>
                <a:defRPr sz="2800">
                  <a:solidFill>
                    <a:schemeClr val="tx1"/>
                  </a:solidFill>
                  <a:latin typeface="Verdana" pitchFamily="34" charset="0"/>
                  <a:ea typeface="宋体" pitchFamily="2" charset="-122"/>
                  <a:sym typeface="Verdana" pitchFamily="34" charset="0"/>
                </a:defRPr>
              </a:lvl2pPr>
              <a:lvl3pPr marL="1143000" indent="-228600">
                <a:spcBef>
                  <a:spcPct val="20000"/>
                </a:spcBef>
                <a:buChar char="•"/>
                <a:defRPr sz="2400">
                  <a:solidFill>
                    <a:schemeClr val="tx1"/>
                  </a:solidFill>
                  <a:latin typeface="Verdana" pitchFamily="34" charset="0"/>
                  <a:ea typeface="宋体" pitchFamily="2" charset="-122"/>
                  <a:sym typeface="Verdana" pitchFamily="34" charset="0"/>
                </a:defRPr>
              </a:lvl3pPr>
              <a:lvl4pPr marL="1600200" indent="-228600">
                <a:spcBef>
                  <a:spcPct val="20000"/>
                </a:spcBef>
                <a:buChar char="–"/>
                <a:defRPr sz="2000">
                  <a:solidFill>
                    <a:schemeClr val="tx1"/>
                  </a:solidFill>
                  <a:latin typeface="Verdana" pitchFamily="34" charset="0"/>
                  <a:ea typeface="宋体" pitchFamily="2" charset="-122"/>
                  <a:sym typeface="Verdana" pitchFamily="34" charset="0"/>
                </a:defRPr>
              </a:lvl4pPr>
              <a:lvl5pPr marL="2057400" indent="-228600">
                <a:spcBef>
                  <a:spcPct val="20000"/>
                </a:spcBef>
                <a:buChar char="»"/>
                <a:defRPr sz="2000">
                  <a:solidFill>
                    <a:schemeClr val="tx1"/>
                  </a:solidFill>
                  <a:latin typeface="Verdana" pitchFamily="34" charset="0"/>
                  <a:ea typeface="宋体" pitchFamily="2" charset="-122"/>
                  <a:sym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9pPr>
            </a:lstStyle>
            <a:p>
              <a:pPr eaLnBrk="0" fontAlgn="base" hangingPunct="0">
                <a:spcBef>
                  <a:spcPct val="50000"/>
                </a:spcBef>
                <a:spcAft>
                  <a:spcPct val="0"/>
                </a:spcAft>
                <a:buFontTx/>
                <a:buNone/>
              </a:pPr>
              <a:r>
                <a:rPr lang="zh-CN" altLang="en-US" sz="1600" b="1" smtClean="0">
                  <a:solidFill>
                    <a:srgbClr val="006699"/>
                  </a:solidFill>
                  <a:latin typeface="宋体" pitchFamily="2" charset="-122"/>
                  <a:sym typeface="宋体" pitchFamily="2" charset="-122"/>
                </a:rPr>
                <a:t>回溯年</a:t>
              </a:r>
              <a:endParaRPr lang="en-US" altLang="zh-CN" sz="1600" b="1" smtClean="0">
                <a:solidFill>
                  <a:srgbClr val="006699"/>
                </a:solidFill>
                <a:latin typeface="宋体" pitchFamily="2" charset="-122"/>
                <a:sym typeface="宋体" pitchFamily="2" charset="-122"/>
              </a:endParaRPr>
            </a:p>
          </p:txBody>
        </p:sp>
      </p:grpSp>
      <p:pic>
        <p:nvPicPr>
          <p:cNvPr id="12302"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9625" y="4217988"/>
            <a:ext cx="365125"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303" name="AutoShape 41"/>
          <p:cNvCxnSpPr>
            <a:cxnSpLocks noChangeShapeType="1"/>
          </p:cNvCxnSpPr>
          <p:nvPr/>
        </p:nvCxnSpPr>
        <p:spPr bwMode="auto">
          <a:xfrm rot="10800000">
            <a:off x="3532188" y="4641850"/>
            <a:ext cx="1897062" cy="88900"/>
          </a:xfrm>
          <a:prstGeom prst="curvedConnector3">
            <a:avLst>
              <a:gd name="adj1" fmla="val 49954"/>
            </a:avLst>
          </a:prstGeom>
          <a:noFill/>
          <a:ln w="28575">
            <a:solidFill>
              <a:srgbClr val="FF3300"/>
            </a:solidFill>
            <a:miter lim="800000"/>
            <a:headEnd/>
            <a:tailEnd type="triangle" w="med" len="med"/>
          </a:ln>
          <a:extLst>
            <a:ext uri="{909E8E84-426E-40DD-AFC4-6F175D3DCCD1}">
              <a14:hiddenFill xmlns:a14="http://schemas.microsoft.com/office/drawing/2010/main">
                <a:noFill/>
              </a14:hiddenFill>
            </a:ext>
          </a:extLst>
        </p:spPr>
      </p:cxnSp>
      <p:sp>
        <p:nvSpPr>
          <p:cNvPr id="12304" name="Rectangle 57"/>
          <p:cNvSpPr>
            <a:spLocks noChangeArrowheads="1"/>
          </p:cNvSpPr>
          <p:nvPr/>
        </p:nvSpPr>
        <p:spPr bwMode="auto">
          <a:xfrm>
            <a:off x="2630488" y="3584575"/>
            <a:ext cx="1295400" cy="1524000"/>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Verdana" pitchFamily="34" charset="0"/>
                <a:ea typeface="宋体" pitchFamily="2" charset="-122"/>
                <a:sym typeface="Verdana" pitchFamily="34" charset="0"/>
              </a:defRPr>
            </a:lvl1pPr>
            <a:lvl2pPr marL="742950" indent="-285750">
              <a:spcBef>
                <a:spcPct val="20000"/>
              </a:spcBef>
              <a:buChar char="–"/>
              <a:defRPr sz="2800">
                <a:solidFill>
                  <a:schemeClr val="tx1"/>
                </a:solidFill>
                <a:latin typeface="Verdana" pitchFamily="34" charset="0"/>
                <a:ea typeface="宋体" pitchFamily="2" charset="-122"/>
                <a:sym typeface="Verdana" pitchFamily="34" charset="0"/>
              </a:defRPr>
            </a:lvl2pPr>
            <a:lvl3pPr marL="1143000" indent="-228600">
              <a:spcBef>
                <a:spcPct val="20000"/>
              </a:spcBef>
              <a:buChar char="•"/>
              <a:defRPr sz="2400">
                <a:solidFill>
                  <a:schemeClr val="tx1"/>
                </a:solidFill>
                <a:latin typeface="Verdana" pitchFamily="34" charset="0"/>
                <a:ea typeface="宋体" pitchFamily="2" charset="-122"/>
                <a:sym typeface="Verdana" pitchFamily="34" charset="0"/>
              </a:defRPr>
            </a:lvl3pPr>
            <a:lvl4pPr marL="1600200" indent="-228600">
              <a:spcBef>
                <a:spcPct val="20000"/>
              </a:spcBef>
              <a:buChar char="–"/>
              <a:defRPr sz="2000">
                <a:solidFill>
                  <a:schemeClr val="tx1"/>
                </a:solidFill>
                <a:latin typeface="Verdana" pitchFamily="34" charset="0"/>
                <a:ea typeface="宋体" pitchFamily="2" charset="-122"/>
                <a:sym typeface="Verdana" pitchFamily="34" charset="0"/>
              </a:defRPr>
            </a:lvl4pPr>
            <a:lvl5pPr marL="2057400" indent="-228600">
              <a:spcBef>
                <a:spcPct val="20000"/>
              </a:spcBef>
              <a:buChar char="»"/>
              <a:defRPr sz="2000">
                <a:solidFill>
                  <a:schemeClr val="tx1"/>
                </a:solidFill>
                <a:latin typeface="Verdana" pitchFamily="34" charset="0"/>
                <a:ea typeface="宋体" pitchFamily="2" charset="-122"/>
                <a:sym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9pPr>
          </a:lstStyle>
          <a:p>
            <a:pPr eaLnBrk="0" fontAlgn="base" hangingPunct="0">
              <a:spcBef>
                <a:spcPct val="0"/>
              </a:spcBef>
              <a:spcAft>
                <a:spcPct val="0"/>
              </a:spcAft>
              <a:buFontTx/>
              <a:buNone/>
            </a:pPr>
            <a:endParaRPr lang="zh-CN" altLang="zh-CN" sz="1800" smtClean="0">
              <a:solidFill>
                <a:srgbClr val="006699"/>
              </a:solidFill>
              <a:latin typeface="Arial" pitchFamily="34" charset="0"/>
            </a:endParaRPr>
          </a:p>
        </p:txBody>
      </p:sp>
      <p:sp>
        <p:nvSpPr>
          <p:cNvPr id="12305" name="Rectangle 58"/>
          <p:cNvSpPr>
            <a:spLocks noChangeArrowheads="1"/>
          </p:cNvSpPr>
          <p:nvPr/>
        </p:nvSpPr>
        <p:spPr bwMode="auto">
          <a:xfrm>
            <a:off x="3925888" y="3584575"/>
            <a:ext cx="1295400" cy="1524000"/>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Verdana" pitchFamily="34" charset="0"/>
                <a:ea typeface="宋体" pitchFamily="2" charset="-122"/>
                <a:sym typeface="Verdana" pitchFamily="34" charset="0"/>
              </a:defRPr>
            </a:lvl1pPr>
            <a:lvl2pPr marL="742950" indent="-285750">
              <a:spcBef>
                <a:spcPct val="20000"/>
              </a:spcBef>
              <a:buChar char="–"/>
              <a:defRPr sz="2800">
                <a:solidFill>
                  <a:schemeClr val="tx1"/>
                </a:solidFill>
                <a:latin typeface="Verdana" pitchFamily="34" charset="0"/>
                <a:ea typeface="宋体" pitchFamily="2" charset="-122"/>
                <a:sym typeface="Verdana" pitchFamily="34" charset="0"/>
              </a:defRPr>
            </a:lvl2pPr>
            <a:lvl3pPr marL="1143000" indent="-228600">
              <a:spcBef>
                <a:spcPct val="20000"/>
              </a:spcBef>
              <a:buChar char="•"/>
              <a:defRPr sz="2400">
                <a:solidFill>
                  <a:schemeClr val="tx1"/>
                </a:solidFill>
                <a:latin typeface="Verdana" pitchFamily="34" charset="0"/>
                <a:ea typeface="宋体" pitchFamily="2" charset="-122"/>
                <a:sym typeface="Verdana" pitchFamily="34" charset="0"/>
              </a:defRPr>
            </a:lvl3pPr>
            <a:lvl4pPr marL="1600200" indent="-228600">
              <a:spcBef>
                <a:spcPct val="20000"/>
              </a:spcBef>
              <a:buChar char="–"/>
              <a:defRPr sz="2000">
                <a:solidFill>
                  <a:schemeClr val="tx1"/>
                </a:solidFill>
                <a:latin typeface="Verdana" pitchFamily="34" charset="0"/>
                <a:ea typeface="宋体" pitchFamily="2" charset="-122"/>
                <a:sym typeface="Verdana" pitchFamily="34" charset="0"/>
              </a:defRPr>
            </a:lvl4pPr>
            <a:lvl5pPr marL="2057400" indent="-228600">
              <a:spcBef>
                <a:spcPct val="20000"/>
              </a:spcBef>
              <a:buChar char="»"/>
              <a:defRPr sz="2000">
                <a:solidFill>
                  <a:schemeClr val="tx1"/>
                </a:solidFill>
                <a:latin typeface="Verdana" pitchFamily="34" charset="0"/>
                <a:ea typeface="宋体" pitchFamily="2" charset="-122"/>
                <a:sym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9pPr>
          </a:lstStyle>
          <a:p>
            <a:pPr eaLnBrk="0" fontAlgn="base" hangingPunct="0">
              <a:spcBef>
                <a:spcPct val="0"/>
              </a:spcBef>
              <a:spcAft>
                <a:spcPct val="0"/>
              </a:spcAft>
              <a:buFontTx/>
              <a:buNone/>
            </a:pPr>
            <a:endParaRPr lang="zh-CN" altLang="zh-CN" sz="1800" smtClean="0">
              <a:solidFill>
                <a:srgbClr val="006699"/>
              </a:solidFill>
              <a:latin typeface="Arial" pitchFamily="34" charset="0"/>
            </a:endParaRPr>
          </a:p>
        </p:txBody>
      </p:sp>
      <p:sp>
        <p:nvSpPr>
          <p:cNvPr id="12306" name="Rectangle 59"/>
          <p:cNvSpPr>
            <a:spLocks noChangeArrowheads="1"/>
          </p:cNvSpPr>
          <p:nvPr/>
        </p:nvSpPr>
        <p:spPr bwMode="auto">
          <a:xfrm>
            <a:off x="5221288" y="3584575"/>
            <a:ext cx="1295400" cy="1524000"/>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Verdana" pitchFamily="34" charset="0"/>
                <a:ea typeface="宋体" pitchFamily="2" charset="-122"/>
                <a:sym typeface="Verdana" pitchFamily="34" charset="0"/>
              </a:defRPr>
            </a:lvl1pPr>
            <a:lvl2pPr marL="742950" indent="-285750">
              <a:spcBef>
                <a:spcPct val="20000"/>
              </a:spcBef>
              <a:buChar char="–"/>
              <a:defRPr sz="2800">
                <a:solidFill>
                  <a:schemeClr val="tx1"/>
                </a:solidFill>
                <a:latin typeface="Verdana" pitchFamily="34" charset="0"/>
                <a:ea typeface="宋体" pitchFamily="2" charset="-122"/>
                <a:sym typeface="Verdana" pitchFamily="34" charset="0"/>
              </a:defRPr>
            </a:lvl2pPr>
            <a:lvl3pPr marL="1143000" indent="-228600">
              <a:spcBef>
                <a:spcPct val="20000"/>
              </a:spcBef>
              <a:buChar char="•"/>
              <a:defRPr sz="2400">
                <a:solidFill>
                  <a:schemeClr val="tx1"/>
                </a:solidFill>
                <a:latin typeface="Verdana" pitchFamily="34" charset="0"/>
                <a:ea typeface="宋体" pitchFamily="2" charset="-122"/>
                <a:sym typeface="Verdana" pitchFamily="34" charset="0"/>
              </a:defRPr>
            </a:lvl3pPr>
            <a:lvl4pPr marL="1600200" indent="-228600">
              <a:spcBef>
                <a:spcPct val="20000"/>
              </a:spcBef>
              <a:buChar char="–"/>
              <a:defRPr sz="2000">
                <a:solidFill>
                  <a:schemeClr val="tx1"/>
                </a:solidFill>
                <a:latin typeface="Verdana" pitchFamily="34" charset="0"/>
                <a:ea typeface="宋体" pitchFamily="2" charset="-122"/>
                <a:sym typeface="Verdana" pitchFamily="34" charset="0"/>
              </a:defRPr>
            </a:lvl4pPr>
            <a:lvl5pPr marL="2057400" indent="-228600">
              <a:spcBef>
                <a:spcPct val="20000"/>
              </a:spcBef>
              <a:buChar char="»"/>
              <a:defRPr sz="2000">
                <a:solidFill>
                  <a:schemeClr val="tx1"/>
                </a:solidFill>
                <a:latin typeface="Verdana" pitchFamily="34" charset="0"/>
                <a:ea typeface="宋体" pitchFamily="2" charset="-122"/>
                <a:sym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9pPr>
          </a:lstStyle>
          <a:p>
            <a:pPr eaLnBrk="0" fontAlgn="base" hangingPunct="0">
              <a:spcBef>
                <a:spcPct val="0"/>
              </a:spcBef>
              <a:spcAft>
                <a:spcPct val="0"/>
              </a:spcAft>
              <a:buFontTx/>
              <a:buNone/>
            </a:pPr>
            <a:endParaRPr lang="zh-CN" altLang="zh-CN" sz="1800" smtClean="0">
              <a:solidFill>
                <a:srgbClr val="006699"/>
              </a:solidFill>
              <a:latin typeface="Arial" pitchFamily="34" charset="0"/>
            </a:endParaRPr>
          </a:p>
        </p:txBody>
      </p:sp>
      <p:grpSp>
        <p:nvGrpSpPr>
          <p:cNvPr id="12307" name="Group 38"/>
          <p:cNvGrpSpPr>
            <a:grpSpLocks/>
          </p:cNvGrpSpPr>
          <p:nvPr/>
        </p:nvGrpSpPr>
        <p:grpSpPr bwMode="auto">
          <a:xfrm>
            <a:off x="6516688" y="3584575"/>
            <a:ext cx="1295400" cy="1524000"/>
            <a:chOff x="0" y="0"/>
            <a:chExt cx="816" cy="960"/>
          </a:xfrm>
        </p:grpSpPr>
        <p:grpSp>
          <p:nvGrpSpPr>
            <p:cNvPr id="12328" name="Group 39"/>
            <p:cNvGrpSpPr>
              <a:grpSpLocks/>
            </p:cNvGrpSpPr>
            <p:nvPr/>
          </p:nvGrpSpPr>
          <p:grpSpPr bwMode="auto">
            <a:xfrm flipV="1">
              <a:off x="720" y="0"/>
              <a:ext cx="96" cy="960"/>
              <a:chOff x="0" y="0"/>
              <a:chExt cx="96" cy="960"/>
            </a:xfrm>
          </p:grpSpPr>
          <p:sp>
            <p:nvSpPr>
              <p:cNvPr id="12332" name="Line 43"/>
              <p:cNvSpPr>
                <a:spLocks noChangeShapeType="1"/>
              </p:cNvSpPr>
              <p:nvPr/>
            </p:nvSpPr>
            <p:spPr bwMode="auto">
              <a:xfrm flipH="1">
                <a:off x="0" y="0"/>
                <a:ext cx="96"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itchFamily="34" charset="0"/>
                  <a:buNone/>
                </a:pPr>
                <a:endParaRPr lang="zh-CN" altLang="en-US" smtClean="0">
                  <a:solidFill>
                    <a:srgbClr val="006699"/>
                  </a:solidFill>
                  <a:latin typeface="Arial" pitchFamily="34" charset="0"/>
                </a:endParaRPr>
              </a:p>
            </p:txBody>
          </p:sp>
          <p:grpSp>
            <p:nvGrpSpPr>
              <p:cNvPr id="12333" name="Group 41"/>
              <p:cNvGrpSpPr>
                <a:grpSpLocks/>
              </p:cNvGrpSpPr>
              <p:nvPr/>
            </p:nvGrpSpPr>
            <p:grpSpPr bwMode="auto">
              <a:xfrm>
                <a:off x="0" y="96"/>
                <a:ext cx="96" cy="192"/>
                <a:chOff x="0" y="0"/>
                <a:chExt cx="96" cy="192"/>
              </a:xfrm>
            </p:grpSpPr>
            <p:sp>
              <p:nvSpPr>
                <p:cNvPr id="12344" name="Line 45"/>
                <p:cNvSpPr>
                  <a:spLocks noChangeShapeType="1"/>
                </p:cNvSpPr>
                <p:nvPr/>
              </p:nvSpPr>
              <p:spPr bwMode="auto">
                <a:xfrm>
                  <a:off x="0" y="0"/>
                  <a:ext cx="96"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itchFamily="34" charset="0"/>
                    <a:buNone/>
                  </a:pPr>
                  <a:endParaRPr lang="zh-CN" altLang="en-US" smtClean="0">
                    <a:solidFill>
                      <a:srgbClr val="006699"/>
                    </a:solidFill>
                    <a:latin typeface="Arial" pitchFamily="34" charset="0"/>
                  </a:endParaRPr>
                </a:p>
              </p:txBody>
            </p:sp>
            <p:sp>
              <p:nvSpPr>
                <p:cNvPr id="12345" name="Line 46"/>
                <p:cNvSpPr>
                  <a:spLocks noChangeShapeType="1"/>
                </p:cNvSpPr>
                <p:nvPr/>
              </p:nvSpPr>
              <p:spPr bwMode="auto">
                <a:xfrm flipH="1">
                  <a:off x="0" y="96"/>
                  <a:ext cx="96"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itchFamily="34" charset="0"/>
                    <a:buNone/>
                  </a:pPr>
                  <a:endParaRPr lang="zh-CN" altLang="en-US" smtClean="0">
                    <a:solidFill>
                      <a:srgbClr val="006699"/>
                    </a:solidFill>
                    <a:latin typeface="Arial" pitchFamily="34" charset="0"/>
                  </a:endParaRPr>
                </a:p>
              </p:txBody>
            </p:sp>
          </p:grpSp>
          <p:grpSp>
            <p:nvGrpSpPr>
              <p:cNvPr id="12334" name="Group 44"/>
              <p:cNvGrpSpPr>
                <a:grpSpLocks/>
              </p:cNvGrpSpPr>
              <p:nvPr/>
            </p:nvGrpSpPr>
            <p:grpSpPr bwMode="auto">
              <a:xfrm>
                <a:off x="0" y="480"/>
                <a:ext cx="96" cy="192"/>
                <a:chOff x="0" y="0"/>
                <a:chExt cx="96" cy="192"/>
              </a:xfrm>
            </p:grpSpPr>
            <p:sp>
              <p:nvSpPr>
                <p:cNvPr id="12342" name="Line 48"/>
                <p:cNvSpPr>
                  <a:spLocks noChangeShapeType="1"/>
                </p:cNvSpPr>
                <p:nvPr/>
              </p:nvSpPr>
              <p:spPr bwMode="auto">
                <a:xfrm flipH="1" flipV="1">
                  <a:off x="0" y="0"/>
                  <a:ext cx="96"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itchFamily="34" charset="0"/>
                    <a:buNone/>
                  </a:pPr>
                  <a:endParaRPr lang="zh-CN" altLang="en-US" smtClean="0">
                    <a:solidFill>
                      <a:srgbClr val="006699"/>
                    </a:solidFill>
                    <a:latin typeface="Arial" pitchFamily="34" charset="0"/>
                  </a:endParaRPr>
                </a:p>
              </p:txBody>
            </p:sp>
            <p:sp>
              <p:nvSpPr>
                <p:cNvPr id="12343" name="Line 49"/>
                <p:cNvSpPr>
                  <a:spLocks noChangeShapeType="1"/>
                </p:cNvSpPr>
                <p:nvPr/>
              </p:nvSpPr>
              <p:spPr bwMode="auto">
                <a:xfrm flipV="1">
                  <a:off x="0" y="96"/>
                  <a:ext cx="96"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itchFamily="34" charset="0"/>
                    <a:buNone/>
                  </a:pPr>
                  <a:endParaRPr lang="zh-CN" altLang="en-US" smtClean="0">
                    <a:solidFill>
                      <a:srgbClr val="006699"/>
                    </a:solidFill>
                    <a:latin typeface="Arial" pitchFamily="34" charset="0"/>
                  </a:endParaRPr>
                </a:p>
              </p:txBody>
            </p:sp>
          </p:grpSp>
          <p:grpSp>
            <p:nvGrpSpPr>
              <p:cNvPr id="12335" name="Group 47"/>
              <p:cNvGrpSpPr>
                <a:grpSpLocks/>
              </p:cNvGrpSpPr>
              <p:nvPr/>
            </p:nvGrpSpPr>
            <p:grpSpPr bwMode="auto">
              <a:xfrm>
                <a:off x="0" y="288"/>
                <a:ext cx="96" cy="192"/>
                <a:chOff x="0" y="0"/>
                <a:chExt cx="96" cy="192"/>
              </a:xfrm>
            </p:grpSpPr>
            <p:sp>
              <p:nvSpPr>
                <p:cNvPr id="12340" name="Line 51"/>
                <p:cNvSpPr>
                  <a:spLocks noChangeShapeType="1"/>
                </p:cNvSpPr>
                <p:nvPr/>
              </p:nvSpPr>
              <p:spPr bwMode="auto">
                <a:xfrm flipH="1" flipV="1">
                  <a:off x="0" y="0"/>
                  <a:ext cx="96"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itchFamily="34" charset="0"/>
                    <a:buNone/>
                  </a:pPr>
                  <a:endParaRPr lang="zh-CN" altLang="en-US" smtClean="0">
                    <a:solidFill>
                      <a:srgbClr val="006699"/>
                    </a:solidFill>
                    <a:latin typeface="Arial" pitchFamily="34" charset="0"/>
                  </a:endParaRPr>
                </a:p>
              </p:txBody>
            </p:sp>
            <p:sp>
              <p:nvSpPr>
                <p:cNvPr id="12341" name="Line 52"/>
                <p:cNvSpPr>
                  <a:spLocks noChangeShapeType="1"/>
                </p:cNvSpPr>
                <p:nvPr/>
              </p:nvSpPr>
              <p:spPr bwMode="auto">
                <a:xfrm flipV="1">
                  <a:off x="0" y="96"/>
                  <a:ext cx="96"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itchFamily="34" charset="0"/>
                    <a:buNone/>
                  </a:pPr>
                  <a:endParaRPr lang="zh-CN" altLang="en-US" smtClean="0">
                    <a:solidFill>
                      <a:srgbClr val="006699"/>
                    </a:solidFill>
                    <a:latin typeface="Arial" pitchFamily="34" charset="0"/>
                  </a:endParaRPr>
                </a:p>
              </p:txBody>
            </p:sp>
          </p:grpSp>
          <p:grpSp>
            <p:nvGrpSpPr>
              <p:cNvPr id="12336" name="Group 50"/>
              <p:cNvGrpSpPr>
                <a:grpSpLocks/>
              </p:cNvGrpSpPr>
              <p:nvPr/>
            </p:nvGrpSpPr>
            <p:grpSpPr bwMode="auto">
              <a:xfrm>
                <a:off x="0" y="672"/>
                <a:ext cx="96" cy="192"/>
                <a:chOff x="0" y="0"/>
                <a:chExt cx="96" cy="192"/>
              </a:xfrm>
            </p:grpSpPr>
            <p:sp>
              <p:nvSpPr>
                <p:cNvPr id="12338" name="Line 54"/>
                <p:cNvSpPr>
                  <a:spLocks noChangeShapeType="1"/>
                </p:cNvSpPr>
                <p:nvPr/>
              </p:nvSpPr>
              <p:spPr bwMode="auto">
                <a:xfrm flipH="1" flipV="1">
                  <a:off x="0" y="0"/>
                  <a:ext cx="96"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itchFamily="34" charset="0"/>
                    <a:buNone/>
                  </a:pPr>
                  <a:endParaRPr lang="zh-CN" altLang="en-US" smtClean="0">
                    <a:solidFill>
                      <a:srgbClr val="006699"/>
                    </a:solidFill>
                    <a:latin typeface="Arial" pitchFamily="34" charset="0"/>
                  </a:endParaRPr>
                </a:p>
              </p:txBody>
            </p:sp>
            <p:sp>
              <p:nvSpPr>
                <p:cNvPr id="12339" name="Line 55"/>
                <p:cNvSpPr>
                  <a:spLocks noChangeShapeType="1"/>
                </p:cNvSpPr>
                <p:nvPr/>
              </p:nvSpPr>
              <p:spPr bwMode="auto">
                <a:xfrm flipV="1">
                  <a:off x="0" y="96"/>
                  <a:ext cx="96"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itchFamily="34" charset="0"/>
                    <a:buNone/>
                  </a:pPr>
                  <a:endParaRPr lang="zh-CN" altLang="en-US" smtClean="0">
                    <a:solidFill>
                      <a:srgbClr val="006699"/>
                    </a:solidFill>
                    <a:latin typeface="Arial" pitchFamily="34" charset="0"/>
                  </a:endParaRPr>
                </a:p>
              </p:txBody>
            </p:sp>
          </p:grpSp>
          <p:sp>
            <p:nvSpPr>
              <p:cNvPr id="12337" name="Line 56"/>
              <p:cNvSpPr>
                <a:spLocks noChangeShapeType="1"/>
              </p:cNvSpPr>
              <p:nvPr/>
            </p:nvSpPr>
            <p:spPr bwMode="auto">
              <a:xfrm>
                <a:off x="0" y="864"/>
                <a:ext cx="96" cy="9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itchFamily="34" charset="0"/>
                  <a:buNone/>
                </a:pPr>
                <a:endParaRPr lang="zh-CN" altLang="en-US" smtClean="0">
                  <a:solidFill>
                    <a:srgbClr val="006699"/>
                  </a:solidFill>
                  <a:latin typeface="Arial" pitchFamily="34" charset="0"/>
                </a:endParaRPr>
              </a:p>
            </p:txBody>
          </p:sp>
        </p:grpSp>
        <p:grpSp>
          <p:nvGrpSpPr>
            <p:cNvPr id="12329" name="Group 54"/>
            <p:cNvGrpSpPr>
              <a:grpSpLocks/>
            </p:cNvGrpSpPr>
            <p:nvPr/>
          </p:nvGrpSpPr>
          <p:grpSpPr bwMode="auto">
            <a:xfrm>
              <a:off x="0" y="0"/>
              <a:ext cx="816" cy="960"/>
              <a:chOff x="0" y="0"/>
              <a:chExt cx="393" cy="960"/>
            </a:xfrm>
          </p:grpSpPr>
          <p:sp>
            <p:nvSpPr>
              <p:cNvPr id="12330" name="Line 61"/>
              <p:cNvSpPr>
                <a:spLocks noChangeShapeType="1"/>
              </p:cNvSpPr>
              <p:nvPr/>
            </p:nvSpPr>
            <p:spPr bwMode="auto">
              <a:xfrm>
                <a:off x="9" y="0"/>
                <a:ext cx="384" cy="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itchFamily="34" charset="0"/>
                  <a:buNone/>
                </a:pPr>
                <a:endParaRPr lang="zh-CN" altLang="en-US" smtClean="0">
                  <a:solidFill>
                    <a:srgbClr val="006699"/>
                  </a:solidFill>
                  <a:latin typeface="Arial" pitchFamily="34" charset="0"/>
                </a:endParaRPr>
              </a:p>
            </p:txBody>
          </p:sp>
          <p:sp>
            <p:nvSpPr>
              <p:cNvPr id="12331" name="Line 62"/>
              <p:cNvSpPr>
                <a:spLocks noChangeShapeType="1"/>
              </p:cNvSpPr>
              <p:nvPr/>
            </p:nvSpPr>
            <p:spPr bwMode="auto">
              <a:xfrm>
                <a:off x="0" y="960"/>
                <a:ext cx="384" cy="1"/>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itchFamily="34" charset="0"/>
                  <a:buNone/>
                </a:pPr>
                <a:endParaRPr lang="zh-CN" altLang="en-US" smtClean="0">
                  <a:solidFill>
                    <a:srgbClr val="006699"/>
                  </a:solidFill>
                  <a:latin typeface="Arial" pitchFamily="34" charset="0"/>
                </a:endParaRPr>
              </a:p>
            </p:txBody>
          </p:sp>
        </p:grpSp>
      </p:grpSp>
      <p:pic>
        <p:nvPicPr>
          <p:cNvPr id="12308" name="Picture 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246563"/>
            <a:ext cx="3556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9" name="Line 67"/>
          <p:cNvSpPr>
            <a:spLocks noChangeShapeType="1"/>
          </p:cNvSpPr>
          <p:nvPr/>
        </p:nvSpPr>
        <p:spPr bwMode="auto">
          <a:xfrm flipH="1">
            <a:off x="1509713" y="3432175"/>
            <a:ext cx="6705600" cy="0"/>
          </a:xfrm>
          <a:prstGeom prst="line">
            <a:avLst/>
          </a:prstGeom>
          <a:noFill/>
          <a:ln w="28575">
            <a:solidFill>
              <a:schemeClr val="tx1"/>
            </a:solidFill>
            <a:miter lim="800000"/>
            <a:headEnd type="triangle" w="med" len="me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itchFamily="34" charset="0"/>
              <a:buNone/>
            </a:pPr>
            <a:endParaRPr lang="zh-CN" altLang="en-US" smtClean="0">
              <a:solidFill>
                <a:srgbClr val="006699"/>
              </a:solidFill>
              <a:latin typeface="Arial" pitchFamily="34" charset="0"/>
            </a:endParaRPr>
          </a:p>
        </p:txBody>
      </p:sp>
      <p:sp>
        <p:nvSpPr>
          <p:cNvPr id="12310" name="Text Box 68"/>
          <p:cNvSpPr>
            <a:spLocks noChangeArrowheads="1"/>
          </p:cNvSpPr>
          <p:nvPr/>
        </p:nvSpPr>
        <p:spPr bwMode="auto">
          <a:xfrm>
            <a:off x="635000" y="3238500"/>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itchFamily="34" charset="0"/>
                <a:ea typeface="宋体" pitchFamily="2" charset="-122"/>
                <a:sym typeface="Verdana" pitchFamily="34" charset="0"/>
              </a:defRPr>
            </a:lvl1pPr>
            <a:lvl2pPr marL="742950" indent="-285750">
              <a:spcBef>
                <a:spcPct val="20000"/>
              </a:spcBef>
              <a:buChar char="–"/>
              <a:defRPr sz="2800">
                <a:solidFill>
                  <a:schemeClr val="tx1"/>
                </a:solidFill>
                <a:latin typeface="Verdana" pitchFamily="34" charset="0"/>
                <a:ea typeface="宋体" pitchFamily="2" charset="-122"/>
                <a:sym typeface="Verdana" pitchFamily="34" charset="0"/>
              </a:defRPr>
            </a:lvl2pPr>
            <a:lvl3pPr marL="1143000" indent="-228600">
              <a:spcBef>
                <a:spcPct val="20000"/>
              </a:spcBef>
              <a:buChar char="•"/>
              <a:defRPr sz="2400">
                <a:solidFill>
                  <a:schemeClr val="tx1"/>
                </a:solidFill>
                <a:latin typeface="Verdana" pitchFamily="34" charset="0"/>
                <a:ea typeface="宋体" pitchFamily="2" charset="-122"/>
                <a:sym typeface="Verdana" pitchFamily="34" charset="0"/>
              </a:defRPr>
            </a:lvl3pPr>
            <a:lvl4pPr marL="1600200" indent="-228600">
              <a:spcBef>
                <a:spcPct val="20000"/>
              </a:spcBef>
              <a:buChar char="–"/>
              <a:defRPr sz="2000">
                <a:solidFill>
                  <a:schemeClr val="tx1"/>
                </a:solidFill>
                <a:latin typeface="Verdana" pitchFamily="34" charset="0"/>
                <a:ea typeface="宋体" pitchFamily="2" charset="-122"/>
                <a:sym typeface="Verdana" pitchFamily="34" charset="0"/>
              </a:defRPr>
            </a:lvl4pPr>
            <a:lvl5pPr marL="2057400" indent="-228600">
              <a:spcBef>
                <a:spcPct val="20000"/>
              </a:spcBef>
              <a:buChar char="»"/>
              <a:defRPr sz="2000">
                <a:solidFill>
                  <a:schemeClr val="tx1"/>
                </a:solidFill>
                <a:latin typeface="Verdana" pitchFamily="34" charset="0"/>
                <a:ea typeface="宋体" pitchFamily="2" charset="-122"/>
                <a:sym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9pPr>
          </a:lstStyle>
          <a:p>
            <a:pPr eaLnBrk="0" fontAlgn="base" hangingPunct="0">
              <a:spcBef>
                <a:spcPct val="50000"/>
              </a:spcBef>
              <a:spcAft>
                <a:spcPct val="0"/>
              </a:spcAft>
              <a:buFontTx/>
              <a:buNone/>
            </a:pPr>
            <a:r>
              <a:rPr lang="zh-CN" altLang="en-US" sz="1800" b="1" smtClean="0">
                <a:solidFill>
                  <a:srgbClr val="006699"/>
                </a:solidFill>
                <a:latin typeface="宋体" pitchFamily="2" charset="-122"/>
                <a:sym typeface="宋体" pitchFamily="2" charset="-122"/>
              </a:rPr>
              <a:t>发表年</a:t>
            </a:r>
            <a:endParaRPr lang="zh-CN" altLang="en-US" sz="1800" smtClean="0">
              <a:solidFill>
                <a:srgbClr val="006699"/>
              </a:solidFill>
              <a:latin typeface="Arial" pitchFamily="34" charset="0"/>
            </a:endParaRPr>
          </a:p>
        </p:txBody>
      </p:sp>
      <p:sp>
        <p:nvSpPr>
          <p:cNvPr id="12311" name="Text Box 18"/>
          <p:cNvSpPr>
            <a:spLocks noChangeArrowheads="1"/>
          </p:cNvSpPr>
          <p:nvPr/>
        </p:nvSpPr>
        <p:spPr bwMode="auto">
          <a:xfrm>
            <a:off x="2857500" y="3279775"/>
            <a:ext cx="792163"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spAutoFit/>
          </a:bodyPr>
          <a:lstStyle>
            <a:lvl1pPr>
              <a:spcBef>
                <a:spcPct val="20000"/>
              </a:spcBef>
              <a:buChar char="•"/>
              <a:defRPr sz="3200">
                <a:solidFill>
                  <a:schemeClr val="tx1"/>
                </a:solidFill>
                <a:latin typeface="Verdana" pitchFamily="34" charset="0"/>
                <a:ea typeface="宋体" pitchFamily="2" charset="-122"/>
                <a:sym typeface="Verdana" pitchFamily="34" charset="0"/>
              </a:defRPr>
            </a:lvl1pPr>
            <a:lvl2pPr marL="742950" indent="-285750">
              <a:spcBef>
                <a:spcPct val="20000"/>
              </a:spcBef>
              <a:buChar char="–"/>
              <a:defRPr sz="2800">
                <a:solidFill>
                  <a:schemeClr val="tx1"/>
                </a:solidFill>
                <a:latin typeface="Verdana" pitchFamily="34" charset="0"/>
                <a:ea typeface="宋体" pitchFamily="2" charset="-122"/>
                <a:sym typeface="Verdana" pitchFamily="34" charset="0"/>
              </a:defRPr>
            </a:lvl2pPr>
            <a:lvl3pPr marL="1143000" indent="-228600">
              <a:spcBef>
                <a:spcPct val="20000"/>
              </a:spcBef>
              <a:buChar char="•"/>
              <a:defRPr sz="2400">
                <a:solidFill>
                  <a:schemeClr val="tx1"/>
                </a:solidFill>
                <a:latin typeface="Verdana" pitchFamily="34" charset="0"/>
                <a:ea typeface="宋体" pitchFamily="2" charset="-122"/>
                <a:sym typeface="Verdana" pitchFamily="34" charset="0"/>
              </a:defRPr>
            </a:lvl3pPr>
            <a:lvl4pPr marL="1600200" indent="-228600">
              <a:spcBef>
                <a:spcPct val="20000"/>
              </a:spcBef>
              <a:buChar char="–"/>
              <a:defRPr sz="2000">
                <a:solidFill>
                  <a:schemeClr val="tx1"/>
                </a:solidFill>
                <a:latin typeface="Verdana" pitchFamily="34" charset="0"/>
                <a:ea typeface="宋体" pitchFamily="2" charset="-122"/>
                <a:sym typeface="Verdana" pitchFamily="34" charset="0"/>
              </a:defRPr>
            </a:lvl4pPr>
            <a:lvl5pPr marL="2057400" indent="-228600">
              <a:spcBef>
                <a:spcPct val="20000"/>
              </a:spcBef>
              <a:buChar char="»"/>
              <a:defRPr sz="2000">
                <a:solidFill>
                  <a:schemeClr val="tx1"/>
                </a:solidFill>
                <a:latin typeface="Verdana" pitchFamily="34" charset="0"/>
                <a:ea typeface="宋体" pitchFamily="2" charset="-122"/>
                <a:sym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9pPr>
          </a:lstStyle>
          <a:p>
            <a:pPr algn="ctr" eaLnBrk="0" fontAlgn="base" hangingPunct="0">
              <a:spcBef>
                <a:spcPct val="50000"/>
              </a:spcBef>
              <a:spcAft>
                <a:spcPct val="0"/>
              </a:spcAft>
              <a:buFontTx/>
              <a:buNone/>
            </a:pPr>
            <a:r>
              <a:rPr lang="en-US" altLang="zh-CN" sz="1600" b="1" smtClean="0">
                <a:solidFill>
                  <a:srgbClr val="FF3300"/>
                </a:solidFill>
                <a:latin typeface="Arial" pitchFamily="34" charset="0"/>
              </a:rPr>
              <a:t>2005</a:t>
            </a:r>
            <a:endParaRPr lang="zh-CN" altLang="en-US" sz="1800" smtClean="0">
              <a:solidFill>
                <a:srgbClr val="006699"/>
              </a:solidFill>
              <a:latin typeface="Arial" pitchFamily="34" charset="0"/>
            </a:endParaRPr>
          </a:p>
        </p:txBody>
      </p:sp>
      <p:sp>
        <p:nvSpPr>
          <p:cNvPr id="12312" name="Text Box 17"/>
          <p:cNvSpPr>
            <a:spLocks noChangeArrowheads="1"/>
          </p:cNvSpPr>
          <p:nvPr/>
        </p:nvSpPr>
        <p:spPr bwMode="auto">
          <a:xfrm>
            <a:off x="4230688" y="3279775"/>
            <a:ext cx="70167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spAutoFit/>
          </a:bodyPr>
          <a:lstStyle>
            <a:lvl1pPr>
              <a:spcBef>
                <a:spcPct val="20000"/>
              </a:spcBef>
              <a:buChar char="•"/>
              <a:defRPr sz="3200">
                <a:solidFill>
                  <a:schemeClr val="tx1"/>
                </a:solidFill>
                <a:latin typeface="Verdana" pitchFamily="34" charset="0"/>
                <a:ea typeface="宋体" pitchFamily="2" charset="-122"/>
                <a:sym typeface="Verdana" pitchFamily="34" charset="0"/>
              </a:defRPr>
            </a:lvl1pPr>
            <a:lvl2pPr marL="742950" indent="-285750">
              <a:spcBef>
                <a:spcPct val="20000"/>
              </a:spcBef>
              <a:buChar char="–"/>
              <a:defRPr sz="2800">
                <a:solidFill>
                  <a:schemeClr val="tx1"/>
                </a:solidFill>
                <a:latin typeface="Verdana" pitchFamily="34" charset="0"/>
                <a:ea typeface="宋体" pitchFamily="2" charset="-122"/>
                <a:sym typeface="Verdana" pitchFamily="34" charset="0"/>
              </a:defRPr>
            </a:lvl2pPr>
            <a:lvl3pPr marL="1143000" indent="-228600">
              <a:spcBef>
                <a:spcPct val="20000"/>
              </a:spcBef>
              <a:buChar char="•"/>
              <a:defRPr sz="2400">
                <a:solidFill>
                  <a:schemeClr val="tx1"/>
                </a:solidFill>
                <a:latin typeface="Verdana" pitchFamily="34" charset="0"/>
                <a:ea typeface="宋体" pitchFamily="2" charset="-122"/>
                <a:sym typeface="Verdana" pitchFamily="34" charset="0"/>
              </a:defRPr>
            </a:lvl3pPr>
            <a:lvl4pPr marL="1600200" indent="-228600">
              <a:spcBef>
                <a:spcPct val="20000"/>
              </a:spcBef>
              <a:buChar char="–"/>
              <a:defRPr sz="2000">
                <a:solidFill>
                  <a:schemeClr val="tx1"/>
                </a:solidFill>
                <a:latin typeface="Verdana" pitchFamily="34" charset="0"/>
                <a:ea typeface="宋体" pitchFamily="2" charset="-122"/>
                <a:sym typeface="Verdana" pitchFamily="34" charset="0"/>
              </a:defRPr>
            </a:lvl4pPr>
            <a:lvl5pPr marL="2057400" indent="-228600">
              <a:spcBef>
                <a:spcPct val="20000"/>
              </a:spcBef>
              <a:buChar char="»"/>
              <a:defRPr sz="2000">
                <a:solidFill>
                  <a:schemeClr val="tx1"/>
                </a:solidFill>
                <a:latin typeface="Verdana" pitchFamily="34" charset="0"/>
                <a:ea typeface="宋体" pitchFamily="2" charset="-122"/>
                <a:sym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9pPr>
          </a:lstStyle>
          <a:p>
            <a:pPr algn="ctr" eaLnBrk="0" fontAlgn="base" hangingPunct="0">
              <a:spcBef>
                <a:spcPct val="50000"/>
              </a:spcBef>
              <a:spcAft>
                <a:spcPct val="0"/>
              </a:spcAft>
              <a:buFontTx/>
              <a:buNone/>
            </a:pPr>
            <a:r>
              <a:rPr lang="en-US" altLang="zh-CN" sz="1600" b="1" smtClean="0">
                <a:solidFill>
                  <a:srgbClr val="FF3300"/>
                </a:solidFill>
                <a:latin typeface="Arial" pitchFamily="34" charset="0"/>
              </a:rPr>
              <a:t>2006</a:t>
            </a:r>
            <a:endParaRPr lang="zh-CN" altLang="en-US" sz="1800" smtClean="0">
              <a:solidFill>
                <a:srgbClr val="006699"/>
              </a:solidFill>
              <a:latin typeface="Arial" pitchFamily="34" charset="0"/>
            </a:endParaRPr>
          </a:p>
        </p:txBody>
      </p:sp>
      <p:sp>
        <p:nvSpPr>
          <p:cNvPr id="12313" name="Text Box 16"/>
          <p:cNvSpPr>
            <a:spLocks noChangeArrowheads="1"/>
          </p:cNvSpPr>
          <p:nvPr/>
        </p:nvSpPr>
        <p:spPr bwMode="auto">
          <a:xfrm>
            <a:off x="5481638" y="3279775"/>
            <a:ext cx="703262"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spAutoFit/>
          </a:bodyPr>
          <a:lstStyle>
            <a:lvl1pPr>
              <a:spcBef>
                <a:spcPct val="20000"/>
              </a:spcBef>
              <a:buChar char="•"/>
              <a:defRPr sz="3200">
                <a:solidFill>
                  <a:schemeClr val="tx1"/>
                </a:solidFill>
                <a:latin typeface="Verdana" pitchFamily="34" charset="0"/>
                <a:ea typeface="宋体" pitchFamily="2" charset="-122"/>
                <a:sym typeface="Verdana" pitchFamily="34" charset="0"/>
              </a:defRPr>
            </a:lvl1pPr>
            <a:lvl2pPr marL="742950" indent="-285750">
              <a:spcBef>
                <a:spcPct val="20000"/>
              </a:spcBef>
              <a:buChar char="–"/>
              <a:defRPr sz="2800">
                <a:solidFill>
                  <a:schemeClr val="tx1"/>
                </a:solidFill>
                <a:latin typeface="Verdana" pitchFamily="34" charset="0"/>
                <a:ea typeface="宋体" pitchFamily="2" charset="-122"/>
                <a:sym typeface="Verdana" pitchFamily="34" charset="0"/>
              </a:defRPr>
            </a:lvl2pPr>
            <a:lvl3pPr marL="1143000" indent="-228600">
              <a:spcBef>
                <a:spcPct val="20000"/>
              </a:spcBef>
              <a:buChar char="•"/>
              <a:defRPr sz="2400">
                <a:solidFill>
                  <a:schemeClr val="tx1"/>
                </a:solidFill>
                <a:latin typeface="Verdana" pitchFamily="34" charset="0"/>
                <a:ea typeface="宋体" pitchFamily="2" charset="-122"/>
                <a:sym typeface="Verdana" pitchFamily="34" charset="0"/>
              </a:defRPr>
            </a:lvl3pPr>
            <a:lvl4pPr marL="1600200" indent="-228600">
              <a:spcBef>
                <a:spcPct val="20000"/>
              </a:spcBef>
              <a:buChar char="–"/>
              <a:defRPr sz="2000">
                <a:solidFill>
                  <a:schemeClr val="tx1"/>
                </a:solidFill>
                <a:latin typeface="Verdana" pitchFamily="34" charset="0"/>
                <a:ea typeface="宋体" pitchFamily="2" charset="-122"/>
                <a:sym typeface="Verdana" pitchFamily="34" charset="0"/>
              </a:defRPr>
            </a:lvl4pPr>
            <a:lvl5pPr marL="2057400" indent="-228600">
              <a:spcBef>
                <a:spcPct val="20000"/>
              </a:spcBef>
              <a:buChar char="»"/>
              <a:defRPr sz="2000">
                <a:solidFill>
                  <a:schemeClr val="tx1"/>
                </a:solidFill>
                <a:latin typeface="Verdana" pitchFamily="34" charset="0"/>
                <a:ea typeface="宋体" pitchFamily="2" charset="-122"/>
                <a:sym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9pPr>
          </a:lstStyle>
          <a:p>
            <a:pPr algn="ctr" eaLnBrk="0" fontAlgn="base" hangingPunct="0">
              <a:spcBef>
                <a:spcPct val="50000"/>
              </a:spcBef>
              <a:spcAft>
                <a:spcPct val="0"/>
              </a:spcAft>
              <a:buFontTx/>
              <a:buNone/>
            </a:pPr>
            <a:r>
              <a:rPr lang="en-US" altLang="zh-CN" sz="1600" b="1" smtClean="0">
                <a:solidFill>
                  <a:srgbClr val="0033CC"/>
                </a:solidFill>
                <a:latin typeface="Arial" pitchFamily="34" charset="0"/>
              </a:rPr>
              <a:t>2007</a:t>
            </a:r>
            <a:endParaRPr lang="zh-CN" altLang="en-US" sz="1800" smtClean="0">
              <a:solidFill>
                <a:srgbClr val="006699"/>
              </a:solidFill>
              <a:latin typeface="Arial" pitchFamily="34" charset="0"/>
            </a:endParaRPr>
          </a:p>
        </p:txBody>
      </p:sp>
      <p:sp>
        <p:nvSpPr>
          <p:cNvPr id="12314" name="Text Box 66"/>
          <p:cNvSpPr>
            <a:spLocks noChangeArrowheads="1"/>
          </p:cNvSpPr>
          <p:nvPr/>
        </p:nvSpPr>
        <p:spPr bwMode="auto">
          <a:xfrm>
            <a:off x="6750050" y="3279775"/>
            <a:ext cx="701675" cy="244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 tIns="0" rIns="18000" bIns="0">
            <a:spAutoFit/>
          </a:bodyPr>
          <a:lstStyle>
            <a:lvl1pPr>
              <a:spcBef>
                <a:spcPct val="20000"/>
              </a:spcBef>
              <a:buChar char="•"/>
              <a:defRPr sz="3200">
                <a:solidFill>
                  <a:schemeClr val="tx1"/>
                </a:solidFill>
                <a:latin typeface="Verdana" pitchFamily="34" charset="0"/>
                <a:ea typeface="宋体" pitchFamily="2" charset="-122"/>
                <a:sym typeface="Verdana" pitchFamily="34" charset="0"/>
              </a:defRPr>
            </a:lvl1pPr>
            <a:lvl2pPr marL="742950" indent="-285750">
              <a:spcBef>
                <a:spcPct val="20000"/>
              </a:spcBef>
              <a:buChar char="–"/>
              <a:defRPr sz="2800">
                <a:solidFill>
                  <a:schemeClr val="tx1"/>
                </a:solidFill>
                <a:latin typeface="Verdana" pitchFamily="34" charset="0"/>
                <a:ea typeface="宋体" pitchFamily="2" charset="-122"/>
                <a:sym typeface="Verdana" pitchFamily="34" charset="0"/>
              </a:defRPr>
            </a:lvl2pPr>
            <a:lvl3pPr marL="1143000" indent="-228600">
              <a:spcBef>
                <a:spcPct val="20000"/>
              </a:spcBef>
              <a:buChar char="•"/>
              <a:defRPr sz="2400">
                <a:solidFill>
                  <a:schemeClr val="tx1"/>
                </a:solidFill>
                <a:latin typeface="Verdana" pitchFamily="34" charset="0"/>
                <a:ea typeface="宋体" pitchFamily="2" charset="-122"/>
                <a:sym typeface="Verdana" pitchFamily="34" charset="0"/>
              </a:defRPr>
            </a:lvl3pPr>
            <a:lvl4pPr marL="1600200" indent="-228600">
              <a:spcBef>
                <a:spcPct val="20000"/>
              </a:spcBef>
              <a:buChar char="–"/>
              <a:defRPr sz="2000">
                <a:solidFill>
                  <a:schemeClr val="tx1"/>
                </a:solidFill>
                <a:latin typeface="Verdana" pitchFamily="34" charset="0"/>
                <a:ea typeface="宋体" pitchFamily="2" charset="-122"/>
                <a:sym typeface="Verdana" pitchFamily="34" charset="0"/>
              </a:defRPr>
            </a:lvl4pPr>
            <a:lvl5pPr marL="2057400" indent="-228600">
              <a:spcBef>
                <a:spcPct val="20000"/>
              </a:spcBef>
              <a:buChar char="»"/>
              <a:defRPr sz="2000">
                <a:solidFill>
                  <a:schemeClr val="tx1"/>
                </a:solidFill>
                <a:latin typeface="Verdana" pitchFamily="34" charset="0"/>
                <a:ea typeface="宋体" pitchFamily="2" charset="-122"/>
                <a:sym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9pPr>
          </a:lstStyle>
          <a:p>
            <a:pPr algn="ctr" eaLnBrk="0" fontAlgn="base" hangingPunct="0">
              <a:spcBef>
                <a:spcPct val="50000"/>
              </a:spcBef>
              <a:spcAft>
                <a:spcPct val="0"/>
              </a:spcAft>
              <a:buFontTx/>
              <a:buNone/>
            </a:pPr>
            <a:r>
              <a:rPr lang="en-US" altLang="zh-CN" sz="1600" b="1" smtClean="0">
                <a:solidFill>
                  <a:srgbClr val="006699"/>
                </a:solidFill>
                <a:latin typeface="Arial" pitchFamily="34" charset="0"/>
              </a:rPr>
              <a:t>2008</a:t>
            </a:r>
            <a:endParaRPr lang="zh-CN" altLang="en-US" sz="1800" smtClean="0">
              <a:solidFill>
                <a:srgbClr val="006699"/>
              </a:solidFill>
              <a:latin typeface="Arial" pitchFamily="34" charset="0"/>
            </a:endParaRPr>
          </a:p>
        </p:txBody>
      </p:sp>
      <p:pic>
        <p:nvPicPr>
          <p:cNvPr id="12315" name="Picture 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0263" y="4225925"/>
            <a:ext cx="3603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Picture 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5763" y="3784600"/>
            <a:ext cx="3556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Picture 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4488" y="4518025"/>
            <a:ext cx="3556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318" name="AutoShape 94"/>
          <p:cNvCxnSpPr>
            <a:cxnSpLocks noChangeShapeType="1"/>
          </p:cNvCxnSpPr>
          <p:nvPr/>
        </p:nvCxnSpPr>
        <p:spPr bwMode="auto">
          <a:xfrm rot="10800000" flipV="1">
            <a:off x="3532188" y="3944938"/>
            <a:ext cx="2039937" cy="273050"/>
          </a:xfrm>
          <a:prstGeom prst="curvedConnector3">
            <a:avLst>
              <a:gd name="adj1" fmla="val 49963"/>
            </a:avLst>
          </a:prstGeom>
          <a:noFill/>
          <a:ln w="28575">
            <a:solidFill>
              <a:srgbClr val="FF3300"/>
            </a:solidFill>
            <a:miter lim="800000"/>
            <a:headEnd/>
            <a:tailEnd type="triangle" w="med" len="med"/>
          </a:ln>
          <a:extLst>
            <a:ext uri="{909E8E84-426E-40DD-AFC4-6F175D3DCCD1}">
              <a14:hiddenFill xmlns:a14="http://schemas.microsoft.com/office/drawing/2010/main">
                <a:noFill/>
              </a14:hiddenFill>
            </a:ext>
          </a:extLst>
        </p:spPr>
      </p:cxnSp>
      <p:sp>
        <p:nvSpPr>
          <p:cNvPr id="14404" name="TextBox 102"/>
          <p:cNvSpPr>
            <a:spLocks noChangeArrowheads="1"/>
          </p:cNvSpPr>
          <p:nvPr/>
        </p:nvSpPr>
        <p:spPr bwMode="auto">
          <a:xfrm>
            <a:off x="2214563" y="5251450"/>
            <a:ext cx="55006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itchFamily="34" charset="0"/>
                <a:ea typeface="宋体" pitchFamily="2" charset="-122"/>
                <a:sym typeface="Verdana" pitchFamily="34" charset="0"/>
              </a:defRPr>
            </a:lvl1pPr>
            <a:lvl2pPr marL="742950" indent="-285750">
              <a:spcBef>
                <a:spcPct val="20000"/>
              </a:spcBef>
              <a:buChar char="–"/>
              <a:defRPr sz="2800">
                <a:solidFill>
                  <a:schemeClr val="tx1"/>
                </a:solidFill>
                <a:latin typeface="Verdana" pitchFamily="34" charset="0"/>
                <a:ea typeface="宋体" pitchFamily="2" charset="-122"/>
                <a:sym typeface="Verdana" pitchFamily="34" charset="0"/>
              </a:defRPr>
            </a:lvl2pPr>
            <a:lvl3pPr marL="1143000" indent="-228600">
              <a:spcBef>
                <a:spcPct val="20000"/>
              </a:spcBef>
              <a:buChar char="•"/>
              <a:defRPr sz="2400">
                <a:solidFill>
                  <a:schemeClr val="tx1"/>
                </a:solidFill>
                <a:latin typeface="Verdana" pitchFamily="34" charset="0"/>
                <a:ea typeface="宋体" pitchFamily="2" charset="-122"/>
                <a:sym typeface="Verdana" pitchFamily="34" charset="0"/>
              </a:defRPr>
            </a:lvl3pPr>
            <a:lvl4pPr marL="1600200" indent="-228600">
              <a:spcBef>
                <a:spcPct val="20000"/>
              </a:spcBef>
              <a:buChar char="–"/>
              <a:defRPr sz="2000">
                <a:solidFill>
                  <a:schemeClr val="tx1"/>
                </a:solidFill>
                <a:latin typeface="Verdana" pitchFamily="34" charset="0"/>
                <a:ea typeface="宋体" pitchFamily="2" charset="-122"/>
                <a:sym typeface="Verdana" pitchFamily="34" charset="0"/>
              </a:defRPr>
            </a:lvl4pPr>
            <a:lvl5pPr marL="2057400" indent="-228600">
              <a:spcBef>
                <a:spcPct val="20000"/>
              </a:spcBef>
              <a:buChar char="»"/>
              <a:defRPr sz="2000">
                <a:solidFill>
                  <a:schemeClr val="tx1"/>
                </a:solidFill>
                <a:latin typeface="Verdana" pitchFamily="34" charset="0"/>
                <a:ea typeface="宋体" pitchFamily="2" charset="-122"/>
                <a:sym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9pPr>
          </a:lstStyle>
          <a:p>
            <a:pPr algn="ctr" eaLnBrk="0" fontAlgn="base" hangingPunct="0">
              <a:spcBef>
                <a:spcPct val="0"/>
              </a:spcBef>
              <a:spcAft>
                <a:spcPct val="0"/>
              </a:spcAft>
              <a:buFontTx/>
              <a:buNone/>
            </a:pPr>
            <a:r>
              <a:rPr lang="en-US" altLang="zh-CN" sz="1800" b="1" smtClean="0">
                <a:solidFill>
                  <a:srgbClr val="0033CC"/>
                </a:solidFill>
                <a:latin typeface="Arial" pitchFamily="34" charset="0"/>
                <a:ea typeface="黑体" pitchFamily="49" charset="-122"/>
              </a:rPr>
              <a:t>2005</a:t>
            </a:r>
            <a:r>
              <a:rPr lang="zh-CN" altLang="en-US" sz="1800" b="1" smtClean="0">
                <a:solidFill>
                  <a:srgbClr val="0033CC"/>
                </a:solidFill>
                <a:latin typeface="Arial" pitchFamily="34" charset="0"/>
                <a:ea typeface="黑体" pitchFamily="49" charset="-122"/>
              </a:rPr>
              <a:t>年和</a:t>
            </a:r>
            <a:r>
              <a:rPr lang="en-US" altLang="zh-CN" sz="1800" b="1" smtClean="0">
                <a:solidFill>
                  <a:srgbClr val="0033CC"/>
                </a:solidFill>
                <a:latin typeface="Arial" pitchFamily="34" charset="0"/>
                <a:ea typeface="黑体" pitchFamily="49" charset="-122"/>
              </a:rPr>
              <a:t>2006</a:t>
            </a:r>
            <a:r>
              <a:rPr lang="zh-CN" altLang="en-US" sz="1800" b="1" smtClean="0">
                <a:solidFill>
                  <a:srgbClr val="0033CC"/>
                </a:solidFill>
                <a:latin typeface="Arial" pitchFamily="34" charset="0"/>
                <a:ea typeface="黑体" pitchFamily="49" charset="-122"/>
              </a:rPr>
              <a:t>年发表的文献在</a:t>
            </a:r>
            <a:r>
              <a:rPr lang="en-US" altLang="zh-CN" sz="1800" b="1" smtClean="0">
                <a:solidFill>
                  <a:srgbClr val="0033CC"/>
                </a:solidFill>
                <a:latin typeface="Arial" pitchFamily="34" charset="0"/>
                <a:ea typeface="黑体" pitchFamily="49" charset="-122"/>
              </a:rPr>
              <a:t>2007</a:t>
            </a:r>
            <a:r>
              <a:rPr lang="zh-CN" altLang="en-US" sz="1800" b="1" smtClean="0">
                <a:solidFill>
                  <a:srgbClr val="0033CC"/>
                </a:solidFill>
                <a:latin typeface="Arial" pitchFamily="34" charset="0"/>
                <a:ea typeface="黑体" pitchFamily="49" charset="-122"/>
              </a:rPr>
              <a:t>年被引用的次数</a:t>
            </a:r>
            <a:endParaRPr lang="zh-CN" altLang="en-US" sz="1800" smtClean="0">
              <a:solidFill>
                <a:srgbClr val="006699"/>
              </a:solidFill>
              <a:latin typeface="Arial" pitchFamily="34" charset="0"/>
            </a:endParaRPr>
          </a:p>
        </p:txBody>
      </p:sp>
      <p:sp>
        <p:nvSpPr>
          <p:cNvPr id="14405" name="直接连接符 104"/>
          <p:cNvSpPr>
            <a:spLocks noChangeShapeType="1"/>
          </p:cNvSpPr>
          <p:nvPr/>
        </p:nvSpPr>
        <p:spPr bwMode="auto">
          <a:xfrm>
            <a:off x="2143125" y="5608638"/>
            <a:ext cx="5643563" cy="1587"/>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buFont typeface="Arial" pitchFamily="34" charset="0"/>
              <a:buNone/>
            </a:pPr>
            <a:endParaRPr lang="zh-CN" altLang="en-US" smtClean="0">
              <a:solidFill>
                <a:srgbClr val="006699"/>
              </a:solidFill>
              <a:latin typeface="Arial" pitchFamily="34" charset="0"/>
            </a:endParaRPr>
          </a:p>
        </p:txBody>
      </p:sp>
      <p:sp>
        <p:nvSpPr>
          <p:cNvPr id="14406" name="TextBox 106"/>
          <p:cNvSpPr>
            <a:spLocks noChangeArrowheads="1"/>
          </p:cNvSpPr>
          <p:nvPr/>
        </p:nvSpPr>
        <p:spPr bwMode="auto">
          <a:xfrm>
            <a:off x="2214563" y="5638800"/>
            <a:ext cx="5500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itchFamily="34" charset="0"/>
                <a:ea typeface="宋体" pitchFamily="2" charset="-122"/>
                <a:sym typeface="Verdana" pitchFamily="34" charset="0"/>
              </a:defRPr>
            </a:lvl1pPr>
            <a:lvl2pPr marL="742950" indent="-285750">
              <a:spcBef>
                <a:spcPct val="20000"/>
              </a:spcBef>
              <a:buChar char="–"/>
              <a:defRPr sz="2800">
                <a:solidFill>
                  <a:schemeClr val="tx1"/>
                </a:solidFill>
                <a:latin typeface="Verdana" pitchFamily="34" charset="0"/>
                <a:ea typeface="宋体" pitchFamily="2" charset="-122"/>
                <a:sym typeface="Verdana" pitchFamily="34" charset="0"/>
              </a:defRPr>
            </a:lvl2pPr>
            <a:lvl3pPr marL="1143000" indent="-228600">
              <a:spcBef>
                <a:spcPct val="20000"/>
              </a:spcBef>
              <a:buChar char="•"/>
              <a:defRPr sz="2400">
                <a:solidFill>
                  <a:schemeClr val="tx1"/>
                </a:solidFill>
                <a:latin typeface="Verdana" pitchFamily="34" charset="0"/>
                <a:ea typeface="宋体" pitchFamily="2" charset="-122"/>
                <a:sym typeface="Verdana" pitchFamily="34" charset="0"/>
              </a:defRPr>
            </a:lvl3pPr>
            <a:lvl4pPr marL="1600200" indent="-228600">
              <a:spcBef>
                <a:spcPct val="20000"/>
              </a:spcBef>
              <a:buChar char="–"/>
              <a:defRPr sz="2000">
                <a:solidFill>
                  <a:schemeClr val="tx1"/>
                </a:solidFill>
                <a:latin typeface="Verdana" pitchFamily="34" charset="0"/>
                <a:ea typeface="宋体" pitchFamily="2" charset="-122"/>
                <a:sym typeface="Verdana" pitchFamily="34" charset="0"/>
              </a:defRPr>
            </a:lvl4pPr>
            <a:lvl5pPr marL="2057400" indent="-228600">
              <a:spcBef>
                <a:spcPct val="20000"/>
              </a:spcBef>
              <a:buChar char="»"/>
              <a:defRPr sz="2000">
                <a:solidFill>
                  <a:schemeClr val="tx1"/>
                </a:solidFill>
                <a:latin typeface="Verdana" pitchFamily="34" charset="0"/>
                <a:ea typeface="宋体" pitchFamily="2" charset="-122"/>
                <a:sym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9pPr>
          </a:lstStyle>
          <a:p>
            <a:pPr algn="ctr" eaLnBrk="0" fontAlgn="base" hangingPunct="0">
              <a:spcBef>
                <a:spcPct val="0"/>
              </a:spcBef>
              <a:spcAft>
                <a:spcPct val="0"/>
              </a:spcAft>
              <a:buFontTx/>
              <a:buNone/>
            </a:pPr>
            <a:r>
              <a:rPr lang="en-US" altLang="zh-CN" sz="1800" b="1" smtClean="0">
                <a:solidFill>
                  <a:srgbClr val="FF3300"/>
                </a:solidFill>
                <a:latin typeface="Arial" pitchFamily="34" charset="0"/>
                <a:ea typeface="黑体" pitchFamily="49" charset="-122"/>
              </a:rPr>
              <a:t>2005</a:t>
            </a:r>
            <a:r>
              <a:rPr lang="zh-CN" altLang="en-US" sz="1800" b="1" smtClean="0">
                <a:solidFill>
                  <a:srgbClr val="FF3300"/>
                </a:solidFill>
                <a:latin typeface="Arial" pitchFamily="34" charset="0"/>
                <a:ea typeface="黑体" pitchFamily="49" charset="-122"/>
              </a:rPr>
              <a:t>年和</a:t>
            </a:r>
            <a:r>
              <a:rPr lang="en-US" altLang="zh-CN" sz="1800" b="1" smtClean="0">
                <a:solidFill>
                  <a:srgbClr val="FF3300"/>
                </a:solidFill>
                <a:latin typeface="Arial" pitchFamily="34" charset="0"/>
                <a:ea typeface="黑体" pitchFamily="49" charset="-122"/>
              </a:rPr>
              <a:t>2006</a:t>
            </a:r>
            <a:r>
              <a:rPr lang="zh-CN" altLang="en-US" sz="1800" b="1" smtClean="0">
                <a:solidFill>
                  <a:srgbClr val="FF3300"/>
                </a:solidFill>
                <a:latin typeface="Arial" pitchFamily="34" charset="0"/>
                <a:ea typeface="黑体" pitchFamily="49" charset="-122"/>
              </a:rPr>
              <a:t>年发表的文献数</a:t>
            </a:r>
            <a:endParaRPr lang="zh-CN" altLang="en-US" sz="1800" smtClean="0">
              <a:solidFill>
                <a:srgbClr val="006699"/>
              </a:solidFill>
              <a:latin typeface="Arial" pitchFamily="34" charset="0"/>
            </a:endParaRPr>
          </a:p>
        </p:txBody>
      </p:sp>
      <p:cxnSp>
        <p:nvCxnSpPr>
          <p:cNvPr id="12322" name="AutoShape 94"/>
          <p:cNvCxnSpPr>
            <a:cxnSpLocks noChangeShapeType="1"/>
          </p:cNvCxnSpPr>
          <p:nvPr/>
        </p:nvCxnSpPr>
        <p:spPr bwMode="auto">
          <a:xfrm rot="10800000" flipV="1">
            <a:off x="4821238" y="3944938"/>
            <a:ext cx="750887" cy="280987"/>
          </a:xfrm>
          <a:prstGeom prst="curvedConnector3">
            <a:avLst>
              <a:gd name="adj1" fmla="val 49894"/>
            </a:avLst>
          </a:prstGeom>
          <a:noFill/>
          <a:ln w="28575">
            <a:solidFill>
              <a:srgbClr val="FF3300"/>
            </a:solidFill>
            <a:miter lim="800000"/>
            <a:headEnd/>
            <a:tailEnd type="triangle" w="med" len="med"/>
          </a:ln>
          <a:extLst>
            <a:ext uri="{909E8E84-426E-40DD-AFC4-6F175D3DCCD1}">
              <a14:hiddenFill xmlns:a14="http://schemas.microsoft.com/office/drawing/2010/main">
                <a:noFill/>
              </a14:hiddenFill>
            </a:ext>
          </a:extLst>
        </p:spPr>
      </p:cxnSp>
      <p:cxnSp>
        <p:nvCxnSpPr>
          <p:cNvPr id="12323" name="AutoShape 94"/>
          <p:cNvCxnSpPr>
            <a:cxnSpLocks noChangeShapeType="1"/>
          </p:cNvCxnSpPr>
          <p:nvPr/>
        </p:nvCxnSpPr>
        <p:spPr bwMode="auto">
          <a:xfrm rot="10800000" flipV="1">
            <a:off x="5000625" y="4410075"/>
            <a:ext cx="1000125" cy="23813"/>
          </a:xfrm>
          <a:prstGeom prst="curvedConnector3">
            <a:avLst>
              <a:gd name="adj1" fmla="val 50000"/>
            </a:avLst>
          </a:prstGeom>
          <a:noFill/>
          <a:ln w="28575">
            <a:solidFill>
              <a:srgbClr val="FF3300"/>
            </a:solidFill>
            <a:miter lim="800000"/>
            <a:headEnd/>
            <a:tailEnd type="triangle" w="med" len="med"/>
          </a:ln>
          <a:extLst>
            <a:ext uri="{909E8E84-426E-40DD-AFC4-6F175D3DCCD1}">
              <a14:hiddenFill xmlns:a14="http://schemas.microsoft.com/office/drawing/2010/main">
                <a:noFill/>
              </a14:hiddenFill>
            </a:ext>
          </a:extLst>
        </p:spPr>
      </p:cxnSp>
      <p:pic>
        <p:nvPicPr>
          <p:cNvPr id="12324" name="Picture 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0525" y="3784600"/>
            <a:ext cx="3556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56" descr="图片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2125" y="3713163"/>
            <a:ext cx="3968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157" descr="图片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0" y="4178300"/>
            <a:ext cx="3968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158" descr="图片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50" y="4498975"/>
            <a:ext cx="3968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253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49"/>
                                        </p:tgtEl>
                                        <p:attrNameLst>
                                          <p:attrName>style.visibility</p:attrName>
                                        </p:attrNameLst>
                                      </p:cBhvr>
                                      <p:to>
                                        <p:strVal val="visible"/>
                                      </p:to>
                                    </p:set>
                                    <p:animEffect>
                                      <p:cBhvr>
                                        <p:cTn id="7" dur="1000"/>
                                        <p:tgtEl>
                                          <p:spTgt spid="1434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4405"/>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5" presetClass="emph" presetSubtype="0" fill="hold" grpId="0" nodeType="clickEffect">
                                  <p:stCondLst>
                                    <p:cond delay="0"/>
                                  </p:stCondLst>
                                  <p:childTnLst>
                                    <p:anim calcmode="fmla" valueType="str">
                                      <p:cBhvr>
                                        <p:cTn id="13" dur="1000" fill="hold"/>
                                        <p:tgtEl>
                                          <p:spTgt spid="14344"/>
                                        </p:tgtEl>
                                        <p:attrNameLst>
                                          <p:attrName>style.visibility</p:attrName>
                                        </p:attrNameLst>
                                      </p:cBhvr>
                                      <p:tavLst>
                                        <p:tav tm="0">
                                          <p:val>
                                            <p:strVal val="hidden"/>
                                          </p:val>
                                        </p:tav>
                                        <p:tav tm="50000">
                                          <p:val>
                                            <p:strVal val="visible"/>
                                          </p:val>
                                        </p:tav>
                                      </p:tavLst>
                                    </p:anim>
                                  </p:childTnLst>
                                </p:cTn>
                              </p:par>
                              <p:par>
                                <p:cTn id="14" presetID="22" presetClass="entr" presetSubtype="1" fill="hold" grpId="0" nodeType="withEffect">
                                  <p:stCondLst>
                                    <p:cond delay="0"/>
                                  </p:stCondLst>
                                  <p:childTnLst>
                                    <p:set>
                                      <p:cBhvr>
                                        <p:cTn id="15" dur="1" fill="hold">
                                          <p:stCondLst>
                                            <p:cond delay="0"/>
                                          </p:stCondLst>
                                        </p:cTn>
                                        <p:tgtEl>
                                          <p:spTgt spid="14404"/>
                                        </p:tgtEl>
                                        <p:attrNameLst>
                                          <p:attrName>style.visibility</p:attrName>
                                        </p:attrNameLst>
                                      </p:cBhvr>
                                      <p:to>
                                        <p:strVal val="visible"/>
                                      </p:to>
                                    </p:set>
                                    <p:animEffect>
                                      <p:cBhvr>
                                        <p:cTn id="16" dur="1000"/>
                                        <p:tgtEl>
                                          <p:spTgt spid="1440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5" presetClass="emph" presetSubtype="0" fill="hold" grpId="0" nodeType="clickEffect">
                                  <p:stCondLst>
                                    <p:cond delay="0"/>
                                  </p:stCondLst>
                                  <p:childTnLst>
                                    <p:anim calcmode="fmla" valueType="str">
                                      <p:cBhvr>
                                        <p:cTn id="20" dur="1000" fill="hold"/>
                                        <p:tgtEl>
                                          <p:spTgt spid="14345"/>
                                        </p:tgtEl>
                                        <p:attrNameLst>
                                          <p:attrName>style.visibility</p:attrName>
                                        </p:attrNameLst>
                                      </p:cBhvr>
                                      <p:tavLst>
                                        <p:tav tm="0">
                                          <p:val>
                                            <p:strVal val="hidden"/>
                                          </p:val>
                                        </p:tav>
                                        <p:tav tm="50000">
                                          <p:val>
                                            <p:strVal val="visible"/>
                                          </p:val>
                                        </p:tav>
                                      </p:tavLst>
                                    </p:anim>
                                  </p:childTnLst>
                                </p:cTn>
                              </p:par>
                              <p:par>
                                <p:cTn id="21" presetID="22" presetClass="entr" presetSubtype="1" fill="hold" grpId="0" nodeType="withEffect">
                                  <p:stCondLst>
                                    <p:cond delay="0"/>
                                  </p:stCondLst>
                                  <p:childTnLst>
                                    <p:set>
                                      <p:cBhvr>
                                        <p:cTn id="22" dur="1" fill="hold">
                                          <p:stCondLst>
                                            <p:cond delay="0"/>
                                          </p:stCondLst>
                                        </p:cTn>
                                        <p:tgtEl>
                                          <p:spTgt spid="14406"/>
                                        </p:tgtEl>
                                        <p:attrNameLst>
                                          <p:attrName>style.visibility</p:attrName>
                                        </p:attrNameLst>
                                      </p:cBhvr>
                                      <p:to>
                                        <p:strVal val="visible"/>
                                      </p:to>
                                    </p:set>
                                    <p:animEffect>
                                      <p:cBhvr>
                                        <p:cTn id="23" dur="1000"/>
                                        <p:tgtEl>
                                          <p:spTgt spid="14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bldLvl="0" animBg="1" autoUpdateAnimBg="0"/>
      <p:bldP spid="14345" grpId="0" bldLvl="0" animBg="1" autoUpdateAnimBg="0"/>
      <p:bldP spid="14349" grpId="0" bldLvl="0" autoUpdateAnimBg="0"/>
      <p:bldP spid="14404" grpId="0" bldLvl="0" autoUpdateAnimBg="0"/>
      <p:bldP spid="14405" grpId="0" animBg="1"/>
      <p:bldP spid="14406"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noChangeArrowheads="1"/>
          </p:cNvSpPr>
          <p:nvPr>
            <p:ph type="title"/>
          </p:nvPr>
        </p:nvSpPr>
        <p:spPr/>
        <p:txBody>
          <a:bodyPr/>
          <a:lstStyle/>
          <a:p>
            <a:pPr eaLnBrk="1" hangingPunct="1"/>
            <a:r>
              <a:rPr lang="en-US" altLang="zh-CN" b="1" dirty="0" smtClean="0">
                <a:latin typeface="+mj-ea"/>
                <a:sym typeface="黑体" pitchFamily="49" charset="-122"/>
              </a:rPr>
              <a:t>JCR</a:t>
            </a:r>
            <a:r>
              <a:rPr lang="zh-CN" altLang="en-US" b="1" dirty="0" smtClean="0">
                <a:latin typeface="+mj-ea"/>
                <a:sym typeface="黑体" pitchFamily="49" charset="-122"/>
              </a:rPr>
              <a:t>期刊影响因子及分区情况</a:t>
            </a:r>
            <a:endParaRPr lang="zh-CN" altLang="en-US" dirty="0" smtClean="0">
              <a:latin typeface="+mj-ea"/>
            </a:endParaRPr>
          </a:p>
        </p:txBody>
      </p:sp>
      <p:sp>
        <p:nvSpPr>
          <p:cNvPr id="14339" name="竖排文字占位符 2"/>
          <p:cNvSpPr>
            <a:spLocks noGrp="1" noChangeArrowheads="1"/>
          </p:cNvSpPr>
          <p:nvPr>
            <p:ph idx="1"/>
          </p:nvPr>
        </p:nvSpPr>
        <p:spPr/>
        <p:txBody>
          <a:bodyPr/>
          <a:lstStyle/>
          <a:p>
            <a:pPr algn="l" eaLnBrk="1" hangingPunct="1">
              <a:buFont typeface="Wingdings" panose="05000000000000000000" pitchFamily="2" charset="2"/>
              <a:buChar char="p"/>
            </a:pPr>
            <a:r>
              <a:rPr lang="en-US" altLang="zh-CN" sz="2800" b="1" dirty="0" smtClean="0">
                <a:solidFill>
                  <a:schemeClr val="tx1"/>
                </a:solidFill>
                <a:latin typeface="+mj-ea"/>
                <a:ea typeface="+mj-ea"/>
                <a:sym typeface="楷体_GB2312" pitchFamily="1" charset="-122"/>
              </a:rPr>
              <a:t>JCR</a:t>
            </a:r>
            <a:r>
              <a:rPr lang="zh-CN" altLang="en-US" sz="2800" b="1" dirty="0" smtClean="0">
                <a:solidFill>
                  <a:schemeClr val="tx1"/>
                </a:solidFill>
                <a:latin typeface="+mj-ea"/>
                <a:ea typeface="+mj-ea"/>
                <a:sym typeface="楷体_GB2312" pitchFamily="1" charset="-122"/>
              </a:rPr>
              <a:t>全称为：</a:t>
            </a:r>
            <a:r>
              <a:rPr lang="en-US" altLang="zh-CN" sz="2800" b="1" dirty="0" smtClean="0">
                <a:solidFill>
                  <a:schemeClr val="tx1"/>
                </a:solidFill>
                <a:latin typeface="+mj-ea"/>
                <a:ea typeface="+mj-ea"/>
                <a:sym typeface="楷体_GB2312" pitchFamily="1" charset="-122"/>
              </a:rPr>
              <a:t>Journal Citation Reports    </a:t>
            </a:r>
            <a:endParaRPr lang="zh-CN" altLang="en-US" sz="2800" b="1" dirty="0" smtClean="0">
              <a:solidFill>
                <a:schemeClr val="tx1"/>
              </a:solidFill>
              <a:latin typeface="+mj-ea"/>
              <a:ea typeface="+mj-ea"/>
              <a:sym typeface="楷体_GB2312" pitchFamily="1" charset="-122"/>
            </a:endParaRPr>
          </a:p>
          <a:p>
            <a:pPr marL="85725" indent="0">
              <a:buNone/>
            </a:pPr>
            <a:r>
              <a:rPr lang="en-US" altLang="zh-CN" sz="2800" b="1" dirty="0">
                <a:solidFill>
                  <a:schemeClr val="tx1"/>
                </a:solidFill>
                <a:latin typeface="+mj-ea"/>
                <a:ea typeface="+mj-ea"/>
                <a:sym typeface="楷体_GB2312" pitchFamily="1" charset="-122"/>
              </a:rPr>
              <a:t> </a:t>
            </a:r>
            <a:r>
              <a:rPr lang="en-US" altLang="zh-CN" sz="2800" b="1" dirty="0" smtClean="0">
                <a:solidFill>
                  <a:schemeClr val="tx1"/>
                </a:solidFill>
                <a:latin typeface="+mj-ea"/>
                <a:ea typeface="+mj-ea"/>
                <a:sym typeface="楷体_GB2312" pitchFamily="1" charset="-122"/>
              </a:rPr>
              <a:t>                      ISI</a:t>
            </a:r>
            <a:r>
              <a:rPr lang="zh-CN" altLang="en-US" sz="2800" b="1" dirty="0" smtClean="0">
                <a:solidFill>
                  <a:schemeClr val="tx1"/>
                </a:solidFill>
                <a:latin typeface="+mj-ea"/>
                <a:ea typeface="+mj-ea"/>
                <a:sym typeface="楷体_GB2312" pitchFamily="1" charset="-122"/>
              </a:rPr>
              <a:t>每年出版</a:t>
            </a:r>
          </a:p>
          <a:p>
            <a:pPr algn="l" eaLnBrk="1" hangingPunct="1">
              <a:buFont typeface="Wingdings" panose="05000000000000000000" pitchFamily="2" charset="2"/>
              <a:buChar char="p"/>
            </a:pPr>
            <a:r>
              <a:rPr lang="zh-CN" altLang="en-US" sz="2800" b="1" dirty="0" smtClean="0">
                <a:solidFill>
                  <a:schemeClr val="tx1"/>
                </a:solidFill>
                <a:latin typeface="+mj-ea"/>
                <a:ea typeface="+mj-ea"/>
                <a:sym typeface="楷体_GB2312" pitchFamily="1" charset="-122"/>
              </a:rPr>
              <a:t>由于不同学科之间的</a:t>
            </a:r>
            <a:r>
              <a:rPr lang="en-US" altLang="zh-CN" sz="2800" b="1" dirty="0" smtClean="0">
                <a:solidFill>
                  <a:schemeClr val="tx1"/>
                </a:solidFill>
                <a:latin typeface="+mj-ea"/>
                <a:ea typeface="+mj-ea"/>
                <a:sym typeface="楷体_GB2312" pitchFamily="1" charset="-122"/>
              </a:rPr>
              <a:t>SCI</a:t>
            </a:r>
            <a:r>
              <a:rPr lang="zh-CN" altLang="en-US" sz="2800" b="1" dirty="0" smtClean="0">
                <a:solidFill>
                  <a:schemeClr val="tx1"/>
                </a:solidFill>
                <a:latin typeface="+mj-ea"/>
                <a:ea typeface="+mj-ea"/>
                <a:sym typeface="楷体_GB2312" pitchFamily="1" charset="-122"/>
              </a:rPr>
              <a:t>期刊很难进行比较和评价，中国科学院文献情报中心根据目前</a:t>
            </a:r>
            <a:r>
              <a:rPr lang="en-US" altLang="zh-CN" sz="2800" b="1" dirty="0" smtClean="0">
                <a:solidFill>
                  <a:schemeClr val="tx1"/>
                </a:solidFill>
                <a:latin typeface="+mj-ea"/>
                <a:ea typeface="+mj-ea"/>
                <a:sym typeface="楷体_GB2312" pitchFamily="1" charset="-122"/>
              </a:rPr>
              <a:t>SCI</a:t>
            </a:r>
            <a:r>
              <a:rPr lang="zh-CN" altLang="en-US" sz="2800" b="1" dirty="0" smtClean="0">
                <a:solidFill>
                  <a:schemeClr val="tx1"/>
                </a:solidFill>
                <a:latin typeface="+mj-ea"/>
                <a:ea typeface="+mj-ea"/>
                <a:sym typeface="楷体_GB2312" pitchFamily="1" charset="-122"/>
              </a:rPr>
              <a:t>核心库加上扩展库共</a:t>
            </a:r>
            <a:r>
              <a:rPr lang="en-US" altLang="zh-CN" sz="2800" b="1" dirty="0" smtClean="0">
                <a:solidFill>
                  <a:schemeClr val="tx1"/>
                </a:solidFill>
                <a:latin typeface="+mj-ea"/>
                <a:ea typeface="+mj-ea"/>
                <a:sym typeface="楷体_GB2312" pitchFamily="1" charset="-122"/>
              </a:rPr>
              <a:t>8000</a:t>
            </a:r>
            <a:r>
              <a:rPr lang="zh-CN" altLang="en-US" sz="2800" b="1" dirty="0" smtClean="0">
                <a:solidFill>
                  <a:schemeClr val="tx1"/>
                </a:solidFill>
                <a:latin typeface="+mj-ea"/>
                <a:ea typeface="+mj-ea"/>
                <a:sym typeface="楷体_GB2312" pitchFamily="1" charset="-122"/>
              </a:rPr>
              <a:t>余种期刊的质量、影响力等因素以年度和学科为单位对</a:t>
            </a:r>
            <a:r>
              <a:rPr lang="en-US" altLang="zh-CN" sz="2800" b="1" dirty="0" smtClean="0">
                <a:solidFill>
                  <a:schemeClr val="tx1"/>
                </a:solidFill>
                <a:latin typeface="+mj-ea"/>
                <a:ea typeface="+mj-ea"/>
                <a:sym typeface="楷体_GB2312" pitchFamily="1" charset="-122"/>
              </a:rPr>
              <a:t>SCI</a:t>
            </a:r>
            <a:r>
              <a:rPr lang="zh-CN" altLang="en-US" sz="2800" b="1" dirty="0" smtClean="0">
                <a:solidFill>
                  <a:schemeClr val="tx1"/>
                </a:solidFill>
                <a:latin typeface="+mj-ea"/>
                <a:ea typeface="+mj-ea"/>
                <a:sym typeface="楷体_GB2312" pitchFamily="1" charset="-122"/>
              </a:rPr>
              <a:t>期刊进行</a:t>
            </a:r>
            <a:r>
              <a:rPr lang="en-US" altLang="zh-CN" sz="2800" b="1" dirty="0" smtClean="0">
                <a:solidFill>
                  <a:schemeClr val="tx1"/>
                </a:solidFill>
                <a:latin typeface="+mj-ea"/>
                <a:ea typeface="+mj-ea"/>
                <a:sym typeface="楷体_GB2312" pitchFamily="1" charset="-122"/>
              </a:rPr>
              <a:t>4</a:t>
            </a:r>
            <a:r>
              <a:rPr lang="zh-CN" altLang="en-US" sz="2800" b="1" dirty="0" smtClean="0">
                <a:solidFill>
                  <a:schemeClr val="tx1"/>
                </a:solidFill>
                <a:latin typeface="+mj-ea"/>
                <a:ea typeface="+mj-ea"/>
                <a:sym typeface="楷体_GB2312" pitchFamily="1" charset="-122"/>
              </a:rPr>
              <a:t>个等级的划分。</a:t>
            </a:r>
            <a:r>
              <a:rPr lang="en-US" altLang="zh-CN" sz="2800" b="1" dirty="0" smtClean="0">
                <a:solidFill>
                  <a:schemeClr val="tx1"/>
                </a:solidFill>
                <a:latin typeface="+mj-ea"/>
                <a:ea typeface="+mj-ea"/>
                <a:sym typeface="楷体_GB2312" pitchFamily="1" charset="-122"/>
              </a:rPr>
              <a:t>《JCR</a:t>
            </a:r>
            <a:r>
              <a:rPr lang="zh-CN" altLang="en-US" sz="2800" b="1" dirty="0" smtClean="0">
                <a:solidFill>
                  <a:schemeClr val="tx1"/>
                </a:solidFill>
                <a:latin typeface="+mj-ea"/>
                <a:ea typeface="+mj-ea"/>
                <a:sym typeface="楷体_GB2312" pitchFamily="1" charset="-122"/>
              </a:rPr>
              <a:t>期刊影响因子及分区情况</a:t>
            </a:r>
            <a:r>
              <a:rPr lang="en-US" altLang="zh-CN" sz="2800" b="1" dirty="0" smtClean="0">
                <a:solidFill>
                  <a:schemeClr val="tx1"/>
                </a:solidFill>
                <a:latin typeface="+mj-ea"/>
                <a:ea typeface="+mj-ea"/>
                <a:sym typeface="楷体_GB2312" pitchFamily="1" charset="-122"/>
              </a:rPr>
              <a:t>》</a:t>
            </a:r>
            <a:r>
              <a:rPr lang="en-US" altLang="zh-CN" sz="2800" b="1" dirty="0" smtClean="0">
                <a:solidFill>
                  <a:schemeClr val="tx1"/>
                </a:solidFill>
                <a:latin typeface="+mj-ea"/>
                <a:ea typeface="+mj-ea"/>
              </a:rPr>
              <a:t>(</a:t>
            </a:r>
            <a:r>
              <a:rPr lang="zh-CN" altLang="en-US" sz="2800" b="1" dirty="0" smtClean="0">
                <a:solidFill>
                  <a:schemeClr val="tx1"/>
                </a:solidFill>
                <a:latin typeface="+mj-ea"/>
                <a:ea typeface="+mj-ea"/>
              </a:rPr>
              <a:t>也叫中科院</a:t>
            </a:r>
            <a:r>
              <a:rPr lang="en-US" altLang="zh-CN" sz="2800" b="1" dirty="0" smtClean="0">
                <a:solidFill>
                  <a:schemeClr val="tx1"/>
                </a:solidFill>
                <a:latin typeface="+mj-ea"/>
                <a:ea typeface="+mj-ea"/>
              </a:rPr>
              <a:t>SCI</a:t>
            </a:r>
            <a:r>
              <a:rPr lang="zh-CN" altLang="en-US" sz="2800" b="1" dirty="0" smtClean="0">
                <a:solidFill>
                  <a:schemeClr val="tx1"/>
                </a:solidFill>
                <a:latin typeface="+mj-ea"/>
                <a:ea typeface="+mj-ea"/>
              </a:rPr>
              <a:t>期刊分区表</a:t>
            </a:r>
            <a:r>
              <a:rPr lang="en-US" altLang="zh-CN" sz="2800" b="1" dirty="0" smtClean="0">
                <a:solidFill>
                  <a:schemeClr val="tx1"/>
                </a:solidFill>
                <a:latin typeface="+mj-ea"/>
                <a:ea typeface="+mj-ea"/>
              </a:rPr>
              <a:t>)</a:t>
            </a:r>
            <a:r>
              <a:rPr lang="zh-CN" altLang="en-US" sz="2800" b="1" dirty="0" smtClean="0">
                <a:solidFill>
                  <a:schemeClr val="tx1"/>
                </a:solidFill>
                <a:latin typeface="+mj-ea"/>
                <a:ea typeface="+mj-ea"/>
                <a:sym typeface="楷体_GB2312" pitchFamily="1" charset="-122"/>
              </a:rPr>
              <a:t>将各学科的</a:t>
            </a:r>
            <a:r>
              <a:rPr lang="en-US" altLang="zh-CN" sz="2800" b="1" dirty="0" smtClean="0">
                <a:solidFill>
                  <a:schemeClr val="tx1"/>
                </a:solidFill>
                <a:latin typeface="+mj-ea"/>
                <a:ea typeface="+mj-ea"/>
                <a:sym typeface="楷体_GB2312" pitchFamily="1" charset="-122"/>
              </a:rPr>
              <a:t>SCI</a:t>
            </a:r>
            <a:r>
              <a:rPr lang="zh-CN" altLang="en-US" sz="2800" b="1" dirty="0" smtClean="0">
                <a:solidFill>
                  <a:schemeClr val="tx1"/>
                </a:solidFill>
                <a:latin typeface="+mj-ea"/>
                <a:ea typeface="+mj-ea"/>
                <a:sym typeface="楷体_GB2312" pitchFamily="1" charset="-122"/>
              </a:rPr>
              <a:t>期刊分为</a:t>
            </a:r>
            <a:r>
              <a:rPr lang="en-US" altLang="zh-CN" sz="2800" b="1" dirty="0" smtClean="0">
                <a:solidFill>
                  <a:schemeClr val="tx1"/>
                </a:solidFill>
                <a:latin typeface="+mj-ea"/>
                <a:ea typeface="+mj-ea"/>
                <a:sym typeface="楷体_GB2312" pitchFamily="1" charset="-122"/>
              </a:rPr>
              <a:t>1</a:t>
            </a:r>
            <a:r>
              <a:rPr lang="zh-CN" altLang="en-US" sz="2800" b="1" dirty="0" smtClean="0">
                <a:solidFill>
                  <a:schemeClr val="tx1"/>
                </a:solidFill>
                <a:latin typeface="+mj-ea"/>
                <a:ea typeface="+mj-ea"/>
                <a:sym typeface="楷体_GB2312" pitchFamily="1" charset="-122"/>
              </a:rPr>
              <a:t>区（最高区）、</a:t>
            </a:r>
            <a:r>
              <a:rPr lang="en-US" altLang="zh-CN" sz="2800" b="1" dirty="0" smtClean="0">
                <a:solidFill>
                  <a:schemeClr val="tx1"/>
                </a:solidFill>
                <a:latin typeface="+mj-ea"/>
                <a:ea typeface="+mj-ea"/>
                <a:sym typeface="楷体_GB2312" pitchFamily="1" charset="-122"/>
              </a:rPr>
              <a:t>2</a:t>
            </a:r>
            <a:r>
              <a:rPr lang="zh-CN" altLang="en-US" sz="2800" b="1" dirty="0" smtClean="0">
                <a:solidFill>
                  <a:schemeClr val="tx1"/>
                </a:solidFill>
                <a:latin typeface="+mj-ea"/>
                <a:ea typeface="+mj-ea"/>
                <a:sym typeface="楷体_GB2312" pitchFamily="1" charset="-122"/>
              </a:rPr>
              <a:t>区、</a:t>
            </a:r>
            <a:r>
              <a:rPr lang="en-US" altLang="zh-CN" sz="2800" b="1" dirty="0" smtClean="0">
                <a:solidFill>
                  <a:schemeClr val="tx1"/>
                </a:solidFill>
                <a:latin typeface="+mj-ea"/>
                <a:ea typeface="+mj-ea"/>
                <a:sym typeface="楷体_GB2312" pitchFamily="1" charset="-122"/>
              </a:rPr>
              <a:t>3</a:t>
            </a:r>
            <a:r>
              <a:rPr lang="zh-CN" altLang="en-US" sz="2800" b="1" dirty="0" smtClean="0">
                <a:solidFill>
                  <a:schemeClr val="tx1"/>
                </a:solidFill>
                <a:latin typeface="+mj-ea"/>
                <a:ea typeface="+mj-ea"/>
                <a:sym typeface="楷体_GB2312" pitchFamily="1" charset="-122"/>
              </a:rPr>
              <a:t>区和</a:t>
            </a:r>
            <a:r>
              <a:rPr lang="en-US" altLang="zh-CN" sz="2800" b="1" dirty="0" smtClean="0">
                <a:solidFill>
                  <a:schemeClr val="tx1"/>
                </a:solidFill>
                <a:latin typeface="+mj-ea"/>
                <a:ea typeface="+mj-ea"/>
                <a:sym typeface="楷体_GB2312" pitchFamily="1" charset="-122"/>
              </a:rPr>
              <a:t>4</a:t>
            </a:r>
            <a:r>
              <a:rPr lang="zh-CN" altLang="en-US" sz="2800" b="1" dirty="0" smtClean="0">
                <a:solidFill>
                  <a:schemeClr val="tx1"/>
                </a:solidFill>
                <a:latin typeface="+mj-ea"/>
                <a:ea typeface="+mj-ea"/>
                <a:sym typeface="楷体_GB2312" pitchFamily="1" charset="-122"/>
              </a:rPr>
              <a:t>区四个等级。而各学科也被归为</a:t>
            </a:r>
            <a:r>
              <a:rPr lang="en-US" altLang="zh-CN" sz="2800" b="1" dirty="0" smtClean="0">
                <a:solidFill>
                  <a:schemeClr val="tx1"/>
                </a:solidFill>
                <a:latin typeface="+mj-ea"/>
                <a:ea typeface="+mj-ea"/>
                <a:sym typeface="楷体_GB2312" pitchFamily="1" charset="-122"/>
              </a:rPr>
              <a:t>13</a:t>
            </a:r>
            <a:r>
              <a:rPr lang="zh-CN" altLang="en-US" sz="2800" b="1" dirty="0" smtClean="0">
                <a:solidFill>
                  <a:schemeClr val="tx1"/>
                </a:solidFill>
                <a:latin typeface="+mj-ea"/>
                <a:ea typeface="+mj-ea"/>
                <a:sym typeface="楷体_GB2312" pitchFamily="1" charset="-122"/>
              </a:rPr>
              <a:t>个大类及</a:t>
            </a:r>
            <a:r>
              <a:rPr lang="en-US" altLang="zh-CN" sz="2800" b="1" dirty="0" smtClean="0">
                <a:solidFill>
                  <a:schemeClr val="tx1"/>
                </a:solidFill>
                <a:latin typeface="+mj-ea"/>
                <a:ea typeface="+mj-ea"/>
                <a:sym typeface="楷体_GB2312" pitchFamily="1" charset="-122"/>
              </a:rPr>
              <a:t>173</a:t>
            </a:r>
            <a:r>
              <a:rPr lang="zh-CN" altLang="en-US" sz="2800" b="1" dirty="0" smtClean="0">
                <a:solidFill>
                  <a:schemeClr val="tx1"/>
                </a:solidFill>
                <a:latin typeface="+mj-ea"/>
                <a:ea typeface="+mj-ea"/>
                <a:sym typeface="楷体_GB2312" pitchFamily="1" charset="-122"/>
              </a:rPr>
              <a:t>种小类。</a:t>
            </a:r>
            <a:r>
              <a:rPr lang="zh-CN" altLang="en-US" sz="2800" b="1" dirty="0" smtClean="0">
                <a:solidFill>
                  <a:schemeClr val="tx1"/>
                </a:solidFill>
                <a:latin typeface="+mj-ea"/>
                <a:ea typeface="+mj-ea"/>
              </a:rPr>
              <a:t> </a:t>
            </a:r>
            <a:r>
              <a:rPr lang="zh-CN" altLang="en-US" sz="2800" b="1" dirty="0" smtClean="0">
                <a:solidFill>
                  <a:schemeClr val="tx1"/>
                </a:solidFill>
                <a:latin typeface="+mj-ea"/>
                <a:ea typeface="+mj-ea"/>
                <a:sym typeface="楷体_GB2312" pitchFamily="1" charset="-122"/>
              </a:rPr>
              <a:t> </a:t>
            </a:r>
            <a:endParaRPr lang="zh-CN" altLang="en-US" b="1" dirty="0" smtClean="0">
              <a:solidFill>
                <a:schemeClr val="tx1"/>
              </a:solidFill>
              <a:latin typeface="+mj-ea"/>
              <a:ea typeface="+mj-ea"/>
            </a:endParaRPr>
          </a:p>
        </p:txBody>
      </p:sp>
    </p:spTree>
    <p:extLst>
      <p:ext uri="{BB962C8B-B14F-4D97-AF65-F5344CB8AC3E}">
        <p14:creationId xmlns:p14="http://schemas.microsoft.com/office/powerpoint/2010/main" val="2261206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新</a:t>
            </a:r>
            <a:r>
              <a:rPr lang="zh-CN" altLang="en-US" dirty="0" smtClean="0"/>
              <a:t>平台 </a:t>
            </a:r>
            <a:r>
              <a:rPr lang="en-US" altLang="zh-CN" dirty="0"/>
              <a:t>Web of Science — SCI/SSCI/AHCI</a:t>
            </a:r>
            <a:endParaRPr lang="zh-CN" alt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1196752"/>
            <a:ext cx="8218487" cy="1567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467544" y="2564904"/>
            <a:ext cx="8208912" cy="3924151"/>
          </a:xfrm>
          <a:prstGeom prst="rect">
            <a:avLst/>
          </a:prstGeom>
        </p:spPr>
        <p:txBody>
          <a:bodyPr wrap="square">
            <a:spAutoFit/>
          </a:bodyPr>
          <a:lstStyle/>
          <a:p>
            <a:pPr marL="342900" indent="-342900">
              <a:buFont typeface="Wingdings" panose="05000000000000000000" pitchFamily="2" charset="2"/>
              <a:buChar char="p"/>
            </a:pPr>
            <a:r>
              <a:rPr lang="zh-CN" altLang="en-US" sz="2000" b="1" dirty="0">
                <a:solidFill>
                  <a:schemeClr val="accent1"/>
                </a:solidFill>
                <a:latin typeface="+mj-ea"/>
                <a:ea typeface="+mj-ea"/>
              </a:rPr>
              <a:t>期刊论文引文索引：</a:t>
            </a:r>
          </a:p>
          <a:p>
            <a:pPr marL="285750" indent="-285750">
              <a:lnSpc>
                <a:spcPct val="150000"/>
              </a:lnSpc>
              <a:buFont typeface="Wingdings" panose="05000000000000000000" pitchFamily="2" charset="2"/>
              <a:buChar char="p"/>
            </a:pPr>
            <a:r>
              <a:rPr lang="en-US" altLang="zh-CN" b="1" dirty="0">
                <a:latin typeface="+mj-ea"/>
                <a:ea typeface="+mj-ea"/>
              </a:rPr>
              <a:t>Science Citation Index Expanded (SCI-EXPANDED) - 1999</a:t>
            </a:r>
            <a:r>
              <a:rPr lang="zh-CN" altLang="en-US" b="1" dirty="0">
                <a:latin typeface="+mj-ea"/>
                <a:ea typeface="+mj-ea"/>
              </a:rPr>
              <a:t>年至今</a:t>
            </a:r>
          </a:p>
          <a:p>
            <a:pPr marL="285750" indent="-285750">
              <a:lnSpc>
                <a:spcPct val="150000"/>
              </a:lnSpc>
              <a:buFont typeface="Wingdings" panose="05000000000000000000" pitchFamily="2" charset="2"/>
              <a:buChar char="p"/>
            </a:pPr>
            <a:r>
              <a:rPr lang="en-US" altLang="zh-CN" b="1" dirty="0">
                <a:latin typeface="+mj-ea"/>
                <a:ea typeface="+mj-ea"/>
              </a:rPr>
              <a:t>Social Sciences Citation Index (SSCI) - 1900</a:t>
            </a:r>
            <a:r>
              <a:rPr lang="zh-CN" altLang="en-US" b="1" dirty="0">
                <a:latin typeface="+mj-ea"/>
                <a:ea typeface="+mj-ea"/>
              </a:rPr>
              <a:t>年至今</a:t>
            </a:r>
          </a:p>
          <a:p>
            <a:pPr marL="285750" indent="-285750">
              <a:lnSpc>
                <a:spcPct val="150000"/>
              </a:lnSpc>
              <a:buFont typeface="Wingdings" panose="05000000000000000000" pitchFamily="2" charset="2"/>
              <a:buChar char="p"/>
            </a:pPr>
            <a:r>
              <a:rPr lang="en-US" altLang="zh-CN" b="1" dirty="0">
                <a:latin typeface="+mj-ea"/>
                <a:ea typeface="+mj-ea"/>
              </a:rPr>
              <a:t>Arts &amp; Humanities Citation Index (A&amp;HCI) - 1975</a:t>
            </a:r>
            <a:r>
              <a:rPr lang="zh-CN" altLang="en-US" b="1" dirty="0">
                <a:latin typeface="+mj-ea"/>
                <a:ea typeface="+mj-ea"/>
              </a:rPr>
              <a:t>年至今</a:t>
            </a:r>
          </a:p>
          <a:p>
            <a:pPr marL="342900" indent="-342900">
              <a:buFont typeface="Wingdings" panose="05000000000000000000" pitchFamily="2" charset="2"/>
              <a:buChar char="p"/>
            </a:pPr>
            <a:r>
              <a:rPr lang="zh-CN" altLang="en-US" sz="2000" b="1" dirty="0">
                <a:solidFill>
                  <a:schemeClr val="accent1"/>
                </a:solidFill>
                <a:latin typeface="+mj-ea"/>
                <a:ea typeface="+mj-ea"/>
              </a:rPr>
              <a:t>会议论文引文索引：</a:t>
            </a:r>
          </a:p>
          <a:p>
            <a:pPr marL="285750" indent="-285750">
              <a:lnSpc>
                <a:spcPct val="150000"/>
              </a:lnSpc>
              <a:buFont typeface="Wingdings" panose="05000000000000000000" pitchFamily="2" charset="2"/>
              <a:buChar char="p"/>
            </a:pPr>
            <a:r>
              <a:rPr lang="en-US" altLang="zh-CN" b="1" dirty="0">
                <a:latin typeface="+mj-ea"/>
                <a:ea typeface="+mj-ea"/>
              </a:rPr>
              <a:t>Conference Proceedings Citation Index - Science (CPCI-S) - 2003</a:t>
            </a:r>
            <a:r>
              <a:rPr lang="zh-CN" altLang="en-US" b="1" dirty="0">
                <a:latin typeface="+mj-ea"/>
                <a:ea typeface="+mj-ea"/>
              </a:rPr>
              <a:t>年至今</a:t>
            </a:r>
          </a:p>
          <a:p>
            <a:pPr marL="342900" indent="-342900">
              <a:buFont typeface="Wingdings" panose="05000000000000000000" pitchFamily="2" charset="2"/>
              <a:buChar char="p"/>
            </a:pPr>
            <a:r>
              <a:rPr lang="zh-CN" altLang="en-US" sz="2000" b="1" dirty="0">
                <a:solidFill>
                  <a:schemeClr val="accent1"/>
                </a:solidFill>
                <a:latin typeface="+mj-ea"/>
                <a:ea typeface="+mj-ea"/>
              </a:rPr>
              <a:t>化学索引：</a:t>
            </a:r>
          </a:p>
          <a:p>
            <a:pPr>
              <a:lnSpc>
                <a:spcPct val="150000"/>
              </a:lnSpc>
            </a:pPr>
            <a:r>
              <a:rPr lang="en-US" altLang="zh-CN" b="1" dirty="0">
                <a:latin typeface="+mj-ea"/>
                <a:ea typeface="+mj-ea"/>
              </a:rPr>
              <a:t>Current Chemical Reactions (CCR-EXPANDED) --1985</a:t>
            </a:r>
            <a:r>
              <a:rPr lang="zh-CN" altLang="en-US" b="1" dirty="0">
                <a:latin typeface="+mj-ea"/>
                <a:ea typeface="+mj-ea"/>
              </a:rPr>
              <a:t>年至今 </a:t>
            </a:r>
          </a:p>
          <a:p>
            <a:pPr>
              <a:lnSpc>
                <a:spcPct val="150000"/>
              </a:lnSpc>
            </a:pPr>
            <a:r>
              <a:rPr lang="en-US" altLang="zh-CN" b="1" dirty="0">
                <a:latin typeface="+mj-ea"/>
                <a:ea typeface="+mj-ea"/>
              </a:rPr>
              <a:t>Index </a:t>
            </a:r>
            <a:r>
              <a:rPr lang="en-US" altLang="zh-CN" b="1" dirty="0" err="1">
                <a:latin typeface="+mj-ea"/>
                <a:ea typeface="+mj-ea"/>
              </a:rPr>
              <a:t>Chemicus</a:t>
            </a:r>
            <a:r>
              <a:rPr lang="en-US" altLang="zh-CN" b="1" dirty="0">
                <a:latin typeface="+mj-ea"/>
                <a:ea typeface="+mj-ea"/>
              </a:rPr>
              <a:t> (IC) --1993</a:t>
            </a:r>
            <a:r>
              <a:rPr lang="zh-CN" altLang="en-US" b="1" dirty="0">
                <a:latin typeface="+mj-ea"/>
                <a:ea typeface="+mj-ea"/>
              </a:rPr>
              <a:t>年至今</a:t>
            </a:r>
          </a:p>
        </p:txBody>
      </p:sp>
    </p:spTree>
    <p:extLst>
      <p:ext uri="{BB962C8B-B14F-4D97-AF65-F5344CB8AC3E}">
        <p14:creationId xmlns:p14="http://schemas.microsoft.com/office/powerpoint/2010/main" val="3966294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38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107504" y="4149080"/>
            <a:ext cx="1512168" cy="28803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4398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8574"/>
            <a:ext cx="9143999" cy="682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484784"/>
            <a:ext cx="2304256"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755576" y="1196752"/>
            <a:ext cx="720080" cy="36004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4702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barn(inVertical)">
                                      <p:cBhvr>
                                        <p:cTn id="12"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7384"/>
            <a:ext cx="9143999" cy="68853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矩形 1"/>
          <p:cNvSpPr/>
          <p:nvPr/>
        </p:nvSpPr>
        <p:spPr>
          <a:xfrm>
            <a:off x="2195736" y="404664"/>
            <a:ext cx="4169539" cy="461665"/>
          </a:xfrm>
          <a:prstGeom prst="rect">
            <a:avLst/>
          </a:prstGeom>
        </p:spPr>
        <p:txBody>
          <a:bodyPr wrap="none">
            <a:spAutoFit/>
          </a:bodyPr>
          <a:lstStyle/>
          <a:p>
            <a:r>
              <a:rPr lang="en-US" altLang="zh-CN" sz="2400" b="1" dirty="0" smtClean="0">
                <a:solidFill>
                  <a:schemeClr val="accent1"/>
                </a:solidFill>
              </a:rPr>
              <a:t>www.webofknowledge.com</a:t>
            </a:r>
            <a:endParaRPr lang="zh-CN" altLang="en-US" sz="2400" b="1" dirty="0">
              <a:solidFill>
                <a:schemeClr val="accent1"/>
              </a:solidFill>
            </a:endParaRPr>
          </a:p>
        </p:txBody>
      </p:sp>
      <p:sp>
        <p:nvSpPr>
          <p:cNvPr id="4" name="矩形 3"/>
          <p:cNvSpPr/>
          <p:nvPr/>
        </p:nvSpPr>
        <p:spPr>
          <a:xfrm>
            <a:off x="0" y="1196752"/>
            <a:ext cx="6732240" cy="4536504"/>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948264" y="1196752"/>
            <a:ext cx="2195736" cy="432048"/>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732240" y="6381328"/>
            <a:ext cx="1440160" cy="476672"/>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7"/>
          <p:cNvSpPr>
            <a:spLocks noChangeArrowheads="1"/>
          </p:cNvSpPr>
          <p:nvPr/>
        </p:nvSpPr>
        <p:spPr bwMode="auto">
          <a:xfrm>
            <a:off x="7131732" y="3717032"/>
            <a:ext cx="1828800" cy="533400"/>
          </a:xfrm>
          <a:prstGeom prst="rect">
            <a:avLst/>
          </a:prstGeom>
          <a:solidFill>
            <a:schemeClr val="bg1"/>
          </a:solidFill>
          <a:ln w="31750">
            <a:solidFill>
              <a:schemeClr val="accent4"/>
            </a:solidFill>
            <a:miter lim="800000"/>
            <a:headEnd/>
            <a:tailEnd/>
          </a:ln>
        </p:spPr>
        <p:txBody>
          <a:bodyPr wrap="none" anchor="ctr"/>
          <a:lstStyle>
            <a:lvl1pPr>
              <a:spcBef>
                <a:spcPct val="20000"/>
              </a:spcBef>
              <a:buChar char="•"/>
              <a:defRPr sz="3200">
                <a:solidFill>
                  <a:schemeClr val="tx1"/>
                </a:solidFill>
                <a:latin typeface="Verdana" pitchFamily="34" charset="0"/>
                <a:ea typeface="宋体" charset="-122"/>
                <a:sym typeface="Verdana" pitchFamily="34" charset="0"/>
              </a:defRPr>
            </a:lvl1pPr>
            <a:lvl2pPr marL="742950" indent="-285750">
              <a:spcBef>
                <a:spcPct val="20000"/>
              </a:spcBef>
              <a:buChar char="–"/>
              <a:defRPr sz="2800">
                <a:solidFill>
                  <a:schemeClr val="tx1"/>
                </a:solidFill>
                <a:latin typeface="Verdana" pitchFamily="34" charset="0"/>
                <a:ea typeface="宋体" charset="-122"/>
                <a:sym typeface="Verdana" pitchFamily="34" charset="0"/>
              </a:defRPr>
            </a:lvl2pPr>
            <a:lvl3pPr marL="1143000" indent="-228600">
              <a:spcBef>
                <a:spcPct val="20000"/>
              </a:spcBef>
              <a:buChar char="•"/>
              <a:defRPr sz="2400">
                <a:solidFill>
                  <a:schemeClr val="tx1"/>
                </a:solidFill>
                <a:latin typeface="Verdana" pitchFamily="34" charset="0"/>
                <a:ea typeface="宋体" charset="-122"/>
                <a:sym typeface="Verdana" pitchFamily="34" charset="0"/>
              </a:defRPr>
            </a:lvl3pPr>
            <a:lvl4pPr marL="1600200" indent="-228600">
              <a:spcBef>
                <a:spcPct val="20000"/>
              </a:spcBef>
              <a:buChar char="–"/>
              <a:defRPr sz="2000">
                <a:solidFill>
                  <a:schemeClr val="tx1"/>
                </a:solidFill>
                <a:latin typeface="Verdana" pitchFamily="34" charset="0"/>
                <a:ea typeface="宋体" charset="-122"/>
                <a:sym typeface="Verdana" pitchFamily="34" charset="0"/>
              </a:defRPr>
            </a:lvl4pPr>
            <a:lvl5pPr marL="2057400" indent="-228600">
              <a:spcBef>
                <a:spcPct val="20000"/>
              </a:spcBef>
              <a:buChar char="»"/>
              <a:defRPr sz="2000">
                <a:solidFill>
                  <a:schemeClr val="tx1"/>
                </a:solidFill>
                <a:latin typeface="Verdana" pitchFamily="34" charset="0"/>
                <a:ea typeface="宋体" charset="-122"/>
                <a:sym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ea typeface="宋体" charset="-122"/>
                <a:sym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ea typeface="宋体" charset="-122"/>
                <a:sym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ea typeface="宋体" charset="-122"/>
                <a:sym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ea typeface="宋体" charset="-122"/>
                <a:sym typeface="Verdana" pitchFamily="34" charset="0"/>
              </a:defRPr>
            </a:lvl9pPr>
          </a:lstStyle>
          <a:p>
            <a:pPr algn="ctr">
              <a:lnSpc>
                <a:spcPct val="120000"/>
              </a:lnSpc>
              <a:spcBef>
                <a:spcPct val="0"/>
              </a:spcBef>
              <a:buFontTx/>
              <a:buNone/>
            </a:pPr>
            <a:r>
              <a:rPr lang="zh-CN" altLang="en-US" sz="2000" b="1" dirty="0">
                <a:solidFill>
                  <a:schemeClr val="accent1"/>
                </a:solidFill>
                <a:latin typeface="Arial" charset="0"/>
                <a:ea typeface="Arial Unicode MS" pitchFamily="34" charset="-122"/>
                <a:cs typeface="Arial Unicode MS" pitchFamily="34" charset="-122"/>
                <a:sym typeface="Arial Unicode MS" pitchFamily="34" charset="-122"/>
              </a:rPr>
              <a:t>个性化的服务 </a:t>
            </a:r>
            <a:endParaRPr lang="zh-CN" altLang="en-US" sz="1800" dirty="0">
              <a:solidFill>
                <a:schemeClr val="accent1"/>
              </a:solidFill>
              <a:latin typeface="Arial" charset="0"/>
            </a:endParaRPr>
          </a:p>
        </p:txBody>
      </p:sp>
      <p:sp>
        <p:nvSpPr>
          <p:cNvPr id="9" name="Line 16"/>
          <p:cNvSpPr>
            <a:spLocks noChangeShapeType="1"/>
          </p:cNvSpPr>
          <p:nvPr/>
        </p:nvSpPr>
        <p:spPr bwMode="auto">
          <a:xfrm>
            <a:off x="7994185" y="1628800"/>
            <a:ext cx="0" cy="2088232"/>
          </a:xfrm>
          <a:prstGeom prst="line">
            <a:avLst/>
          </a:prstGeom>
          <a:noFill/>
          <a:ln w="28575">
            <a:solidFill>
              <a:schemeClr val="accent4"/>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0" name="Line 16"/>
          <p:cNvSpPr>
            <a:spLocks noChangeShapeType="1"/>
          </p:cNvSpPr>
          <p:nvPr/>
        </p:nvSpPr>
        <p:spPr bwMode="auto">
          <a:xfrm flipV="1">
            <a:off x="7452320" y="4250432"/>
            <a:ext cx="541865" cy="2130896"/>
          </a:xfrm>
          <a:prstGeom prst="line">
            <a:avLst/>
          </a:prstGeom>
          <a:noFill/>
          <a:ln w="28575">
            <a:solidFill>
              <a:schemeClr val="accent4"/>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149232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MH_Others_1"/>
          <p:cNvSpPr/>
          <p:nvPr>
            <p:custDataLst>
              <p:tags r:id="rId2"/>
            </p:custDataLst>
          </p:nvPr>
        </p:nvSpPr>
        <p:spPr>
          <a:xfrm rot="8460764" flipH="1">
            <a:off x="2254891" y="655486"/>
            <a:ext cx="5602112" cy="5602112"/>
          </a:xfrm>
          <a:prstGeom prst="arc">
            <a:avLst>
              <a:gd name="adj1" fmla="val 13847484"/>
              <a:gd name="adj2" fmla="val 3075589"/>
            </a:avLst>
          </a:prstGeom>
          <a:ln w="317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a:p>
        </p:txBody>
      </p:sp>
      <p:sp>
        <p:nvSpPr>
          <p:cNvPr id="2" name="MH_Number_1">
            <a:hlinkClick r:id="rId13" action="ppaction://hlinksldjump"/>
          </p:cNvPr>
          <p:cNvSpPr/>
          <p:nvPr>
            <p:custDataLst>
              <p:tags r:id="rId3"/>
            </p:custDataLst>
          </p:nvPr>
        </p:nvSpPr>
        <p:spPr>
          <a:xfrm rot="10800000" flipH="1" flipV="1">
            <a:off x="5009493" y="481351"/>
            <a:ext cx="417511" cy="417511"/>
          </a:xfrm>
          <a:prstGeom prst="ellipse">
            <a:avLst/>
          </a:prstGeom>
          <a:gradFill flip="none" rotWithShape="1">
            <a:gsLst>
              <a:gs pos="48000">
                <a:schemeClr val="accent1"/>
              </a:gs>
              <a:gs pos="64000">
                <a:schemeClr val="accent1"/>
              </a:gs>
              <a:gs pos="56000">
                <a:schemeClr val="accent1">
                  <a:lumMod val="50000"/>
                </a:schemeClr>
              </a:gs>
            </a:gsLst>
            <a:path path="circle">
              <a:fillToRect l="50000" t="50000" r="50000" b="50000"/>
            </a:path>
            <a:tileRect/>
          </a:gra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en-US" altLang="zh-CN" sz="2000">
                <a:solidFill>
                  <a:srgbClr val="FFFFFF"/>
                </a:solidFill>
                <a:ea typeface="华文细黑" panose="02010600040101010101" pitchFamily="2" charset="-122"/>
              </a:rPr>
              <a:t>1</a:t>
            </a:r>
            <a:endParaRPr lang="zh-CN" altLang="en-US" sz="2000">
              <a:solidFill>
                <a:srgbClr val="FFFFFF"/>
              </a:solidFill>
              <a:ea typeface="华文细黑" panose="02010600040101010101" pitchFamily="2" charset="-122"/>
            </a:endParaRPr>
          </a:p>
        </p:txBody>
      </p:sp>
      <p:sp>
        <p:nvSpPr>
          <p:cNvPr id="8" name="MH_Number_2"/>
          <p:cNvSpPr/>
          <p:nvPr>
            <p:custDataLst>
              <p:tags r:id="rId4"/>
            </p:custDataLst>
          </p:nvPr>
        </p:nvSpPr>
        <p:spPr>
          <a:xfrm rot="10800000" flipH="1" flipV="1">
            <a:off x="7643225" y="3237251"/>
            <a:ext cx="417511" cy="417511"/>
          </a:xfrm>
          <a:prstGeom prst="ellipse">
            <a:avLst/>
          </a:prstGeom>
          <a:gradFill flip="none" rotWithShape="1">
            <a:gsLst>
              <a:gs pos="48000">
                <a:schemeClr val="accent2"/>
              </a:gs>
              <a:gs pos="64000">
                <a:schemeClr val="accent2"/>
              </a:gs>
              <a:gs pos="56000">
                <a:schemeClr val="accent2">
                  <a:lumMod val="50000"/>
                </a:schemeClr>
              </a:gs>
            </a:gsLst>
            <a:path path="circle">
              <a:fillToRect l="50000" t="50000" r="50000" b="50000"/>
            </a:path>
            <a:tileRect/>
          </a:gra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en-US" altLang="zh-CN" sz="2000">
                <a:solidFill>
                  <a:srgbClr val="FFFFFF"/>
                </a:solidFill>
                <a:ea typeface="华文细黑" panose="02010600040101010101" pitchFamily="2" charset="-122"/>
              </a:rPr>
              <a:t>2</a:t>
            </a:r>
            <a:endParaRPr lang="zh-CN" altLang="en-US" sz="2000">
              <a:solidFill>
                <a:srgbClr val="FFFFFF"/>
              </a:solidFill>
              <a:ea typeface="华文细黑" panose="02010600040101010101" pitchFamily="2" charset="-122"/>
            </a:endParaRPr>
          </a:p>
        </p:txBody>
      </p:sp>
      <p:sp>
        <p:nvSpPr>
          <p:cNvPr id="11" name="MH_Number_3"/>
          <p:cNvSpPr/>
          <p:nvPr>
            <p:custDataLst>
              <p:tags r:id="rId5"/>
            </p:custDataLst>
          </p:nvPr>
        </p:nvSpPr>
        <p:spPr>
          <a:xfrm rot="10800000" flipH="1" flipV="1">
            <a:off x="5009492" y="5993151"/>
            <a:ext cx="417511" cy="417511"/>
          </a:xfrm>
          <a:prstGeom prst="ellipse">
            <a:avLst/>
          </a:prstGeom>
          <a:gradFill flip="none" rotWithShape="1">
            <a:gsLst>
              <a:gs pos="48000">
                <a:schemeClr val="accent1"/>
              </a:gs>
              <a:gs pos="64000">
                <a:schemeClr val="accent1"/>
              </a:gs>
              <a:gs pos="56000">
                <a:schemeClr val="accent1">
                  <a:lumMod val="50000"/>
                </a:schemeClr>
              </a:gs>
            </a:gsLst>
            <a:path path="circle">
              <a:fillToRect l="50000" t="50000" r="50000" b="50000"/>
            </a:path>
            <a:tileRect/>
          </a:gra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en-US" altLang="zh-CN" sz="2000">
                <a:solidFill>
                  <a:srgbClr val="FFFFFF"/>
                </a:solidFill>
                <a:ea typeface="华文细黑" panose="02010600040101010101" pitchFamily="2" charset="-122"/>
              </a:rPr>
              <a:t>3</a:t>
            </a:r>
            <a:endParaRPr lang="zh-CN" altLang="en-US" sz="2000">
              <a:solidFill>
                <a:srgbClr val="FFFFFF"/>
              </a:solidFill>
              <a:ea typeface="华文细黑" panose="02010600040101010101" pitchFamily="2" charset="-122"/>
            </a:endParaRPr>
          </a:p>
        </p:txBody>
      </p:sp>
      <p:sp>
        <p:nvSpPr>
          <p:cNvPr id="26" name="MH_Others_2"/>
          <p:cNvSpPr>
            <a:spLocks/>
          </p:cNvSpPr>
          <p:nvPr>
            <p:custDataLst>
              <p:tags r:id="rId6"/>
            </p:custDataLst>
          </p:nvPr>
        </p:nvSpPr>
        <p:spPr bwMode="auto">
          <a:xfrm>
            <a:off x="1139605" y="2131797"/>
            <a:ext cx="1666565" cy="2958399"/>
          </a:xfrm>
          <a:custGeom>
            <a:avLst/>
            <a:gdLst>
              <a:gd name="T0" fmla="*/ 2147483646 w 3056"/>
              <a:gd name="T1" fmla="*/ 2147483646 h 5429"/>
              <a:gd name="T2" fmla="*/ 2147483646 w 3056"/>
              <a:gd name="T3" fmla="*/ 2147483646 h 5429"/>
              <a:gd name="T4" fmla="*/ 2147483646 w 3056"/>
              <a:gd name="T5" fmla="*/ 388832290 h 5429"/>
              <a:gd name="T6" fmla="*/ 2147483646 w 3056"/>
              <a:gd name="T7" fmla="*/ 345615213 h 5429"/>
              <a:gd name="T8" fmla="*/ 2147483646 w 3056"/>
              <a:gd name="T9" fmla="*/ 2147483646 h 5429"/>
              <a:gd name="T10" fmla="*/ 2147483646 w 3056"/>
              <a:gd name="T11" fmla="*/ 2147483646 h 5429"/>
              <a:gd name="T12" fmla="*/ 2147483646 w 3056"/>
              <a:gd name="T13" fmla="*/ 2147483646 h 5429"/>
              <a:gd name="T14" fmla="*/ 2147483646 w 3056"/>
              <a:gd name="T15" fmla="*/ 2147483646 h 5429"/>
              <a:gd name="T16" fmla="*/ 2147483646 w 3056"/>
              <a:gd name="T17" fmla="*/ 2147483646 h 5429"/>
              <a:gd name="T18" fmla="*/ 2147483646 w 3056"/>
              <a:gd name="T19" fmla="*/ 2147483646 h 5429"/>
              <a:gd name="T20" fmla="*/ 475747481 w 3056"/>
              <a:gd name="T21" fmla="*/ 2147483646 h 5429"/>
              <a:gd name="T22" fmla="*/ 432463999 w 3056"/>
              <a:gd name="T23" fmla="*/ 2147483646 h 5429"/>
              <a:gd name="T24" fmla="*/ 2147483646 w 3056"/>
              <a:gd name="T25" fmla="*/ 2147483646 h 5429"/>
              <a:gd name="T26" fmla="*/ 2147483646 w 3056"/>
              <a:gd name="T27" fmla="*/ 2147483646 h 5429"/>
              <a:gd name="T28" fmla="*/ 2147483646 w 3056"/>
              <a:gd name="T29" fmla="*/ 2147483646 h 5429"/>
              <a:gd name="T30" fmla="*/ 2147483646 w 3056"/>
              <a:gd name="T31" fmla="*/ 2147483646 h 5429"/>
              <a:gd name="T32" fmla="*/ 2147483646 w 3056"/>
              <a:gd name="T33" fmla="*/ 2147483646 h 5429"/>
              <a:gd name="T34" fmla="*/ 2147483646 w 3056"/>
              <a:gd name="T35" fmla="*/ 2147483646 h 5429"/>
              <a:gd name="T36" fmla="*/ 2147483646 w 3056"/>
              <a:gd name="T37" fmla="*/ 2147483646 h 5429"/>
              <a:gd name="T38" fmla="*/ 2147483646 w 3056"/>
              <a:gd name="T39" fmla="*/ 2147483646 h 5429"/>
              <a:gd name="T40" fmla="*/ 2147483646 w 3056"/>
              <a:gd name="T41" fmla="*/ 2147483646 h 5429"/>
              <a:gd name="T42" fmla="*/ 2147483646 w 3056"/>
              <a:gd name="T43" fmla="*/ 2147483646 h 5429"/>
              <a:gd name="T44" fmla="*/ 2147483646 w 3056"/>
              <a:gd name="T45" fmla="*/ 2147483646 h 5429"/>
              <a:gd name="T46" fmla="*/ 2147483646 w 3056"/>
              <a:gd name="T47" fmla="*/ 2147483646 h 5429"/>
              <a:gd name="T48" fmla="*/ 2147483646 w 3056"/>
              <a:gd name="T49" fmla="*/ 2147483646 h 5429"/>
              <a:gd name="T50" fmla="*/ 2147483646 w 3056"/>
              <a:gd name="T51" fmla="*/ 2147483646 h 5429"/>
              <a:gd name="T52" fmla="*/ 2147483646 w 3056"/>
              <a:gd name="T53" fmla="*/ 2147483646 h 5429"/>
              <a:gd name="T54" fmla="*/ 2147483646 w 3056"/>
              <a:gd name="T55" fmla="*/ 2147483646 h 5429"/>
              <a:gd name="T56" fmla="*/ 2147483646 w 3056"/>
              <a:gd name="T57" fmla="*/ 2147483646 h 5429"/>
              <a:gd name="T58" fmla="*/ 2147483646 w 3056"/>
              <a:gd name="T59" fmla="*/ 2147483646 h 5429"/>
              <a:gd name="T60" fmla="*/ 2147483646 w 3056"/>
              <a:gd name="T61" fmla="*/ 2147483646 h 5429"/>
              <a:gd name="T62" fmla="*/ 2147483646 w 3056"/>
              <a:gd name="T63" fmla="*/ 2147483646 h 5429"/>
              <a:gd name="T64" fmla="*/ 2147483646 w 3056"/>
              <a:gd name="T65" fmla="*/ 2147483646 h 5429"/>
              <a:gd name="T66" fmla="*/ 2147483646 w 3056"/>
              <a:gd name="T67" fmla="*/ 2147483646 h 5429"/>
              <a:gd name="T68" fmla="*/ 2147483646 w 3056"/>
              <a:gd name="T69" fmla="*/ 2147483646 h 5429"/>
              <a:gd name="T70" fmla="*/ 2147483646 w 3056"/>
              <a:gd name="T71" fmla="*/ 2147483646 h 5429"/>
              <a:gd name="T72" fmla="*/ 2147483646 w 3056"/>
              <a:gd name="T73" fmla="*/ 2147483646 h 5429"/>
              <a:gd name="T74" fmla="*/ 2147483646 w 3056"/>
              <a:gd name="T75" fmla="*/ 2147483646 h 5429"/>
              <a:gd name="T76" fmla="*/ 2147483646 w 3056"/>
              <a:gd name="T77" fmla="*/ 2147483646 h 5429"/>
              <a:gd name="T78" fmla="*/ 2147483646 w 3056"/>
              <a:gd name="T79" fmla="*/ 2147483646 h 5429"/>
              <a:gd name="T80" fmla="*/ 2147483646 w 3056"/>
              <a:gd name="T81" fmla="*/ 2147483646 h 5429"/>
              <a:gd name="T82" fmla="*/ 2147483646 w 3056"/>
              <a:gd name="T83" fmla="*/ 2147483646 h 5429"/>
              <a:gd name="T84" fmla="*/ 2147483646 w 3056"/>
              <a:gd name="T85" fmla="*/ 2147483646 h 5429"/>
              <a:gd name="T86" fmla="*/ 2147483646 w 3056"/>
              <a:gd name="T87" fmla="*/ 2147483646 h 5429"/>
              <a:gd name="T88" fmla="*/ 2147483646 w 3056"/>
              <a:gd name="T89" fmla="*/ 2147483646 h 5429"/>
              <a:gd name="T90" fmla="*/ 2147483646 w 3056"/>
              <a:gd name="T91" fmla="*/ 2147483646 h 5429"/>
              <a:gd name="T92" fmla="*/ 2147483646 w 3056"/>
              <a:gd name="T93" fmla="*/ 2147483646 h 5429"/>
              <a:gd name="T94" fmla="*/ 2147483646 w 3056"/>
              <a:gd name="T95" fmla="*/ 2147483646 h 5429"/>
              <a:gd name="T96" fmla="*/ 2147483646 w 3056"/>
              <a:gd name="T97" fmla="*/ 2147483646 h 5429"/>
              <a:gd name="T98" fmla="*/ 2147483646 w 3056"/>
              <a:gd name="T99" fmla="*/ 2147483646 h 5429"/>
              <a:gd name="T100" fmla="*/ 2147483646 w 3056"/>
              <a:gd name="T101" fmla="*/ 2147483646 h 5429"/>
              <a:gd name="T102" fmla="*/ 2147483646 w 3056"/>
              <a:gd name="T103" fmla="*/ 2147483646 h 5429"/>
              <a:gd name="T104" fmla="*/ 2147483646 w 3056"/>
              <a:gd name="T105" fmla="*/ 2147483646 h 5429"/>
              <a:gd name="T106" fmla="*/ 2147483646 w 3056"/>
              <a:gd name="T107" fmla="*/ 2147483646 h 5429"/>
              <a:gd name="T108" fmla="*/ 2147483646 w 3056"/>
              <a:gd name="T109" fmla="*/ 2147483646 h 5429"/>
              <a:gd name="T110" fmla="*/ 2147483646 w 3056"/>
              <a:gd name="T111" fmla="*/ 2147483646 h 5429"/>
              <a:gd name="T112" fmla="*/ 2147483646 w 3056"/>
              <a:gd name="T113" fmla="*/ 2147483646 h 5429"/>
              <a:gd name="T114" fmla="*/ 2147483646 w 3056"/>
              <a:gd name="T115" fmla="*/ 2147483646 h 5429"/>
              <a:gd name="T116" fmla="*/ 2147483646 w 3056"/>
              <a:gd name="T117" fmla="*/ 2147483646 h 5429"/>
              <a:gd name="T118" fmla="*/ 2147483646 w 3056"/>
              <a:gd name="T119" fmla="*/ 2147483646 h 5429"/>
              <a:gd name="T120" fmla="*/ 2147483646 w 3056"/>
              <a:gd name="T121" fmla="*/ 2147483646 h 54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056" h="5429">
                <a:moveTo>
                  <a:pt x="2609" y="448"/>
                </a:moveTo>
                <a:lnTo>
                  <a:pt x="2609" y="448"/>
                </a:lnTo>
                <a:lnTo>
                  <a:pt x="2575" y="415"/>
                </a:lnTo>
                <a:lnTo>
                  <a:pt x="2538" y="383"/>
                </a:lnTo>
                <a:lnTo>
                  <a:pt x="2503" y="352"/>
                </a:lnTo>
                <a:lnTo>
                  <a:pt x="2465" y="322"/>
                </a:lnTo>
                <a:lnTo>
                  <a:pt x="2426" y="293"/>
                </a:lnTo>
                <a:lnTo>
                  <a:pt x="2388" y="265"/>
                </a:lnTo>
                <a:lnTo>
                  <a:pt x="2348" y="239"/>
                </a:lnTo>
                <a:lnTo>
                  <a:pt x="2307" y="213"/>
                </a:lnTo>
                <a:lnTo>
                  <a:pt x="2266" y="190"/>
                </a:lnTo>
                <a:lnTo>
                  <a:pt x="2224" y="168"/>
                </a:lnTo>
                <a:lnTo>
                  <a:pt x="2182" y="146"/>
                </a:lnTo>
                <a:lnTo>
                  <a:pt x="2138" y="127"/>
                </a:lnTo>
                <a:lnTo>
                  <a:pt x="2095" y="108"/>
                </a:lnTo>
                <a:lnTo>
                  <a:pt x="2049" y="91"/>
                </a:lnTo>
                <a:lnTo>
                  <a:pt x="2005" y="75"/>
                </a:lnTo>
                <a:lnTo>
                  <a:pt x="1960" y="61"/>
                </a:lnTo>
                <a:lnTo>
                  <a:pt x="1907" y="46"/>
                </a:lnTo>
                <a:lnTo>
                  <a:pt x="1853" y="34"/>
                </a:lnTo>
                <a:lnTo>
                  <a:pt x="1800" y="24"/>
                </a:lnTo>
                <a:lnTo>
                  <a:pt x="1746" y="15"/>
                </a:lnTo>
                <a:lnTo>
                  <a:pt x="1692" y="9"/>
                </a:lnTo>
                <a:lnTo>
                  <a:pt x="1638" y="3"/>
                </a:lnTo>
                <a:lnTo>
                  <a:pt x="1582" y="1"/>
                </a:lnTo>
                <a:lnTo>
                  <a:pt x="1527" y="0"/>
                </a:lnTo>
                <a:lnTo>
                  <a:pt x="1490" y="0"/>
                </a:lnTo>
                <a:lnTo>
                  <a:pt x="1451" y="2"/>
                </a:lnTo>
                <a:lnTo>
                  <a:pt x="1413" y="4"/>
                </a:lnTo>
                <a:lnTo>
                  <a:pt x="1376" y="8"/>
                </a:lnTo>
                <a:lnTo>
                  <a:pt x="1338" y="11"/>
                </a:lnTo>
                <a:lnTo>
                  <a:pt x="1302" y="17"/>
                </a:lnTo>
                <a:lnTo>
                  <a:pt x="1264" y="22"/>
                </a:lnTo>
                <a:lnTo>
                  <a:pt x="1227" y="29"/>
                </a:lnTo>
                <a:lnTo>
                  <a:pt x="1191" y="36"/>
                </a:lnTo>
                <a:lnTo>
                  <a:pt x="1154" y="45"/>
                </a:lnTo>
                <a:lnTo>
                  <a:pt x="1118" y="55"/>
                </a:lnTo>
                <a:lnTo>
                  <a:pt x="1083" y="65"/>
                </a:lnTo>
                <a:lnTo>
                  <a:pt x="1047" y="76"/>
                </a:lnTo>
                <a:lnTo>
                  <a:pt x="1012" y="88"/>
                </a:lnTo>
                <a:lnTo>
                  <a:pt x="977" y="102"/>
                </a:lnTo>
                <a:lnTo>
                  <a:pt x="942" y="115"/>
                </a:lnTo>
                <a:lnTo>
                  <a:pt x="909" y="130"/>
                </a:lnTo>
                <a:lnTo>
                  <a:pt x="875" y="146"/>
                </a:lnTo>
                <a:lnTo>
                  <a:pt x="841" y="161"/>
                </a:lnTo>
                <a:lnTo>
                  <a:pt x="808" y="179"/>
                </a:lnTo>
                <a:lnTo>
                  <a:pt x="775" y="197"/>
                </a:lnTo>
                <a:lnTo>
                  <a:pt x="743" y="216"/>
                </a:lnTo>
                <a:lnTo>
                  <a:pt x="712" y="235"/>
                </a:lnTo>
                <a:lnTo>
                  <a:pt x="680" y="255"/>
                </a:lnTo>
                <a:lnTo>
                  <a:pt x="649" y="277"/>
                </a:lnTo>
                <a:lnTo>
                  <a:pt x="619" y="300"/>
                </a:lnTo>
                <a:lnTo>
                  <a:pt x="589" y="322"/>
                </a:lnTo>
                <a:lnTo>
                  <a:pt x="559" y="345"/>
                </a:lnTo>
                <a:lnTo>
                  <a:pt x="531" y="370"/>
                </a:lnTo>
                <a:lnTo>
                  <a:pt x="502" y="395"/>
                </a:lnTo>
                <a:lnTo>
                  <a:pt x="474" y="421"/>
                </a:lnTo>
                <a:lnTo>
                  <a:pt x="447" y="448"/>
                </a:lnTo>
                <a:lnTo>
                  <a:pt x="420" y="475"/>
                </a:lnTo>
                <a:lnTo>
                  <a:pt x="395" y="503"/>
                </a:lnTo>
                <a:lnTo>
                  <a:pt x="369" y="531"/>
                </a:lnTo>
                <a:lnTo>
                  <a:pt x="345" y="561"/>
                </a:lnTo>
                <a:lnTo>
                  <a:pt x="322" y="589"/>
                </a:lnTo>
                <a:lnTo>
                  <a:pt x="298" y="619"/>
                </a:lnTo>
                <a:lnTo>
                  <a:pt x="276" y="650"/>
                </a:lnTo>
                <a:lnTo>
                  <a:pt x="255" y="681"/>
                </a:lnTo>
                <a:lnTo>
                  <a:pt x="235" y="712"/>
                </a:lnTo>
                <a:lnTo>
                  <a:pt x="215" y="744"/>
                </a:lnTo>
                <a:lnTo>
                  <a:pt x="197" y="776"/>
                </a:lnTo>
                <a:lnTo>
                  <a:pt x="179" y="808"/>
                </a:lnTo>
                <a:lnTo>
                  <a:pt x="161" y="841"/>
                </a:lnTo>
                <a:lnTo>
                  <a:pt x="145" y="875"/>
                </a:lnTo>
                <a:lnTo>
                  <a:pt x="129" y="909"/>
                </a:lnTo>
                <a:lnTo>
                  <a:pt x="115" y="943"/>
                </a:lnTo>
                <a:lnTo>
                  <a:pt x="101" y="977"/>
                </a:lnTo>
                <a:lnTo>
                  <a:pt x="88" y="1012"/>
                </a:lnTo>
                <a:lnTo>
                  <a:pt x="76" y="1047"/>
                </a:lnTo>
                <a:lnTo>
                  <a:pt x="65" y="1082"/>
                </a:lnTo>
                <a:lnTo>
                  <a:pt x="55" y="1118"/>
                </a:lnTo>
                <a:lnTo>
                  <a:pt x="45" y="1154"/>
                </a:lnTo>
                <a:lnTo>
                  <a:pt x="36" y="1191"/>
                </a:lnTo>
                <a:lnTo>
                  <a:pt x="28" y="1227"/>
                </a:lnTo>
                <a:lnTo>
                  <a:pt x="22" y="1264"/>
                </a:lnTo>
                <a:lnTo>
                  <a:pt x="16" y="1301"/>
                </a:lnTo>
                <a:lnTo>
                  <a:pt x="11" y="1338"/>
                </a:lnTo>
                <a:lnTo>
                  <a:pt x="7" y="1376"/>
                </a:lnTo>
                <a:lnTo>
                  <a:pt x="4" y="1413"/>
                </a:lnTo>
                <a:lnTo>
                  <a:pt x="2" y="1452"/>
                </a:lnTo>
                <a:lnTo>
                  <a:pt x="0" y="1489"/>
                </a:lnTo>
                <a:lnTo>
                  <a:pt x="0" y="1527"/>
                </a:lnTo>
                <a:lnTo>
                  <a:pt x="6" y="1667"/>
                </a:lnTo>
                <a:lnTo>
                  <a:pt x="10" y="1707"/>
                </a:lnTo>
                <a:lnTo>
                  <a:pt x="15" y="1746"/>
                </a:lnTo>
                <a:lnTo>
                  <a:pt x="22" y="1785"/>
                </a:lnTo>
                <a:lnTo>
                  <a:pt x="28" y="1823"/>
                </a:lnTo>
                <a:lnTo>
                  <a:pt x="36" y="1862"/>
                </a:lnTo>
                <a:lnTo>
                  <a:pt x="45" y="1900"/>
                </a:lnTo>
                <a:lnTo>
                  <a:pt x="55" y="1937"/>
                </a:lnTo>
                <a:lnTo>
                  <a:pt x="66" y="1975"/>
                </a:lnTo>
                <a:lnTo>
                  <a:pt x="78" y="2012"/>
                </a:lnTo>
                <a:lnTo>
                  <a:pt x="92" y="2049"/>
                </a:lnTo>
                <a:lnTo>
                  <a:pt x="105" y="2085"/>
                </a:lnTo>
                <a:lnTo>
                  <a:pt x="119" y="2122"/>
                </a:lnTo>
                <a:lnTo>
                  <a:pt x="136" y="2157"/>
                </a:lnTo>
                <a:lnTo>
                  <a:pt x="152" y="2193"/>
                </a:lnTo>
                <a:lnTo>
                  <a:pt x="170" y="2228"/>
                </a:lnTo>
                <a:lnTo>
                  <a:pt x="189" y="2262"/>
                </a:lnTo>
                <a:lnTo>
                  <a:pt x="195" y="2277"/>
                </a:lnTo>
                <a:lnTo>
                  <a:pt x="213" y="2312"/>
                </a:lnTo>
                <a:lnTo>
                  <a:pt x="242" y="2366"/>
                </a:lnTo>
                <a:lnTo>
                  <a:pt x="278" y="2439"/>
                </a:lnTo>
                <a:lnTo>
                  <a:pt x="323" y="2528"/>
                </a:lnTo>
                <a:lnTo>
                  <a:pt x="371" y="2631"/>
                </a:lnTo>
                <a:lnTo>
                  <a:pt x="422" y="2743"/>
                </a:lnTo>
                <a:lnTo>
                  <a:pt x="450" y="2804"/>
                </a:lnTo>
                <a:lnTo>
                  <a:pt x="476" y="2867"/>
                </a:lnTo>
                <a:lnTo>
                  <a:pt x="503" y="2931"/>
                </a:lnTo>
                <a:lnTo>
                  <a:pt x="530" y="2998"/>
                </a:lnTo>
                <a:lnTo>
                  <a:pt x="556" y="3065"/>
                </a:lnTo>
                <a:lnTo>
                  <a:pt x="582" y="3134"/>
                </a:lnTo>
                <a:lnTo>
                  <a:pt x="607" y="3202"/>
                </a:lnTo>
                <a:lnTo>
                  <a:pt x="630" y="3273"/>
                </a:lnTo>
                <a:lnTo>
                  <a:pt x="653" y="3343"/>
                </a:lnTo>
                <a:lnTo>
                  <a:pt x="674" y="3413"/>
                </a:lnTo>
                <a:lnTo>
                  <a:pt x="693" y="3483"/>
                </a:lnTo>
                <a:lnTo>
                  <a:pt x="711" y="3553"/>
                </a:lnTo>
                <a:lnTo>
                  <a:pt x="726" y="3621"/>
                </a:lnTo>
                <a:lnTo>
                  <a:pt x="739" y="3690"/>
                </a:lnTo>
                <a:lnTo>
                  <a:pt x="750" y="3756"/>
                </a:lnTo>
                <a:lnTo>
                  <a:pt x="754" y="3788"/>
                </a:lnTo>
                <a:lnTo>
                  <a:pt x="757" y="3822"/>
                </a:lnTo>
                <a:lnTo>
                  <a:pt x="760" y="3854"/>
                </a:lnTo>
                <a:lnTo>
                  <a:pt x="762" y="3885"/>
                </a:lnTo>
                <a:lnTo>
                  <a:pt x="763" y="3915"/>
                </a:lnTo>
                <a:lnTo>
                  <a:pt x="764" y="3946"/>
                </a:lnTo>
                <a:lnTo>
                  <a:pt x="783" y="4137"/>
                </a:lnTo>
                <a:lnTo>
                  <a:pt x="789" y="4160"/>
                </a:lnTo>
                <a:lnTo>
                  <a:pt x="796" y="4181"/>
                </a:lnTo>
                <a:lnTo>
                  <a:pt x="804" y="4202"/>
                </a:lnTo>
                <a:lnTo>
                  <a:pt x="813" y="4220"/>
                </a:lnTo>
                <a:lnTo>
                  <a:pt x="823" y="4237"/>
                </a:lnTo>
                <a:lnTo>
                  <a:pt x="833" y="4253"/>
                </a:lnTo>
                <a:lnTo>
                  <a:pt x="844" y="4267"/>
                </a:lnTo>
                <a:lnTo>
                  <a:pt x="855" y="4280"/>
                </a:lnTo>
                <a:lnTo>
                  <a:pt x="867" y="4291"/>
                </a:lnTo>
                <a:lnTo>
                  <a:pt x="880" y="4301"/>
                </a:lnTo>
                <a:lnTo>
                  <a:pt x="895" y="4309"/>
                </a:lnTo>
                <a:lnTo>
                  <a:pt x="909" y="4316"/>
                </a:lnTo>
                <a:lnTo>
                  <a:pt x="924" y="4321"/>
                </a:lnTo>
                <a:lnTo>
                  <a:pt x="941" y="4325"/>
                </a:lnTo>
                <a:lnTo>
                  <a:pt x="959" y="4328"/>
                </a:lnTo>
                <a:lnTo>
                  <a:pt x="976" y="4328"/>
                </a:lnTo>
                <a:lnTo>
                  <a:pt x="2079" y="4328"/>
                </a:lnTo>
                <a:lnTo>
                  <a:pt x="2097" y="4328"/>
                </a:lnTo>
                <a:lnTo>
                  <a:pt x="2114" y="4325"/>
                </a:lnTo>
                <a:lnTo>
                  <a:pt x="2130" y="4321"/>
                </a:lnTo>
                <a:lnTo>
                  <a:pt x="2145" y="4316"/>
                </a:lnTo>
                <a:lnTo>
                  <a:pt x="2161" y="4309"/>
                </a:lnTo>
                <a:lnTo>
                  <a:pt x="2174" y="4301"/>
                </a:lnTo>
                <a:lnTo>
                  <a:pt x="2187" y="4291"/>
                </a:lnTo>
                <a:lnTo>
                  <a:pt x="2201" y="4280"/>
                </a:lnTo>
                <a:lnTo>
                  <a:pt x="2212" y="4267"/>
                </a:lnTo>
                <a:lnTo>
                  <a:pt x="2223" y="4253"/>
                </a:lnTo>
                <a:lnTo>
                  <a:pt x="2233" y="4237"/>
                </a:lnTo>
                <a:lnTo>
                  <a:pt x="2243" y="4220"/>
                </a:lnTo>
                <a:lnTo>
                  <a:pt x="2251" y="4202"/>
                </a:lnTo>
                <a:lnTo>
                  <a:pt x="2259" y="4181"/>
                </a:lnTo>
                <a:lnTo>
                  <a:pt x="2266" y="4160"/>
                </a:lnTo>
                <a:lnTo>
                  <a:pt x="2272" y="4137"/>
                </a:lnTo>
                <a:lnTo>
                  <a:pt x="2291" y="3946"/>
                </a:lnTo>
                <a:lnTo>
                  <a:pt x="2293" y="3915"/>
                </a:lnTo>
                <a:lnTo>
                  <a:pt x="2294" y="3885"/>
                </a:lnTo>
                <a:lnTo>
                  <a:pt x="2295" y="3854"/>
                </a:lnTo>
                <a:lnTo>
                  <a:pt x="2298" y="3822"/>
                </a:lnTo>
                <a:lnTo>
                  <a:pt x="2301" y="3788"/>
                </a:lnTo>
                <a:lnTo>
                  <a:pt x="2306" y="3756"/>
                </a:lnTo>
                <a:lnTo>
                  <a:pt x="2316" y="3690"/>
                </a:lnTo>
                <a:lnTo>
                  <a:pt x="2329" y="3621"/>
                </a:lnTo>
                <a:lnTo>
                  <a:pt x="2345" y="3553"/>
                </a:lnTo>
                <a:lnTo>
                  <a:pt x="2362" y="3483"/>
                </a:lnTo>
                <a:lnTo>
                  <a:pt x="2381" y="3413"/>
                </a:lnTo>
                <a:lnTo>
                  <a:pt x="2402" y="3343"/>
                </a:lnTo>
                <a:lnTo>
                  <a:pt x="2425" y="3273"/>
                </a:lnTo>
                <a:lnTo>
                  <a:pt x="2449" y="3202"/>
                </a:lnTo>
                <a:lnTo>
                  <a:pt x="2474" y="3134"/>
                </a:lnTo>
                <a:lnTo>
                  <a:pt x="2499" y="3065"/>
                </a:lnTo>
                <a:lnTo>
                  <a:pt x="2526" y="2998"/>
                </a:lnTo>
                <a:lnTo>
                  <a:pt x="2552" y="2931"/>
                </a:lnTo>
                <a:lnTo>
                  <a:pt x="2579" y="2867"/>
                </a:lnTo>
                <a:lnTo>
                  <a:pt x="2607" y="2804"/>
                </a:lnTo>
                <a:lnTo>
                  <a:pt x="2633" y="2743"/>
                </a:lnTo>
                <a:lnTo>
                  <a:pt x="2685" y="2631"/>
                </a:lnTo>
                <a:lnTo>
                  <a:pt x="2735" y="2528"/>
                </a:lnTo>
                <a:lnTo>
                  <a:pt x="2778" y="2439"/>
                </a:lnTo>
                <a:lnTo>
                  <a:pt x="2816" y="2366"/>
                </a:lnTo>
                <a:lnTo>
                  <a:pt x="2846" y="2312"/>
                </a:lnTo>
                <a:lnTo>
                  <a:pt x="2872" y="2262"/>
                </a:lnTo>
                <a:lnTo>
                  <a:pt x="2890" y="2228"/>
                </a:lnTo>
                <a:lnTo>
                  <a:pt x="2906" y="2193"/>
                </a:lnTo>
                <a:lnTo>
                  <a:pt x="2923" y="2157"/>
                </a:lnTo>
                <a:lnTo>
                  <a:pt x="2937" y="2122"/>
                </a:lnTo>
                <a:lnTo>
                  <a:pt x="2952" y="2085"/>
                </a:lnTo>
                <a:lnTo>
                  <a:pt x="2965" y="2049"/>
                </a:lnTo>
                <a:lnTo>
                  <a:pt x="2978" y="2012"/>
                </a:lnTo>
                <a:lnTo>
                  <a:pt x="2989" y="1975"/>
                </a:lnTo>
                <a:lnTo>
                  <a:pt x="3000" y="1937"/>
                </a:lnTo>
                <a:lnTo>
                  <a:pt x="3010" y="1900"/>
                </a:lnTo>
                <a:lnTo>
                  <a:pt x="3019" y="1862"/>
                </a:lnTo>
                <a:lnTo>
                  <a:pt x="3027" y="1823"/>
                </a:lnTo>
                <a:lnTo>
                  <a:pt x="3034" y="1785"/>
                </a:lnTo>
                <a:lnTo>
                  <a:pt x="3040" y="1746"/>
                </a:lnTo>
                <a:lnTo>
                  <a:pt x="3045" y="1707"/>
                </a:lnTo>
                <a:lnTo>
                  <a:pt x="3049" y="1667"/>
                </a:lnTo>
                <a:lnTo>
                  <a:pt x="3056" y="1527"/>
                </a:lnTo>
                <a:lnTo>
                  <a:pt x="3055" y="1489"/>
                </a:lnTo>
                <a:lnTo>
                  <a:pt x="3054" y="1452"/>
                </a:lnTo>
                <a:lnTo>
                  <a:pt x="3051" y="1413"/>
                </a:lnTo>
                <a:lnTo>
                  <a:pt x="3048" y="1376"/>
                </a:lnTo>
                <a:lnTo>
                  <a:pt x="3044" y="1338"/>
                </a:lnTo>
                <a:lnTo>
                  <a:pt x="3039" y="1301"/>
                </a:lnTo>
                <a:lnTo>
                  <a:pt x="3034" y="1264"/>
                </a:lnTo>
                <a:lnTo>
                  <a:pt x="3026" y="1227"/>
                </a:lnTo>
                <a:lnTo>
                  <a:pt x="3018" y="1191"/>
                </a:lnTo>
                <a:lnTo>
                  <a:pt x="3010" y="1154"/>
                </a:lnTo>
                <a:lnTo>
                  <a:pt x="3000" y="1118"/>
                </a:lnTo>
                <a:lnTo>
                  <a:pt x="2990" y="1082"/>
                </a:lnTo>
                <a:lnTo>
                  <a:pt x="2979" y="1047"/>
                </a:lnTo>
                <a:lnTo>
                  <a:pt x="2967" y="1012"/>
                </a:lnTo>
                <a:lnTo>
                  <a:pt x="2954" y="977"/>
                </a:lnTo>
                <a:lnTo>
                  <a:pt x="2941" y="943"/>
                </a:lnTo>
                <a:lnTo>
                  <a:pt x="2925" y="909"/>
                </a:lnTo>
                <a:lnTo>
                  <a:pt x="2910" y="875"/>
                </a:lnTo>
                <a:lnTo>
                  <a:pt x="2894" y="841"/>
                </a:lnTo>
                <a:lnTo>
                  <a:pt x="2877" y="808"/>
                </a:lnTo>
                <a:lnTo>
                  <a:pt x="2859" y="776"/>
                </a:lnTo>
                <a:lnTo>
                  <a:pt x="2840" y="744"/>
                </a:lnTo>
                <a:lnTo>
                  <a:pt x="2820" y="712"/>
                </a:lnTo>
                <a:lnTo>
                  <a:pt x="2800" y="681"/>
                </a:lnTo>
                <a:lnTo>
                  <a:pt x="2779" y="650"/>
                </a:lnTo>
                <a:lnTo>
                  <a:pt x="2757" y="619"/>
                </a:lnTo>
                <a:lnTo>
                  <a:pt x="2734" y="589"/>
                </a:lnTo>
                <a:lnTo>
                  <a:pt x="2711" y="561"/>
                </a:lnTo>
                <a:lnTo>
                  <a:pt x="2686" y="531"/>
                </a:lnTo>
                <a:lnTo>
                  <a:pt x="2661" y="503"/>
                </a:lnTo>
                <a:lnTo>
                  <a:pt x="2635" y="475"/>
                </a:lnTo>
                <a:lnTo>
                  <a:pt x="2609" y="448"/>
                </a:lnTo>
                <a:close/>
                <a:moveTo>
                  <a:pt x="2661" y="1641"/>
                </a:moveTo>
                <a:lnTo>
                  <a:pt x="2661" y="1641"/>
                </a:lnTo>
                <a:lnTo>
                  <a:pt x="2658" y="1669"/>
                </a:lnTo>
                <a:lnTo>
                  <a:pt x="2654" y="1697"/>
                </a:lnTo>
                <a:lnTo>
                  <a:pt x="2650" y="1725"/>
                </a:lnTo>
                <a:lnTo>
                  <a:pt x="2644" y="1753"/>
                </a:lnTo>
                <a:lnTo>
                  <a:pt x="2639" y="1781"/>
                </a:lnTo>
                <a:lnTo>
                  <a:pt x="2632" y="1809"/>
                </a:lnTo>
                <a:lnTo>
                  <a:pt x="2624" y="1837"/>
                </a:lnTo>
                <a:lnTo>
                  <a:pt x="2617" y="1863"/>
                </a:lnTo>
                <a:lnTo>
                  <a:pt x="2608" y="1891"/>
                </a:lnTo>
                <a:lnTo>
                  <a:pt x="2599" y="1918"/>
                </a:lnTo>
                <a:lnTo>
                  <a:pt x="2589" y="1945"/>
                </a:lnTo>
                <a:lnTo>
                  <a:pt x="2579" y="1972"/>
                </a:lnTo>
                <a:lnTo>
                  <a:pt x="2567" y="1998"/>
                </a:lnTo>
                <a:lnTo>
                  <a:pt x="2556" y="2025"/>
                </a:lnTo>
                <a:lnTo>
                  <a:pt x="2543" y="2051"/>
                </a:lnTo>
                <a:lnTo>
                  <a:pt x="2529" y="2078"/>
                </a:lnTo>
                <a:lnTo>
                  <a:pt x="2485" y="2158"/>
                </a:lnTo>
                <a:lnTo>
                  <a:pt x="2450" y="2227"/>
                </a:lnTo>
                <a:lnTo>
                  <a:pt x="2408" y="2311"/>
                </a:lnTo>
                <a:lnTo>
                  <a:pt x="2359" y="2409"/>
                </a:lnTo>
                <a:lnTo>
                  <a:pt x="2307" y="2519"/>
                </a:lnTo>
                <a:lnTo>
                  <a:pt x="2253" y="2641"/>
                </a:lnTo>
                <a:lnTo>
                  <a:pt x="2225" y="2705"/>
                </a:lnTo>
                <a:lnTo>
                  <a:pt x="2197" y="2771"/>
                </a:lnTo>
                <a:lnTo>
                  <a:pt x="2170" y="2838"/>
                </a:lnTo>
                <a:lnTo>
                  <a:pt x="2142" y="2908"/>
                </a:lnTo>
                <a:lnTo>
                  <a:pt x="2116" y="2979"/>
                </a:lnTo>
                <a:lnTo>
                  <a:pt x="2090" y="3051"/>
                </a:lnTo>
                <a:lnTo>
                  <a:pt x="2065" y="3124"/>
                </a:lnTo>
                <a:lnTo>
                  <a:pt x="2040" y="3198"/>
                </a:lnTo>
                <a:lnTo>
                  <a:pt x="2018" y="3272"/>
                </a:lnTo>
                <a:lnTo>
                  <a:pt x="1996" y="3346"/>
                </a:lnTo>
                <a:lnTo>
                  <a:pt x="1977" y="3420"/>
                </a:lnTo>
                <a:lnTo>
                  <a:pt x="1960" y="3494"/>
                </a:lnTo>
                <a:lnTo>
                  <a:pt x="1944" y="3568"/>
                </a:lnTo>
                <a:lnTo>
                  <a:pt x="1930" y="3641"/>
                </a:lnTo>
                <a:lnTo>
                  <a:pt x="1919" y="3714"/>
                </a:lnTo>
                <a:lnTo>
                  <a:pt x="1911" y="3785"/>
                </a:lnTo>
                <a:lnTo>
                  <a:pt x="1908" y="3820"/>
                </a:lnTo>
                <a:lnTo>
                  <a:pt x="1905" y="3856"/>
                </a:lnTo>
                <a:lnTo>
                  <a:pt x="1903" y="3890"/>
                </a:lnTo>
                <a:lnTo>
                  <a:pt x="1902" y="3924"/>
                </a:lnTo>
                <a:lnTo>
                  <a:pt x="1901" y="3939"/>
                </a:lnTo>
                <a:lnTo>
                  <a:pt x="1722" y="3939"/>
                </a:lnTo>
                <a:lnTo>
                  <a:pt x="1722" y="3230"/>
                </a:lnTo>
                <a:lnTo>
                  <a:pt x="1333" y="3230"/>
                </a:lnTo>
                <a:lnTo>
                  <a:pt x="1333" y="3939"/>
                </a:lnTo>
                <a:lnTo>
                  <a:pt x="1154" y="3939"/>
                </a:lnTo>
                <a:lnTo>
                  <a:pt x="1152" y="3924"/>
                </a:lnTo>
                <a:lnTo>
                  <a:pt x="1151" y="3873"/>
                </a:lnTo>
                <a:lnTo>
                  <a:pt x="1148" y="3820"/>
                </a:lnTo>
                <a:lnTo>
                  <a:pt x="1142" y="3767"/>
                </a:lnTo>
                <a:lnTo>
                  <a:pt x="1136" y="3714"/>
                </a:lnTo>
                <a:lnTo>
                  <a:pt x="1128" y="3659"/>
                </a:lnTo>
                <a:lnTo>
                  <a:pt x="1118" y="3604"/>
                </a:lnTo>
                <a:lnTo>
                  <a:pt x="1108" y="3547"/>
                </a:lnTo>
                <a:lnTo>
                  <a:pt x="1096" y="3491"/>
                </a:lnTo>
                <a:lnTo>
                  <a:pt x="1081" y="3434"/>
                </a:lnTo>
                <a:lnTo>
                  <a:pt x="1067" y="3377"/>
                </a:lnTo>
                <a:lnTo>
                  <a:pt x="1052" y="3319"/>
                </a:lnTo>
                <a:lnTo>
                  <a:pt x="1035" y="3261"/>
                </a:lnTo>
                <a:lnTo>
                  <a:pt x="1016" y="3203"/>
                </a:lnTo>
                <a:lnTo>
                  <a:pt x="997" y="3145"/>
                </a:lnTo>
                <a:lnTo>
                  <a:pt x="977" y="3086"/>
                </a:lnTo>
                <a:lnTo>
                  <a:pt x="958" y="3029"/>
                </a:lnTo>
                <a:lnTo>
                  <a:pt x="937" y="2970"/>
                </a:lnTo>
                <a:lnTo>
                  <a:pt x="914" y="2911"/>
                </a:lnTo>
                <a:lnTo>
                  <a:pt x="868" y="2796"/>
                </a:lnTo>
                <a:lnTo>
                  <a:pt x="820" y="2681"/>
                </a:lnTo>
                <a:lnTo>
                  <a:pt x="771" y="2570"/>
                </a:lnTo>
                <a:lnTo>
                  <a:pt x="721" y="2459"/>
                </a:lnTo>
                <a:lnTo>
                  <a:pt x="669" y="2353"/>
                </a:lnTo>
                <a:lnTo>
                  <a:pt x="618" y="2249"/>
                </a:lnTo>
                <a:lnTo>
                  <a:pt x="568" y="2150"/>
                </a:lnTo>
                <a:lnTo>
                  <a:pt x="567" y="2144"/>
                </a:lnTo>
                <a:lnTo>
                  <a:pt x="530" y="2075"/>
                </a:lnTo>
                <a:lnTo>
                  <a:pt x="515" y="2050"/>
                </a:lnTo>
                <a:lnTo>
                  <a:pt x="503" y="2024"/>
                </a:lnTo>
                <a:lnTo>
                  <a:pt x="491" y="1998"/>
                </a:lnTo>
                <a:lnTo>
                  <a:pt x="479" y="1972"/>
                </a:lnTo>
                <a:lnTo>
                  <a:pt x="468" y="1945"/>
                </a:lnTo>
                <a:lnTo>
                  <a:pt x="458" y="1918"/>
                </a:lnTo>
                <a:lnTo>
                  <a:pt x="449" y="1892"/>
                </a:lnTo>
                <a:lnTo>
                  <a:pt x="440" y="1864"/>
                </a:lnTo>
                <a:lnTo>
                  <a:pt x="431" y="1838"/>
                </a:lnTo>
                <a:lnTo>
                  <a:pt x="424" y="1810"/>
                </a:lnTo>
                <a:lnTo>
                  <a:pt x="418" y="1782"/>
                </a:lnTo>
                <a:lnTo>
                  <a:pt x="411" y="1754"/>
                </a:lnTo>
                <a:lnTo>
                  <a:pt x="406" y="1726"/>
                </a:lnTo>
                <a:lnTo>
                  <a:pt x="401" y="1697"/>
                </a:lnTo>
                <a:lnTo>
                  <a:pt x="398" y="1670"/>
                </a:lnTo>
                <a:lnTo>
                  <a:pt x="395" y="1641"/>
                </a:lnTo>
                <a:lnTo>
                  <a:pt x="389" y="1519"/>
                </a:lnTo>
                <a:lnTo>
                  <a:pt x="389" y="1492"/>
                </a:lnTo>
                <a:lnTo>
                  <a:pt x="390" y="1463"/>
                </a:lnTo>
                <a:lnTo>
                  <a:pt x="392" y="1435"/>
                </a:lnTo>
                <a:lnTo>
                  <a:pt x="395" y="1408"/>
                </a:lnTo>
                <a:lnTo>
                  <a:pt x="398" y="1380"/>
                </a:lnTo>
                <a:lnTo>
                  <a:pt x="402" y="1352"/>
                </a:lnTo>
                <a:lnTo>
                  <a:pt x="407" y="1325"/>
                </a:lnTo>
                <a:lnTo>
                  <a:pt x="412" y="1298"/>
                </a:lnTo>
                <a:lnTo>
                  <a:pt x="418" y="1270"/>
                </a:lnTo>
                <a:lnTo>
                  <a:pt x="424" y="1244"/>
                </a:lnTo>
                <a:lnTo>
                  <a:pt x="431" y="1217"/>
                </a:lnTo>
                <a:lnTo>
                  <a:pt x="439" y="1191"/>
                </a:lnTo>
                <a:lnTo>
                  <a:pt x="448" y="1165"/>
                </a:lnTo>
                <a:lnTo>
                  <a:pt x="457" y="1139"/>
                </a:lnTo>
                <a:lnTo>
                  <a:pt x="466" y="1113"/>
                </a:lnTo>
                <a:lnTo>
                  <a:pt x="476" y="1088"/>
                </a:lnTo>
                <a:lnTo>
                  <a:pt x="487" y="1063"/>
                </a:lnTo>
                <a:lnTo>
                  <a:pt x="499" y="1038"/>
                </a:lnTo>
                <a:lnTo>
                  <a:pt x="511" y="1013"/>
                </a:lnTo>
                <a:lnTo>
                  <a:pt x="524" y="989"/>
                </a:lnTo>
                <a:lnTo>
                  <a:pt x="537" y="965"/>
                </a:lnTo>
                <a:lnTo>
                  <a:pt x="551" y="941"/>
                </a:lnTo>
                <a:lnTo>
                  <a:pt x="565" y="918"/>
                </a:lnTo>
                <a:lnTo>
                  <a:pt x="580" y="895"/>
                </a:lnTo>
                <a:lnTo>
                  <a:pt x="596" y="871"/>
                </a:lnTo>
                <a:lnTo>
                  <a:pt x="612" y="849"/>
                </a:lnTo>
                <a:lnTo>
                  <a:pt x="629" y="827"/>
                </a:lnTo>
                <a:lnTo>
                  <a:pt x="647" y="806"/>
                </a:lnTo>
                <a:lnTo>
                  <a:pt x="664" y="784"/>
                </a:lnTo>
                <a:lnTo>
                  <a:pt x="683" y="763"/>
                </a:lnTo>
                <a:lnTo>
                  <a:pt x="702" y="743"/>
                </a:lnTo>
                <a:lnTo>
                  <a:pt x="722" y="723"/>
                </a:lnTo>
                <a:lnTo>
                  <a:pt x="743" y="703"/>
                </a:lnTo>
                <a:lnTo>
                  <a:pt x="764" y="683"/>
                </a:lnTo>
                <a:lnTo>
                  <a:pt x="785" y="665"/>
                </a:lnTo>
                <a:lnTo>
                  <a:pt x="806" y="647"/>
                </a:lnTo>
                <a:lnTo>
                  <a:pt x="828" y="629"/>
                </a:lnTo>
                <a:lnTo>
                  <a:pt x="850" y="611"/>
                </a:lnTo>
                <a:lnTo>
                  <a:pt x="874" y="596"/>
                </a:lnTo>
                <a:lnTo>
                  <a:pt x="896" y="579"/>
                </a:lnTo>
                <a:lnTo>
                  <a:pt x="920" y="565"/>
                </a:lnTo>
                <a:lnTo>
                  <a:pt x="943" y="550"/>
                </a:lnTo>
                <a:lnTo>
                  <a:pt x="968" y="536"/>
                </a:lnTo>
                <a:lnTo>
                  <a:pt x="992" y="523"/>
                </a:lnTo>
                <a:lnTo>
                  <a:pt x="1016" y="510"/>
                </a:lnTo>
                <a:lnTo>
                  <a:pt x="1041" y="498"/>
                </a:lnTo>
                <a:lnTo>
                  <a:pt x="1066" y="486"/>
                </a:lnTo>
                <a:lnTo>
                  <a:pt x="1091" y="475"/>
                </a:lnTo>
                <a:lnTo>
                  <a:pt x="1117" y="464"/>
                </a:lnTo>
                <a:lnTo>
                  <a:pt x="1143" y="456"/>
                </a:lnTo>
                <a:lnTo>
                  <a:pt x="1170" y="446"/>
                </a:lnTo>
                <a:lnTo>
                  <a:pt x="1195" y="438"/>
                </a:lnTo>
                <a:lnTo>
                  <a:pt x="1223" y="430"/>
                </a:lnTo>
                <a:lnTo>
                  <a:pt x="1250" y="423"/>
                </a:lnTo>
                <a:lnTo>
                  <a:pt x="1276" y="417"/>
                </a:lnTo>
                <a:lnTo>
                  <a:pt x="1304" y="411"/>
                </a:lnTo>
                <a:lnTo>
                  <a:pt x="1331" y="406"/>
                </a:lnTo>
                <a:lnTo>
                  <a:pt x="1359" y="401"/>
                </a:lnTo>
                <a:lnTo>
                  <a:pt x="1387" y="398"/>
                </a:lnTo>
                <a:lnTo>
                  <a:pt x="1414" y="395"/>
                </a:lnTo>
                <a:lnTo>
                  <a:pt x="1443" y="392"/>
                </a:lnTo>
                <a:lnTo>
                  <a:pt x="1471" y="390"/>
                </a:lnTo>
                <a:lnTo>
                  <a:pt x="1500" y="389"/>
                </a:lnTo>
                <a:lnTo>
                  <a:pt x="1527" y="389"/>
                </a:lnTo>
                <a:lnTo>
                  <a:pt x="1569" y="389"/>
                </a:lnTo>
                <a:lnTo>
                  <a:pt x="1610" y="391"/>
                </a:lnTo>
                <a:lnTo>
                  <a:pt x="1651" y="396"/>
                </a:lnTo>
                <a:lnTo>
                  <a:pt x="1691" y="400"/>
                </a:lnTo>
                <a:lnTo>
                  <a:pt x="1732" y="407"/>
                </a:lnTo>
                <a:lnTo>
                  <a:pt x="1771" y="415"/>
                </a:lnTo>
                <a:lnTo>
                  <a:pt x="1810" y="423"/>
                </a:lnTo>
                <a:lnTo>
                  <a:pt x="1849" y="435"/>
                </a:lnTo>
                <a:lnTo>
                  <a:pt x="1882" y="444"/>
                </a:lnTo>
                <a:lnTo>
                  <a:pt x="1917" y="457"/>
                </a:lnTo>
                <a:lnTo>
                  <a:pt x="1950" y="470"/>
                </a:lnTo>
                <a:lnTo>
                  <a:pt x="1983" y="483"/>
                </a:lnTo>
                <a:lnTo>
                  <a:pt x="2015" y="498"/>
                </a:lnTo>
                <a:lnTo>
                  <a:pt x="2047" y="514"/>
                </a:lnTo>
                <a:lnTo>
                  <a:pt x="2078" y="531"/>
                </a:lnTo>
                <a:lnTo>
                  <a:pt x="2109" y="548"/>
                </a:lnTo>
                <a:lnTo>
                  <a:pt x="2139" y="567"/>
                </a:lnTo>
                <a:lnTo>
                  <a:pt x="2169" y="586"/>
                </a:lnTo>
                <a:lnTo>
                  <a:pt x="2197" y="607"/>
                </a:lnTo>
                <a:lnTo>
                  <a:pt x="2226" y="628"/>
                </a:lnTo>
                <a:lnTo>
                  <a:pt x="2254" y="650"/>
                </a:lnTo>
                <a:lnTo>
                  <a:pt x="2281" y="673"/>
                </a:lnTo>
                <a:lnTo>
                  <a:pt x="2308" y="698"/>
                </a:lnTo>
                <a:lnTo>
                  <a:pt x="2333" y="723"/>
                </a:lnTo>
                <a:lnTo>
                  <a:pt x="2353" y="743"/>
                </a:lnTo>
                <a:lnTo>
                  <a:pt x="2372" y="763"/>
                </a:lnTo>
                <a:lnTo>
                  <a:pt x="2391" y="784"/>
                </a:lnTo>
                <a:lnTo>
                  <a:pt x="2409" y="806"/>
                </a:lnTo>
                <a:lnTo>
                  <a:pt x="2426" y="827"/>
                </a:lnTo>
                <a:lnTo>
                  <a:pt x="2443" y="849"/>
                </a:lnTo>
                <a:lnTo>
                  <a:pt x="2460" y="872"/>
                </a:lnTo>
                <a:lnTo>
                  <a:pt x="2475" y="895"/>
                </a:lnTo>
                <a:lnTo>
                  <a:pt x="2489" y="918"/>
                </a:lnTo>
                <a:lnTo>
                  <a:pt x="2505" y="941"/>
                </a:lnTo>
                <a:lnTo>
                  <a:pt x="2518" y="965"/>
                </a:lnTo>
                <a:lnTo>
                  <a:pt x="2531" y="989"/>
                </a:lnTo>
                <a:lnTo>
                  <a:pt x="2545" y="1013"/>
                </a:lnTo>
                <a:lnTo>
                  <a:pt x="2557" y="1038"/>
                </a:lnTo>
                <a:lnTo>
                  <a:pt x="2568" y="1063"/>
                </a:lnTo>
                <a:lnTo>
                  <a:pt x="2579" y="1088"/>
                </a:lnTo>
                <a:lnTo>
                  <a:pt x="2589" y="1113"/>
                </a:lnTo>
                <a:lnTo>
                  <a:pt x="2599" y="1139"/>
                </a:lnTo>
                <a:lnTo>
                  <a:pt x="2608" y="1164"/>
                </a:lnTo>
                <a:lnTo>
                  <a:pt x="2617" y="1191"/>
                </a:lnTo>
                <a:lnTo>
                  <a:pt x="2624" y="1217"/>
                </a:lnTo>
                <a:lnTo>
                  <a:pt x="2631" y="1244"/>
                </a:lnTo>
                <a:lnTo>
                  <a:pt x="2638" y="1270"/>
                </a:lnTo>
                <a:lnTo>
                  <a:pt x="2643" y="1297"/>
                </a:lnTo>
                <a:lnTo>
                  <a:pt x="2649" y="1325"/>
                </a:lnTo>
                <a:lnTo>
                  <a:pt x="2653" y="1352"/>
                </a:lnTo>
                <a:lnTo>
                  <a:pt x="2658" y="1379"/>
                </a:lnTo>
                <a:lnTo>
                  <a:pt x="2660" y="1406"/>
                </a:lnTo>
                <a:lnTo>
                  <a:pt x="2663" y="1435"/>
                </a:lnTo>
                <a:lnTo>
                  <a:pt x="2664" y="1463"/>
                </a:lnTo>
                <a:lnTo>
                  <a:pt x="2666" y="1491"/>
                </a:lnTo>
                <a:lnTo>
                  <a:pt x="2666" y="1519"/>
                </a:lnTo>
                <a:lnTo>
                  <a:pt x="2661" y="1641"/>
                </a:lnTo>
                <a:close/>
                <a:moveTo>
                  <a:pt x="907" y="4981"/>
                </a:moveTo>
                <a:lnTo>
                  <a:pt x="2149" y="4981"/>
                </a:lnTo>
                <a:lnTo>
                  <a:pt x="2149" y="4592"/>
                </a:lnTo>
                <a:lnTo>
                  <a:pt x="907" y="4592"/>
                </a:lnTo>
                <a:lnTo>
                  <a:pt x="907" y="4981"/>
                </a:lnTo>
                <a:close/>
                <a:moveTo>
                  <a:pt x="1177" y="5429"/>
                </a:moveTo>
                <a:lnTo>
                  <a:pt x="1879" y="5429"/>
                </a:lnTo>
                <a:lnTo>
                  <a:pt x="1879" y="5209"/>
                </a:lnTo>
                <a:lnTo>
                  <a:pt x="1177" y="5209"/>
                </a:lnTo>
                <a:lnTo>
                  <a:pt x="1177" y="5429"/>
                </a:lnTo>
                <a:close/>
              </a:path>
            </a:pathLst>
          </a:custGeom>
          <a:solidFill>
            <a:schemeClr val="accent1"/>
          </a:solidFill>
          <a:ln>
            <a:noFill/>
          </a:ln>
          <a:extLst/>
        </p:spPr>
        <p:txBody>
          <a:bodyPr wrap="square" lIns="0" tIns="0" rIns="0" bIns="1152000" anchor="ctr">
            <a:noAutofit/>
            <a:scene3d>
              <a:camera prst="orthographicFront"/>
              <a:lightRig rig="threePt" dir="t"/>
            </a:scene3d>
            <a:sp3d contourW="12700">
              <a:contourClr>
                <a:srgbClr val="FFFFFF"/>
              </a:contourClr>
            </a:sp3d>
          </a:bodyPr>
          <a:lstStyle/>
          <a:p>
            <a:pPr algn="ctr">
              <a:defRPr/>
            </a:pPr>
            <a:r>
              <a:rPr lang="zh-CN" altLang="en-US" sz="4000" b="1" smtClean="0">
                <a:solidFill>
                  <a:schemeClr val="accent2"/>
                </a:solidFill>
                <a:latin typeface="微软雅黑" panose="020B0503020204020204" pitchFamily="34" charset="-122"/>
                <a:ea typeface="微软雅黑" panose="020B0503020204020204" pitchFamily="34" charset="-122"/>
              </a:rPr>
              <a:t>目</a:t>
            </a:r>
            <a:endParaRPr lang="en-US" altLang="zh-CN" sz="4000" b="1" dirty="0" smtClean="0">
              <a:solidFill>
                <a:schemeClr val="accent2"/>
              </a:solidFill>
              <a:latin typeface="微软雅黑" panose="020B0503020204020204" pitchFamily="34" charset="-122"/>
              <a:ea typeface="微软雅黑" panose="020B0503020204020204" pitchFamily="34" charset="-122"/>
            </a:endParaRPr>
          </a:p>
          <a:p>
            <a:pPr algn="ctr">
              <a:defRPr/>
            </a:pPr>
            <a:r>
              <a:rPr lang="zh-CN" altLang="en-US" sz="4000" b="1" smtClean="0">
                <a:solidFill>
                  <a:schemeClr val="accent2"/>
                </a:solidFill>
                <a:latin typeface="微软雅黑" panose="020B0503020204020204" pitchFamily="34" charset="-122"/>
                <a:ea typeface="微软雅黑" panose="020B0503020204020204" pitchFamily="34" charset="-122"/>
              </a:rPr>
              <a:t>录</a:t>
            </a:r>
            <a:endParaRPr lang="zh-CN" altLang="en-US" sz="4000" b="1">
              <a:solidFill>
                <a:schemeClr val="accent2"/>
              </a:solidFill>
              <a:latin typeface="微软雅黑" panose="020B0503020204020204" pitchFamily="34" charset="-122"/>
              <a:ea typeface="微软雅黑" panose="020B0503020204020204" pitchFamily="34" charset="-122"/>
            </a:endParaRPr>
          </a:p>
        </p:txBody>
      </p:sp>
      <p:sp>
        <p:nvSpPr>
          <p:cNvPr id="28" name="MH_Others_3"/>
          <p:cNvSpPr/>
          <p:nvPr>
            <p:custDataLst>
              <p:tags r:id="rId7"/>
            </p:custDataLst>
          </p:nvPr>
        </p:nvSpPr>
        <p:spPr>
          <a:xfrm>
            <a:off x="2472997" y="2893947"/>
            <a:ext cx="2188468" cy="459129"/>
          </a:xfrm>
          <a:custGeom>
            <a:avLst/>
            <a:gdLst>
              <a:gd name="connsiteX0" fmla="*/ 114300 w 2188468"/>
              <a:gd name="connsiteY0" fmla="*/ 0 h 459129"/>
              <a:gd name="connsiteX1" fmla="*/ 1958904 w 2188468"/>
              <a:gd name="connsiteY1" fmla="*/ 0 h 459129"/>
              <a:gd name="connsiteX2" fmla="*/ 2170429 w 2188468"/>
              <a:gd name="connsiteY2" fmla="*/ 140208 h 459129"/>
              <a:gd name="connsiteX3" fmla="*/ 2188468 w 2188468"/>
              <a:gd name="connsiteY3" fmla="*/ 229560 h 459129"/>
              <a:gd name="connsiteX4" fmla="*/ 2188468 w 2188468"/>
              <a:gd name="connsiteY4" fmla="*/ 229565 h 459129"/>
              <a:gd name="connsiteX5" fmla="*/ 2005169 w 2188468"/>
              <a:gd name="connsiteY5" fmla="*/ 454466 h 459129"/>
              <a:gd name="connsiteX6" fmla="*/ 1980285 w 2188468"/>
              <a:gd name="connsiteY6" fmla="*/ 456975 h 459129"/>
              <a:gd name="connsiteX7" fmla="*/ 0 w 2188468"/>
              <a:gd name="connsiteY7" fmla="*/ 459129 h 459129"/>
              <a:gd name="connsiteX8" fmla="*/ 114300 w 2188468"/>
              <a:gd name="connsiteY8" fmla="*/ 0 h 45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8468" h="459129">
                <a:moveTo>
                  <a:pt x="114300" y="0"/>
                </a:moveTo>
                <a:lnTo>
                  <a:pt x="1958904" y="0"/>
                </a:lnTo>
                <a:cubicBezTo>
                  <a:pt x="2053993" y="0"/>
                  <a:pt x="2135579" y="57814"/>
                  <a:pt x="2170429" y="140208"/>
                </a:cubicBezTo>
                <a:lnTo>
                  <a:pt x="2188468" y="229560"/>
                </a:lnTo>
                <a:lnTo>
                  <a:pt x="2188468" y="229565"/>
                </a:lnTo>
                <a:cubicBezTo>
                  <a:pt x="2188468" y="340502"/>
                  <a:pt x="2109777" y="433060"/>
                  <a:pt x="2005169" y="454466"/>
                </a:cubicBezTo>
                <a:lnTo>
                  <a:pt x="1980285" y="456975"/>
                </a:lnTo>
                <a:lnTo>
                  <a:pt x="0" y="459129"/>
                </a:lnTo>
                <a:cubicBezTo>
                  <a:pt x="76199" y="308468"/>
                  <a:pt x="145256" y="153043"/>
                  <a:pt x="1143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2800" spc="100" dirty="0" smtClean="0">
                <a:solidFill>
                  <a:srgbClr val="FFFFFF"/>
                </a:solidFill>
                <a:latin typeface="华文细黑" panose="02010600040101010101" pitchFamily="2" charset="-122"/>
                <a:ea typeface="华文细黑" panose="02010600040101010101" pitchFamily="2" charset="-122"/>
              </a:rPr>
              <a:t>CONTENTS</a:t>
            </a:r>
            <a:endParaRPr lang="zh-CN" altLang="en-US" sz="2800" spc="100" dirty="0">
              <a:solidFill>
                <a:srgbClr val="FFFFFF"/>
              </a:solidFill>
              <a:latin typeface="华文细黑" panose="02010600040101010101" pitchFamily="2" charset="-122"/>
              <a:ea typeface="华文细黑" panose="02010600040101010101" pitchFamily="2" charset="-122"/>
            </a:endParaRPr>
          </a:p>
        </p:txBody>
      </p:sp>
      <p:sp>
        <p:nvSpPr>
          <p:cNvPr id="15" name="MH_Entry_1">
            <a:hlinkClick r:id="rId13" action="ppaction://hlinksldjump"/>
          </p:cNvPr>
          <p:cNvSpPr txBox="1"/>
          <p:nvPr>
            <p:custDataLst>
              <p:tags r:id="rId8"/>
            </p:custDataLst>
          </p:nvPr>
        </p:nvSpPr>
        <p:spPr>
          <a:xfrm flipH="1">
            <a:off x="827584" y="271693"/>
            <a:ext cx="4025916" cy="853704"/>
          </a:xfrm>
          <a:prstGeom prst="rect">
            <a:avLst/>
          </a:prstGeom>
          <a:noFill/>
        </p:spPr>
        <p:txBody>
          <a:bodyPr wrap="square" lIns="91440" tIns="45720" rIns="91440" bIns="45720" rtlCol="0" anchor="ctr" anchorCtr="0">
            <a:noAutofit/>
          </a:bodyPr>
          <a:lstStyle>
            <a:defPPr>
              <a:defRPr lang="zh-CN"/>
            </a:defPPr>
            <a:lvl1pPr algn="r">
              <a:defRPr sz="2400">
                <a:solidFill>
                  <a:srgbClr val="B2B2B2"/>
                </a:solidFill>
                <a:latin typeface="+mn-ea"/>
              </a:defRPr>
            </a:lvl1pPr>
          </a:lstStyle>
          <a:p>
            <a:r>
              <a:rPr lang="zh-CN" altLang="en-US" sz="2800" dirty="0">
                <a:latin typeface="+mj-ea"/>
                <a:ea typeface="+mj-ea"/>
              </a:rPr>
              <a:t>认识 </a:t>
            </a:r>
            <a:r>
              <a:rPr lang="en-US" altLang="zh-CN" sz="2800" dirty="0">
                <a:latin typeface="+mj-ea"/>
                <a:ea typeface="+mj-ea"/>
              </a:rPr>
              <a:t>Web of Science</a:t>
            </a:r>
          </a:p>
        </p:txBody>
      </p:sp>
      <p:sp>
        <p:nvSpPr>
          <p:cNvPr id="16" name="MH_Entry_3"/>
          <p:cNvSpPr txBox="1"/>
          <p:nvPr>
            <p:custDataLst>
              <p:tags r:id="rId9"/>
            </p:custDataLst>
          </p:nvPr>
        </p:nvSpPr>
        <p:spPr>
          <a:xfrm flipH="1">
            <a:off x="1939034" y="5775055"/>
            <a:ext cx="2914466" cy="853704"/>
          </a:xfrm>
          <a:prstGeom prst="rect">
            <a:avLst/>
          </a:prstGeom>
          <a:noFill/>
        </p:spPr>
        <p:txBody>
          <a:bodyPr wrap="square" lIns="91440" tIns="45720" rIns="91440" bIns="45720" rtlCol="0" anchor="ctr" anchorCtr="0">
            <a:normAutofit/>
          </a:bodyPr>
          <a:lstStyle>
            <a:defPPr>
              <a:defRPr lang="zh-CN"/>
            </a:defPPr>
            <a:lvl1pPr algn="r">
              <a:defRPr sz="2400">
                <a:solidFill>
                  <a:srgbClr val="B2B2B2"/>
                </a:solidFill>
                <a:latin typeface="+mn-ea"/>
              </a:defRPr>
            </a:lvl1pPr>
          </a:lstStyle>
          <a:p>
            <a:r>
              <a:rPr lang="zh-CN" altLang="en-US" sz="2800" dirty="0">
                <a:latin typeface="+mj-ea"/>
                <a:ea typeface="+mj-ea"/>
              </a:rPr>
              <a:t>影响因子查询</a:t>
            </a:r>
          </a:p>
        </p:txBody>
      </p:sp>
      <p:sp>
        <p:nvSpPr>
          <p:cNvPr id="17" name="MH_Entry_2"/>
          <p:cNvSpPr txBox="1"/>
          <p:nvPr>
            <p:custDataLst>
              <p:tags r:id="rId10"/>
            </p:custDataLst>
          </p:nvPr>
        </p:nvSpPr>
        <p:spPr>
          <a:xfrm flipH="1">
            <a:off x="2806170" y="3151360"/>
            <a:ext cx="4769761" cy="853704"/>
          </a:xfrm>
          <a:prstGeom prst="rect">
            <a:avLst/>
          </a:prstGeom>
          <a:noFill/>
        </p:spPr>
        <p:txBody>
          <a:bodyPr wrap="square" lIns="91440" tIns="45720" rIns="91440" bIns="45720" rtlCol="0" anchor="ctr" anchorCtr="0">
            <a:normAutofit/>
          </a:bodyPr>
          <a:lstStyle>
            <a:defPPr>
              <a:defRPr lang="zh-CN"/>
            </a:defPPr>
            <a:lvl1pPr algn="r">
              <a:defRPr sz="2400" b="1">
                <a:latin typeface="+mn-ea"/>
              </a:defRPr>
            </a:lvl1pPr>
          </a:lstStyle>
          <a:p>
            <a:r>
              <a:rPr lang="en-US" altLang="zh-CN" sz="2800" dirty="0">
                <a:latin typeface="+mj-ea"/>
                <a:ea typeface="+mj-ea"/>
              </a:rPr>
              <a:t>Web of Science </a:t>
            </a:r>
            <a:r>
              <a:rPr lang="zh-CN" altLang="en-US" sz="2800" dirty="0">
                <a:latin typeface="+mj-ea"/>
                <a:ea typeface="+mj-ea"/>
              </a:rPr>
              <a:t>主要功能 </a:t>
            </a:r>
          </a:p>
        </p:txBody>
      </p:sp>
      <p:sp>
        <p:nvSpPr>
          <p:cNvPr id="18" name="MH_Entry_1">
            <a:hlinkClick r:id="rId13" action="ppaction://hlinksldjump"/>
          </p:cNvPr>
          <p:cNvSpPr txBox="1"/>
          <p:nvPr>
            <p:custDataLst>
              <p:tags r:id="rId11"/>
            </p:custDataLst>
          </p:nvPr>
        </p:nvSpPr>
        <p:spPr>
          <a:xfrm>
            <a:off x="3491880" y="4005064"/>
            <a:ext cx="3982201" cy="411550"/>
          </a:xfrm>
          <a:custGeom>
            <a:avLst/>
            <a:gdLst>
              <a:gd name="connsiteX0" fmla="*/ 0 w 4234772"/>
              <a:gd name="connsiteY0" fmla="*/ 0 h 539998"/>
              <a:gd name="connsiteX1" fmla="*/ 4234772 w 4234772"/>
              <a:gd name="connsiteY1" fmla="*/ 0 h 539998"/>
              <a:gd name="connsiteX2" fmla="*/ 4234772 w 4234772"/>
              <a:gd name="connsiteY2" fmla="*/ 539998 h 539998"/>
              <a:gd name="connsiteX3" fmla="*/ 0 w 4234772"/>
              <a:gd name="connsiteY3" fmla="*/ 539998 h 539998"/>
              <a:gd name="connsiteX4" fmla="*/ 0 w 4234772"/>
              <a:gd name="connsiteY4" fmla="*/ 0 h 539998"/>
              <a:gd name="connsiteX0" fmla="*/ 4234772 w 4326212"/>
              <a:gd name="connsiteY0" fmla="*/ 539998 h 631438"/>
              <a:gd name="connsiteX1" fmla="*/ 0 w 4326212"/>
              <a:gd name="connsiteY1" fmla="*/ 539998 h 631438"/>
              <a:gd name="connsiteX2" fmla="*/ 0 w 4326212"/>
              <a:gd name="connsiteY2" fmla="*/ 0 h 631438"/>
              <a:gd name="connsiteX3" fmla="*/ 4234772 w 4326212"/>
              <a:gd name="connsiteY3" fmla="*/ 0 h 631438"/>
              <a:gd name="connsiteX4" fmla="*/ 4326212 w 4326212"/>
              <a:gd name="connsiteY4" fmla="*/ 631438 h 631438"/>
              <a:gd name="connsiteX0" fmla="*/ 4234772 w 4234772"/>
              <a:gd name="connsiteY0" fmla="*/ 539998 h 539998"/>
              <a:gd name="connsiteX1" fmla="*/ 0 w 4234772"/>
              <a:gd name="connsiteY1" fmla="*/ 539998 h 539998"/>
              <a:gd name="connsiteX2" fmla="*/ 0 w 4234772"/>
              <a:gd name="connsiteY2" fmla="*/ 0 h 539998"/>
              <a:gd name="connsiteX3" fmla="*/ 4234772 w 4234772"/>
              <a:gd name="connsiteY3" fmla="*/ 0 h 539998"/>
            </a:gdLst>
            <a:ahLst/>
            <a:cxnLst>
              <a:cxn ang="0">
                <a:pos x="connsiteX0" y="connsiteY0"/>
              </a:cxn>
              <a:cxn ang="0">
                <a:pos x="connsiteX1" y="connsiteY1"/>
              </a:cxn>
              <a:cxn ang="0">
                <a:pos x="connsiteX2" y="connsiteY2"/>
              </a:cxn>
              <a:cxn ang="0">
                <a:pos x="connsiteX3" y="connsiteY3"/>
              </a:cxn>
            </a:cxnLst>
            <a:rect l="l" t="t" r="r" b="b"/>
            <a:pathLst>
              <a:path w="4234772" h="539998">
                <a:moveTo>
                  <a:pt x="4234772" y="539998"/>
                </a:moveTo>
                <a:lnTo>
                  <a:pt x="0" y="539998"/>
                </a:lnTo>
                <a:lnTo>
                  <a:pt x="0" y="0"/>
                </a:lnTo>
                <a:lnTo>
                  <a:pt x="4234772" y="0"/>
                </a:lnTo>
              </a:path>
            </a:pathLst>
          </a:custGeom>
          <a:noFill/>
          <a:ln w="3175">
            <a:solidFill>
              <a:srgbClr val="FF9C85"/>
            </a:solidFill>
          </a:ln>
        </p:spPr>
        <p:txBody>
          <a:bodyPr wrap="square" lIns="396000" tIns="0" rIns="0" bIns="36000" rtlCol="0" anchor="ctr" anchorCtr="0">
            <a:normAutofit lnSpcReduction="10000"/>
          </a:bodyPr>
          <a:lstStyle/>
          <a:p>
            <a:pPr>
              <a:lnSpc>
                <a:spcPct val="130000"/>
              </a:lnSpc>
            </a:pPr>
            <a:r>
              <a:rPr lang="zh-CN" altLang="en-US" sz="2000" b="1" dirty="0" smtClean="0">
                <a:solidFill>
                  <a:srgbClr val="000000"/>
                </a:solidFill>
                <a:latin typeface="+mj-ea"/>
                <a:ea typeface="+mj-ea"/>
              </a:rPr>
              <a:t>检索、分析、</a:t>
            </a:r>
            <a:r>
              <a:rPr lang="zh-CN" altLang="en-US" sz="2000" b="1" dirty="0" smtClean="0">
                <a:solidFill>
                  <a:schemeClr val="bg2">
                    <a:lumMod val="65000"/>
                  </a:schemeClr>
                </a:solidFill>
                <a:latin typeface="+mj-ea"/>
                <a:ea typeface="+mj-ea"/>
              </a:rPr>
              <a:t>管理、写作</a:t>
            </a:r>
            <a:r>
              <a:rPr lang="en-US" altLang="zh-CN" sz="2000" b="1" dirty="0" smtClean="0">
                <a:solidFill>
                  <a:schemeClr val="bg2">
                    <a:lumMod val="65000"/>
                  </a:schemeClr>
                </a:solidFill>
                <a:latin typeface="+mj-ea"/>
                <a:ea typeface="+mj-ea"/>
              </a:rPr>
              <a:t>……</a:t>
            </a:r>
            <a:endParaRPr lang="zh-CN" altLang="en-US" sz="2000" b="1" dirty="0" smtClean="0">
              <a:solidFill>
                <a:schemeClr val="bg2">
                  <a:lumMod val="65000"/>
                </a:schemeClr>
              </a:solidFill>
              <a:latin typeface="+mj-ea"/>
              <a:ea typeface="+mj-ea"/>
            </a:endParaRPr>
          </a:p>
        </p:txBody>
      </p:sp>
    </p:spTree>
    <p:custDataLst>
      <p:tags r:id="rId1"/>
    </p:custDataLst>
    <p:extLst>
      <p:ext uri="{BB962C8B-B14F-4D97-AF65-F5344CB8AC3E}">
        <p14:creationId xmlns:p14="http://schemas.microsoft.com/office/powerpoint/2010/main" val="12010803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Web of Science</a:t>
            </a:r>
            <a:r>
              <a:rPr lang="zh-CN" altLang="en-US" dirty="0" smtClean="0"/>
              <a:t>的</a:t>
            </a:r>
            <a:r>
              <a:rPr lang="zh-CN" altLang="en-US" dirty="0"/>
              <a:t>主要</a:t>
            </a:r>
            <a:r>
              <a:rPr lang="zh-CN" altLang="en-US" dirty="0" smtClean="0"/>
              <a:t>功能之</a:t>
            </a:r>
            <a:r>
              <a:rPr lang="zh-CN" altLang="en-US" sz="4000" i="1" dirty="0" smtClean="0"/>
              <a:t>检索功能</a:t>
            </a:r>
            <a:endParaRPr lang="zh-CN" altLang="en-US" sz="4000" i="1" dirty="0"/>
          </a:p>
        </p:txBody>
      </p:sp>
      <p:sp>
        <p:nvSpPr>
          <p:cNvPr id="3" name="内容占位符 2"/>
          <p:cNvSpPr>
            <a:spLocks noGrp="1"/>
          </p:cNvSpPr>
          <p:nvPr>
            <p:ph idx="1"/>
          </p:nvPr>
        </p:nvSpPr>
        <p:spPr/>
        <p:txBody>
          <a:bodyPr/>
          <a:lstStyle/>
          <a:p>
            <a:endParaRPr lang="en-US" altLang="zh-CN" sz="2400" b="1" dirty="0" smtClean="0">
              <a:latin typeface="+mj-ea"/>
              <a:ea typeface="+mj-ea"/>
            </a:endParaRPr>
          </a:p>
          <a:p>
            <a:pPr>
              <a:lnSpc>
                <a:spcPct val="150000"/>
              </a:lnSpc>
            </a:pPr>
            <a:r>
              <a:rPr lang="zh-CN" altLang="en-US" sz="2800" b="1" dirty="0" smtClean="0">
                <a:latin typeface="+mj-ea"/>
                <a:ea typeface="+mj-ea"/>
              </a:rPr>
              <a:t>基本检索 </a:t>
            </a:r>
            <a:r>
              <a:rPr lang="en-US" altLang="zh-CN" sz="2800" b="1" dirty="0" smtClean="0">
                <a:latin typeface="+mj-ea"/>
                <a:ea typeface="+mj-ea"/>
              </a:rPr>
              <a:t>- General </a:t>
            </a:r>
            <a:r>
              <a:rPr lang="en-US" altLang="zh-CN" sz="2800" b="1" dirty="0">
                <a:latin typeface="+mj-ea"/>
                <a:ea typeface="+mj-ea"/>
              </a:rPr>
              <a:t>Search</a:t>
            </a:r>
          </a:p>
          <a:p>
            <a:pPr>
              <a:lnSpc>
                <a:spcPct val="150000"/>
              </a:lnSpc>
            </a:pPr>
            <a:r>
              <a:rPr lang="zh-CN" altLang="en-US" sz="2800" b="1" dirty="0" smtClean="0">
                <a:latin typeface="+mj-ea"/>
                <a:ea typeface="+mj-ea"/>
              </a:rPr>
              <a:t>被</a:t>
            </a:r>
            <a:r>
              <a:rPr lang="zh-CN" altLang="en-US" sz="2800" b="1" dirty="0">
                <a:latin typeface="+mj-ea"/>
                <a:ea typeface="+mj-ea"/>
              </a:rPr>
              <a:t>引文献检索 </a:t>
            </a:r>
            <a:r>
              <a:rPr lang="en-US" altLang="zh-CN" sz="2800" b="1" dirty="0">
                <a:latin typeface="+mj-ea"/>
                <a:ea typeface="+mj-ea"/>
              </a:rPr>
              <a:t>- Cited Ref Search</a:t>
            </a:r>
          </a:p>
          <a:p>
            <a:pPr>
              <a:lnSpc>
                <a:spcPct val="150000"/>
              </a:lnSpc>
            </a:pPr>
            <a:r>
              <a:rPr lang="zh-CN" altLang="en-US" sz="2800" b="1" dirty="0">
                <a:latin typeface="+mj-ea"/>
                <a:ea typeface="+mj-ea"/>
              </a:rPr>
              <a:t>高级检索 </a:t>
            </a:r>
            <a:r>
              <a:rPr lang="en-US" altLang="zh-CN" sz="2800" b="1" dirty="0">
                <a:latin typeface="+mj-ea"/>
                <a:ea typeface="+mj-ea"/>
              </a:rPr>
              <a:t>- Advanced </a:t>
            </a:r>
            <a:r>
              <a:rPr lang="en-US" altLang="zh-CN" sz="2800" b="1" dirty="0" smtClean="0">
                <a:latin typeface="+mj-ea"/>
                <a:ea typeface="+mj-ea"/>
              </a:rPr>
              <a:t>Search</a:t>
            </a:r>
            <a:endParaRPr lang="en-US" altLang="zh-CN" sz="2800" b="1" dirty="0">
              <a:latin typeface="+mj-ea"/>
              <a:ea typeface="+mj-ea"/>
            </a:endParaRPr>
          </a:p>
        </p:txBody>
      </p:sp>
    </p:spTree>
    <p:extLst>
      <p:ext uri="{BB962C8B-B14F-4D97-AF65-F5344CB8AC3E}">
        <p14:creationId xmlns:p14="http://schemas.microsoft.com/office/powerpoint/2010/main" val="844783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4"/>
          <p:cNvSpPr>
            <a:spLocks noGrp="1" noChangeArrowheads="1"/>
          </p:cNvSpPr>
          <p:nvPr>
            <p:ph type="title"/>
          </p:nvPr>
        </p:nvSpPr>
        <p:spPr>
          <a:noFill/>
        </p:spPr>
        <p:txBody>
          <a:bodyPr lIns="0" tIns="0" rIns="0" bIns="0"/>
          <a:lstStyle/>
          <a:p>
            <a:r>
              <a:rPr lang="en-US" altLang="zh-CN" dirty="0" smtClean="0">
                <a:effectLst/>
              </a:rPr>
              <a:t>Search Field </a:t>
            </a:r>
            <a:r>
              <a:rPr lang="zh-CN" altLang="en-US" dirty="0" smtClean="0">
                <a:effectLst/>
              </a:rPr>
              <a:t>检索字段</a:t>
            </a:r>
            <a:endParaRPr lang="en-US" altLang="zh-CN" dirty="0" smtClean="0">
              <a:effectLst/>
            </a:endParaRPr>
          </a:p>
        </p:txBody>
      </p:sp>
      <p:sp>
        <p:nvSpPr>
          <p:cNvPr id="2" name="内容占位符 1"/>
          <p:cNvSpPr>
            <a:spLocks noGrp="1"/>
          </p:cNvSpPr>
          <p:nvPr>
            <p:ph idx="1"/>
          </p:nvPr>
        </p:nvSpPr>
        <p:spPr/>
        <p:txBody>
          <a:bodyPr/>
          <a:lstStyle/>
          <a:p>
            <a:endParaRPr lang="zh-CN" altLang="en-US"/>
          </a:p>
        </p:txBody>
      </p:sp>
      <p:graphicFrame>
        <p:nvGraphicFramePr>
          <p:cNvPr id="1877025" name="Group 33"/>
          <p:cNvGraphicFramePr>
            <a:graphicFrameLocks noGrp="1"/>
          </p:cNvGraphicFramePr>
          <p:nvPr>
            <p:extLst>
              <p:ext uri="{D42A27DB-BD31-4B8C-83A1-F6EECF244321}">
                <p14:modId xmlns:p14="http://schemas.microsoft.com/office/powerpoint/2010/main" val="2177889669"/>
              </p:ext>
            </p:extLst>
          </p:nvPr>
        </p:nvGraphicFramePr>
        <p:xfrm>
          <a:off x="228600" y="871052"/>
          <a:ext cx="8686800" cy="5438268"/>
        </p:xfrm>
        <a:graphic>
          <a:graphicData uri="http://schemas.openxmlformats.org/drawingml/2006/table">
            <a:tbl>
              <a:tblPr/>
              <a:tblGrid>
                <a:gridCol w="2738438"/>
                <a:gridCol w="2505075"/>
                <a:gridCol w="3443287"/>
              </a:tblGrid>
              <a:tr h="64356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Verdana" pitchFamily="34" charset="0"/>
                          <a:ea typeface="宋体" charset="-122"/>
                        </a:rPr>
                        <a:t>Topic</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zh-CN" altLang="en-US" sz="2000" b="1" i="0" u="none" strike="noStrike" cap="none" normalizeH="0" baseline="0" dirty="0" smtClean="0">
                        <a:ln>
                          <a:noFill/>
                        </a:ln>
                        <a:solidFill>
                          <a:schemeClr val="tx1"/>
                        </a:solidFill>
                        <a:effectLst/>
                        <a:latin typeface="Verdan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Verdana" pitchFamily="34" charset="0"/>
                          <a:ea typeface="宋体" charset="-122"/>
                        </a:rPr>
                        <a:t>文献标题、摘要、作者关键字、</a:t>
                      </a:r>
                      <a:r>
                        <a:rPr kumimoji="0" lang="en-US" altLang="zh-CN" sz="1800" b="1" i="0" u="none" strike="noStrike" cap="none" normalizeH="0" baseline="0" dirty="0" smtClean="0">
                          <a:ln>
                            <a:noFill/>
                          </a:ln>
                          <a:solidFill>
                            <a:schemeClr val="tx1"/>
                          </a:solidFill>
                          <a:effectLst/>
                          <a:latin typeface="Verdana" pitchFamily="34" charset="0"/>
                          <a:ea typeface="宋体" charset="-122"/>
                        </a:rPr>
                        <a:t> </a:t>
                      </a:r>
                      <a:r>
                        <a:rPr kumimoji="0" lang="zh-CN" altLang="en-US" sz="1800" b="1" i="0" u="none" strike="noStrike" cap="none" normalizeH="0" baseline="0" dirty="0" smtClean="0">
                          <a:ln>
                            <a:noFill/>
                          </a:ln>
                          <a:solidFill>
                            <a:schemeClr val="tx1"/>
                          </a:solidFill>
                          <a:effectLst/>
                          <a:latin typeface="Verdana" pitchFamily="34" charset="0"/>
                          <a:ea typeface="宋体" charset="-122"/>
                        </a:rPr>
                        <a:t>附加关键词</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1800" b="0" i="1" u="none" strike="noStrike" cap="none" normalizeH="0" baseline="0" dirty="0" smtClean="0">
                          <a:ln>
                            <a:noFill/>
                          </a:ln>
                          <a:solidFill>
                            <a:schemeClr val="tx1"/>
                          </a:solidFill>
                          <a:effectLst/>
                          <a:latin typeface="Verdana" pitchFamily="34" charset="0"/>
                          <a:ea typeface="宋体" charset="-122"/>
                        </a:rPr>
                        <a:t>“</a:t>
                      </a:r>
                      <a:r>
                        <a:rPr kumimoji="0" lang="en-US" altLang="zh-CN" sz="1800" b="0" i="1" u="none" strike="noStrike" cap="none" normalizeH="0" baseline="0" dirty="0" smtClean="0">
                          <a:ln>
                            <a:noFill/>
                          </a:ln>
                          <a:solidFill>
                            <a:schemeClr val="tx1"/>
                          </a:solidFill>
                          <a:effectLst/>
                          <a:latin typeface="Verdana" pitchFamily="34" charset="0"/>
                          <a:ea typeface="宋体" charset="-122"/>
                        </a:rPr>
                        <a:t>white oak” </a:t>
                      </a:r>
                      <a:r>
                        <a:rPr kumimoji="0" lang="zh-CN" altLang="en-US" sz="1800" b="0" i="1" u="none" strike="noStrike" cap="none" normalizeH="0" baseline="0" dirty="0" smtClean="0">
                          <a:ln>
                            <a:noFill/>
                          </a:ln>
                          <a:solidFill>
                            <a:schemeClr val="tx1"/>
                          </a:solidFill>
                          <a:effectLst/>
                          <a:latin typeface="Verdana" pitchFamily="34" charset="0"/>
                          <a:ea typeface="宋体" charset="-122"/>
                        </a:rPr>
                        <a:t>或</a:t>
                      </a:r>
                      <a:r>
                        <a:rPr kumimoji="0" lang="en-US" altLang="zh-CN" sz="1800" b="0" i="1" u="none" strike="noStrike" cap="none" normalizeH="0" baseline="0" dirty="0" smtClean="0">
                          <a:ln>
                            <a:noFill/>
                          </a:ln>
                          <a:solidFill>
                            <a:schemeClr val="tx1"/>
                          </a:solidFill>
                          <a:effectLst/>
                          <a:latin typeface="Verdana" pitchFamily="34" charset="0"/>
                          <a:ea typeface="宋体" charset="-122"/>
                        </a:rPr>
                        <a:t> “</a:t>
                      </a:r>
                      <a:r>
                        <a:rPr kumimoji="0" lang="en-US" altLang="zh-CN" sz="1800" b="0" i="1" u="none" strike="noStrike" cap="none" normalizeH="0" baseline="0" dirty="0" err="1" smtClean="0">
                          <a:ln>
                            <a:noFill/>
                          </a:ln>
                          <a:solidFill>
                            <a:schemeClr val="tx1"/>
                          </a:solidFill>
                          <a:effectLst/>
                          <a:latin typeface="Verdana" pitchFamily="34" charset="0"/>
                          <a:ea typeface="宋体" charset="-122"/>
                        </a:rPr>
                        <a:t>quercus</a:t>
                      </a:r>
                      <a:r>
                        <a:rPr kumimoji="0" lang="en-US" altLang="zh-CN" sz="1800" b="0" i="1" u="none" strike="noStrike" cap="none" normalizeH="0" baseline="0" dirty="0" smtClean="0">
                          <a:ln>
                            <a:noFill/>
                          </a:ln>
                          <a:solidFill>
                            <a:schemeClr val="tx1"/>
                          </a:solidFill>
                          <a:effectLst/>
                          <a:latin typeface="Verdana" pitchFamily="34" charset="0"/>
                          <a:ea typeface="宋体" charset="-122"/>
                        </a:rPr>
                        <a:t> alba”</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800" b="0" i="1" u="none" strike="noStrike" cap="none" normalizeH="0" baseline="0" dirty="0" smtClean="0">
                          <a:ln>
                            <a:noFill/>
                          </a:ln>
                          <a:solidFill>
                            <a:schemeClr val="tx1"/>
                          </a:solidFill>
                          <a:effectLst/>
                          <a:latin typeface="Verdana" pitchFamily="34" charset="0"/>
                          <a:ea typeface="宋体" charset="-122"/>
                        </a:rPr>
                        <a:t>drug </a:t>
                      </a:r>
                      <a:r>
                        <a:rPr kumimoji="0" lang="en-US" altLang="zh-CN" sz="1800" b="0" i="1" u="none" strike="noStrike" cap="none" normalizeH="0" baseline="0" dirty="0" err="1" smtClean="0">
                          <a:ln>
                            <a:noFill/>
                          </a:ln>
                          <a:solidFill>
                            <a:schemeClr val="tx1"/>
                          </a:solidFill>
                          <a:effectLst/>
                          <a:latin typeface="Verdana" pitchFamily="34" charset="0"/>
                          <a:ea typeface="宋体" charset="-122"/>
                        </a:rPr>
                        <a:t>resistan</a:t>
                      </a:r>
                      <a:r>
                        <a:rPr kumimoji="0" lang="en-US" altLang="zh-CN" sz="1800" b="0" i="1" u="none" strike="noStrike" cap="none" normalizeH="0" baseline="0" dirty="0" smtClean="0">
                          <a:ln>
                            <a:noFill/>
                          </a:ln>
                          <a:solidFill>
                            <a:schemeClr val="tx1"/>
                          </a:solidFill>
                          <a:effectLst/>
                          <a:latin typeface="Verdana" pitchFamily="34" charset="0"/>
                          <a:ea typeface="宋体" charset="-122"/>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808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Verdana" pitchFamily="34" charset="0"/>
                          <a:ea typeface="宋体" charset="-122"/>
                        </a:rPr>
                        <a:t>Author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Verdana" pitchFamily="34" charset="0"/>
                          <a:ea typeface="宋体" charset="-122"/>
                        </a:rPr>
                        <a:t>检索论文的任一位作者</a:t>
                      </a:r>
                      <a:endParaRPr kumimoji="0" lang="en-US" altLang="zh-CN" sz="1800" b="1" i="0" u="none" strike="noStrike" cap="none" normalizeH="0" baseline="0" dirty="0" smtClean="0">
                        <a:ln>
                          <a:noFill/>
                        </a:ln>
                        <a:solidFill>
                          <a:schemeClr val="tx1"/>
                        </a:solidFill>
                        <a:effectLst/>
                        <a:latin typeface="Verdan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800" b="0" i="1" u="none" strike="noStrike" cap="none" normalizeH="0" baseline="0" dirty="0" smtClean="0">
                          <a:ln>
                            <a:noFill/>
                          </a:ln>
                          <a:solidFill>
                            <a:schemeClr val="tx1"/>
                          </a:solidFill>
                          <a:effectLst/>
                          <a:latin typeface="Verdana" pitchFamily="34" charset="0"/>
                          <a:ea typeface="宋体" charset="-122"/>
                        </a:rPr>
                        <a:t>Bergstrom CT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800" b="0" i="1" u="none" strike="noStrike" cap="none" normalizeH="0" baseline="0" dirty="0" err="1" smtClean="0">
                          <a:ln>
                            <a:noFill/>
                          </a:ln>
                          <a:solidFill>
                            <a:schemeClr val="tx1"/>
                          </a:solidFill>
                          <a:effectLst/>
                          <a:latin typeface="Verdana" pitchFamily="34" charset="0"/>
                          <a:ea typeface="宋体" charset="-122"/>
                        </a:rPr>
                        <a:t>Wallen</a:t>
                      </a:r>
                      <a:r>
                        <a:rPr kumimoji="0" lang="en-US" altLang="zh-CN" sz="1800" b="0" i="1" u="none" strike="noStrike" cap="none" normalizeH="0" baseline="0" dirty="0" smtClean="0">
                          <a:ln>
                            <a:noFill/>
                          </a:ln>
                          <a:solidFill>
                            <a:schemeClr val="tx1"/>
                          </a:solidFill>
                          <a:effectLst/>
                          <a:latin typeface="Verdana" pitchFamily="34" charset="0"/>
                          <a:ea typeface="宋体" charset="-122"/>
                        </a:rPr>
                        <a:t> 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8731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Verdana" pitchFamily="34" charset="0"/>
                          <a:ea typeface="宋体" charset="-122"/>
                        </a:rPr>
                        <a:t>Group Author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Verdana" pitchFamily="34" charset="0"/>
                          <a:ea typeface="宋体" charset="-122"/>
                        </a:rPr>
                        <a:t>作为作者的团体或组织</a:t>
                      </a:r>
                      <a:endParaRPr kumimoji="0" lang="en-US" altLang="zh-CN" sz="1800" b="1" i="0" u="none" strike="noStrike" cap="none" normalizeH="0" baseline="0" dirty="0" smtClean="0">
                        <a:ln>
                          <a:noFill/>
                        </a:ln>
                        <a:solidFill>
                          <a:schemeClr val="tx1"/>
                        </a:solidFill>
                        <a:effectLst/>
                        <a:latin typeface="Verdan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800" b="0" i="1" u="none" strike="noStrike" cap="none" normalizeH="0" baseline="0" dirty="0" smtClean="0">
                          <a:ln>
                            <a:noFill/>
                          </a:ln>
                          <a:solidFill>
                            <a:schemeClr val="tx1"/>
                          </a:solidFill>
                          <a:effectLst/>
                          <a:latin typeface="Verdana" pitchFamily="34" charset="0"/>
                          <a:ea typeface="宋体" charset="-122"/>
                        </a:rPr>
                        <a:t>Aberdeen Lung Cancer Group</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800" b="0" i="1" u="none" strike="noStrike" cap="none" normalizeH="0" baseline="0" dirty="0" smtClean="0">
                          <a:ln>
                            <a:noFill/>
                          </a:ln>
                          <a:solidFill>
                            <a:schemeClr val="tx1"/>
                          </a:solidFill>
                          <a:effectLst/>
                          <a:latin typeface="Verdana" pitchFamily="34" charset="0"/>
                          <a:ea typeface="宋体" charset="-122"/>
                        </a:rPr>
                        <a:t>Beta Cell Biology Consortium</a:t>
                      </a:r>
                      <a:r>
                        <a:rPr kumimoji="0" lang="en-US" altLang="zh-CN" sz="1800" b="0" i="0" u="none" strike="noStrike" cap="none" normalizeH="0" baseline="0" dirty="0" smtClean="0">
                          <a:ln>
                            <a:noFill/>
                          </a:ln>
                          <a:solidFill>
                            <a:schemeClr val="tx1"/>
                          </a:solidFill>
                          <a:effectLst/>
                          <a:latin typeface="Verdana" pitchFamily="34" charset="0"/>
                          <a:ea typeface="宋体" charset="-122"/>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8715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Verdana" pitchFamily="34" charset="0"/>
                          <a:ea typeface="宋体" charset="-122"/>
                        </a:rPr>
                        <a:t>Publication 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1800" b="1" i="0" u="none" strike="noStrike" cap="none" normalizeH="0" baseline="0" dirty="0" smtClean="0">
                          <a:ln>
                            <a:noFill/>
                          </a:ln>
                          <a:solidFill>
                            <a:schemeClr val="tx1"/>
                          </a:solidFill>
                          <a:effectLst/>
                          <a:latin typeface="Verdana" pitchFamily="34" charset="0"/>
                          <a:ea typeface="宋体" charset="-122"/>
                        </a:rPr>
                        <a:t>出版物标题</a:t>
                      </a:r>
                      <a:endParaRPr kumimoji="0" lang="en-US" altLang="zh-CN" sz="1800" b="1" i="0" u="none" strike="noStrike" cap="none" normalizeH="0" baseline="0" dirty="0" smtClean="0">
                        <a:ln>
                          <a:noFill/>
                        </a:ln>
                        <a:solidFill>
                          <a:schemeClr val="tx1"/>
                        </a:solidFill>
                        <a:effectLst/>
                        <a:latin typeface="Verdan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800" b="0" i="1" u="none" strike="noStrike" cap="none" normalizeH="0" baseline="0" dirty="0" smtClean="0">
                          <a:ln>
                            <a:noFill/>
                          </a:ln>
                          <a:solidFill>
                            <a:schemeClr val="tx1"/>
                          </a:solidFill>
                          <a:effectLst/>
                          <a:latin typeface="Verdana" pitchFamily="34" charset="0"/>
                          <a:ea typeface="宋体" charset="-122"/>
                        </a:rPr>
                        <a:t>Czech Journal of Food Sciences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800" b="0" i="1" u="none" strike="noStrike" cap="none" normalizeH="0" baseline="0" dirty="0" smtClean="0">
                          <a:ln>
                            <a:noFill/>
                          </a:ln>
                          <a:solidFill>
                            <a:schemeClr val="tx1"/>
                          </a:solidFill>
                          <a:effectLst/>
                          <a:latin typeface="Verdana" pitchFamily="34" charset="0"/>
                          <a:ea typeface="宋体" charset="-122"/>
                        </a:rPr>
                        <a:t>Progress in Brain Research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808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Verdana" pitchFamily="34" charset="0"/>
                          <a:ea typeface="宋体" charset="-122"/>
                        </a:rPr>
                        <a:t>Publication 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Verdana" pitchFamily="34" charset="0"/>
                          <a:ea typeface="宋体" charset="-122"/>
                        </a:rPr>
                        <a:t>文章被发表的年份</a:t>
                      </a:r>
                      <a:endParaRPr kumimoji="0" lang="en-US" altLang="zh-CN" sz="1800" b="1" i="0" u="none" strike="noStrike" cap="none" normalizeH="0" baseline="0" smtClean="0">
                        <a:ln>
                          <a:noFill/>
                        </a:ln>
                        <a:solidFill>
                          <a:schemeClr val="tx1"/>
                        </a:solidFill>
                        <a:effectLst/>
                        <a:latin typeface="Verdan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800" b="0" i="1" u="none" strike="noStrike" cap="none" normalizeH="0" baseline="0" dirty="0" smtClean="0">
                          <a:ln>
                            <a:noFill/>
                          </a:ln>
                          <a:solidFill>
                            <a:schemeClr val="tx1"/>
                          </a:solidFill>
                          <a:effectLst/>
                          <a:latin typeface="Verdana" pitchFamily="34" charset="0"/>
                          <a:ea typeface="宋体" charset="-122"/>
                        </a:rPr>
                        <a:t>1999</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800" b="0" i="1" u="none" strike="noStrike" cap="none" normalizeH="0" baseline="0" dirty="0" smtClean="0">
                          <a:ln>
                            <a:noFill/>
                          </a:ln>
                          <a:solidFill>
                            <a:schemeClr val="tx1"/>
                          </a:solidFill>
                          <a:effectLst/>
                          <a:latin typeface="Verdana" pitchFamily="34" charset="0"/>
                          <a:ea typeface="宋体" charset="-122"/>
                        </a:rPr>
                        <a:t>2003-2005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2632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Verdana" pitchFamily="34" charset="0"/>
                          <a:ea typeface="宋体" charset="-122"/>
                        </a:rPr>
                        <a:t>Address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Verdana" pitchFamily="34" charset="0"/>
                          <a:ea typeface="宋体" charset="-122"/>
                        </a:rPr>
                        <a:t>检索作者机构</a:t>
                      </a:r>
                      <a:endParaRPr kumimoji="0" lang="en-US" altLang="zh-CN" sz="1800" b="1" i="0" u="none" strike="noStrike" cap="none" normalizeH="0" baseline="0" smtClean="0">
                        <a:ln>
                          <a:noFill/>
                        </a:ln>
                        <a:solidFill>
                          <a:schemeClr val="tx1"/>
                        </a:solidFill>
                        <a:effectLst/>
                        <a:latin typeface="Verdana" pitchFamily="34"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800" b="0" i="1" u="none" strike="noStrike" cap="none" normalizeH="0" baseline="0" dirty="0" smtClean="0">
                          <a:ln>
                            <a:noFill/>
                          </a:ln>
                          <a:solidFill>
                            <a:schemeClr val="tx1"/>
                          </a:solidFill>
                          <a:effectLst/>
                          <a:latin typeface="Verdana" pitchFamily="34" charset="0"/>
                          <a:ea typeface="宋体" charset="-122"/>
                        </a:rPr>
                        <a:t>Emory </a:t>
                      </a:r>
                      <a:r>
                        <a:rPr kumimoji="0" lang="en-US" altLang="zh-CN" sz="1800" b="0" i="1" u="none" strike="noStrike" cap="none" normalizeH="0" baseline="0" dirty="0" err="1" smtClean="0">
                          <a:ln>
                            <a:noFill/>
                          </a:ln>
                          <a:solidFill>
                            <a:schemeClr val="tx1"/>
                          </a:solidFill>
                          <a:effectLst/>
                          <a:latin typeface="Verdana" pitchFamily="34" charset="0"/>
                          <a:ea typeface="宋体" charset="-122"/>
                        </a:rPr>
                        <a:t>Univ</a:t>
                      </a:r>
                      <a:r>
                        <a:rPr kumimoji="0" lang="en-US" altLang="zh-CN" sz="1800" b="0" i="1" u="none" strike="noStrike" cap="none" normalizeH="0" baseline="0" dirty="0" smtClean="0">
                          <a:ln>
                            <a:noFill/>
                          </a:ln>
                          <a:solidFill>
                            <a:schemeClr val="tx1"/>
                          </a:solidFill>
                          <a:effectLst/>
                          <a:latin typeface="Verdana" pitchFamily="34" charset="0"/>
                          <a:ea typeface="宋体" charset="-122"/>
                        </a:rPr>
                        <a:t>, </a:t>
                      </a:r>
                      <a:r>
                        <a:rPr kumimoji="0" lang="en-US" altLang="zh-CN" sz="1800" b="0" i="1" u="none" strike="noStrike" cap="none" normalizeH="0" baseline="0" dirty="0" err="1" smtClean="0">
                          <a:ln>
                            <a:noFill/>
                          </a:ln>
                          <a:solidFill>
                            <a:schemeClr val="tx1"/>
                          </a:solidFill>
                          <a:effectLst/>
                          <a:latin typeface="Verdana" pitchFamily="34" charset="0"/>
                          <a:ea typeface="宋体" charset="-122"/>
                        </a:rPr>
                        <a:t>Dept</a:t>
                      </a:r>
                      <a:r>
                        <a:rPr kumimoji="0" lang="en-US" altLang="zh-CN" sz="1800" b="0" i="1" u="none" strike="noStrike" cap="none" normalizeH="0" baseline="0" dirty="0" smtClean="0">
                          <a:ln>
                            <a:noFill/>
                          </a:ln>
                          <a:solidFill>
                            <a:schemeClr val="tx1"/>
                          </a:solidFill>
                          <a:effectLst/>
                          <a:latin typeface="Verdana" pitchFamily="34" charset="0"/>
                          <a:ea typeface="宋体" charset="-122"/>
                        </a:rPr>
                        <a:t> </a:t>
                      </a:r>
                      <a:r>
                        <a:rPr kumimoji="0" lang="en-US" altLang="zh-CN" sz="1800" b="0" i="1" u="none" strike="noStrike" cap="none" normalizeH="0" baseline="0" dirty="0" err="1" smtClean="0">
                          <a:ln>
                            <a:noFill/>
                          </a:ln>
                          <a:solidFill>
                            <a:schemeClr val="tx1"/>
                          </a:solidFill>
                          <a:effectLst/>
                          <a:latin typeface="Verdana" pitchFamily="34" charset="0"/>
                          <a:ea typeface="宋体" charset="-122"/>
                        </a:rPr>
                        <a:t>Biol</a:t>
                      </a:r>
                      <a:r>
                        <a:rPr kumimoji="0" lang="en-US" altLang="zh-CN" sz="1800" b="0" i="1" u="none" strike="noStrike" cap="none" normalizeH="0" baseline="0" dirty="0" smtClean="0">
                          <a:ln>
                            <a:noFill/>
                          </a:ln>
                          <a:solidFill>
                            <a:schemeClr val="tx1"/>
                          </a:solidFill>
                          <a:effectLst/>
                          <a:latin typeface="Verdana" pitchFamily="34" charset="0"/>
                          <a:ea typeface="宋体" charset="-122"/>
                        </a:rPr>
                        <a:t>, Atlanta, GA 30329 USA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r>
            </a:tbl>
          </a:graphicData>
        </a:graphic>
      </p:graphicFrame>
    </p:spTree>
    <p:extLst>
      <p:ext uri="{BB962C8B-B14F-4D97-AF65-F5344CB8AC3E}">
        <p14:creationId xmlns:p14="http://schemas.microsoft.com/office/powerpoint/2010/main" val="53379067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MH_Others_1"/>
          <p:cNvSpPr/>
          <p:nvPr>
            <p:custDataLst>
              <p:tags r:id="rId2"/>
            </p:custDataLst>
          </p:nvPr>
        </p:nvSpPr>
        <p:spPr>
          <a:xfrm rot="8460764" flipH="1">
            <a:off x="2254891" y="655486"/>
            <a:ext cx="5602112" cy="5602112"/>
          </a:xfrm>
          <a:prstGeom prst="arc">
            <a:avLst>
              <a:gd name="adj1" fmla="val 13847484"/>
              <a:gd name="adj2" fmla="val 3075589"/>
            </a:avLst>
          </a:prstGeom>
          <a:ln w="317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a:p>
        </p:txBody>
      </p:sp>
      <p:sp>
        <p:nvSpPr>
          <p:cNvPr id="2" name="MH_Number_1">
            <a:hlinkClick r:id="rId13" action="ppaction://hlinksldjump"/>
          </p:cNvPr>
          <p:cNvSpPr/>
          <p:nvPr>
            <p:custDataLst>
              <p:tags r:id="rId3"/>
            </p:custDataLst>
          </p:nvPr>
        </p:nvSpPr>
        <p:spPr>
          <a:xfrm rot="10800000" flipH="1" flipV="1">
            <a:off x="5009493" y="481351"/>
            <a:ext cx="417511" cy="417511"/>
          </a:xfrm>
          <a:prstGeom prst="ellipse">
            <a:avLst/>
          </a:prstGeom>
          <a:gradFill flip="none" rotWithShape="1">
            <a:gsLst>
              <a:gs pos="48000">
                <a:schemeClr val="accent1"/>
              </a:gs>
              <a:gs pos="64000">
                <a:schemeClr val="accent1"/>
              </a:gs>
              <a:gs pos="56000">
                <a:schemeClr val="accent1">
                  <a:lumMod val="50000"/>
                </a:schemeClr>
              </a:gs>
            </a:gsLst>
            <a:path path="circle">
              <a:fillToRect l="50000" t="50000" r="50000" b="50000"/>
            </a:path>
            <a:tileRect/>
          </a:gra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000" smtClean="0">
                <a:solidFill>
                  <a:srgbClr val="FFFFFF"/>
                </a:solidFill>
                <a:ea typeface="华文细黑" panose="02010600040101010101" pitchFamily="2" charset="-122"/>
              </a:rPr>
              <a:t>1</a:t>
            </a:r>
            <a:endParaRPr lang="zh-CN" altLang="en-US" sz="2000">
              <a:solidFill>
                <a:srgbClr val="FFFFFF"/>
              </a:solidFill>
              <a:ea typeface="华文细黑" panose="02010600040101010101" pitchFamily="2" charset="-122"/>
            </a:endParaRPr>
          </a:p>
        </p:txBody>
      </p:sp>
      <p:sp>
        <p:nvSpPr>
          <p:cNvPr id="8" name="MH_Number_2">
            <a:hlinkClick r:id="rId14" action="ppaction://hlinksldjump"/>
          </p:cNvPr>
          <p:cNvSpPr/>
          <p:nvPr>
            <p:custDataLst>
              <p:tags r:id="rId4"/>
            </p:custDataLst>
          </p:nvPr>
        </p:nvSpPr>
        <p:spPr>
          <a:xfrm rot="10800000" flipH="1" flipV="1">
            <a:off x="7643225" y="3237251"/>
            <a:ext cx="417511" cy="417511"/>
          </a:xfrm>
          <a:prstGeom prst="ellipse">
            <a:avLst/>
          </a:prstGeom>
          <a:gradFill flip="none" rotWithShape="1">
            <a:gsLst>
              <a:gs pos="48000">
                <a:schemeClr val="accent1"/>
              </a:gs>
              <a:gs pos="64000">
                <a:schemeClr val="accent1"/>
              </a:gs>
              <a:gs pos="56000">
                <a:schemeClr val="accent1">
                  <a:lumMod val="50000"/>
                </a:schemeClr>
              </a:gs>
            </a:gsLst>
            <a:path path="circle">
              <a:fillToRect l="50000" t="50000" r="50000" b="50000"/>
            </a:path>
            <a:tileRect/>
          </a:gra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000" smtClean="0">
                <a:solidFill>
                  <a:srgbClr val="FFFFFF"/>
                </a:solidFill>
                <a:ea typeface="华文细黑" panose="02010600040101010101" pitchFamily="2" charset="-122"/>
              </a:rPr>
              <a:t>2</a:t>
            </a:r>
            <a:endParaRPr lang="zh-CN" altLang="en-US" sz="2000">
              <a:solidFill>
                <a:srgbClr val="FFFFFF"/>
              </a:solidFill>
              <a:ea typeface="华文细黑" panose="02010600040101010101" pitchFamily="2" charset="-122"/>
            </a:endParaRPr>
          </a:p>
        </p:txBody>
      </p:sp>
      <p:sp>
        <p:nvSpPr>
          <p:cNvPr id="11" name="MH_Number_3">
            <a:hlinkClick r:id="rId15" action="ppaction://hlinksldjump"/>
          </p:cNvPr>
          <p:cNvSpPr/>
          <p:nvPr>
            <p:custDataLst>
              <p:tags r:id="rId5"/>
            </p:custDataLst>
          </p:nvPr>
        </p:nvSpPr>
        <p:spPr>
          <a:xfrm rot="10800000" flipH="1" flipV="1">
            <a:off x="5009492" y="5993151"/>
            <a:ext cx="417511" cy="417511"/>
          </a:xfrm>
          <a:prstGeom prst="ellipse">
            <a:avLst/>
          </a:prstGeom>
          <a:gradFill flip="none" rotWithShape="1">
            <a:gsLst>
              <a:gs pos="48000">
                <a:schemeClr val="accent1"/>
              </a:gs>
              <a:gs pos="64000">
                <a:schemeClr val="accent1"/>
              </a:gs>
              <a:gs pos="56000">
                <a:schemeClr val="accent1">
                  <a:lumMod val="50000"/>
                </a:schemeClr>
              </a:gs>
            </a:gsLst>
            <a:path path="circle">
              <a:fillToRect l="50000" t="50000" r="50000" b="50000"/>
            </a:path>
            <a:tileRect/>
          </a:gra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000" smtClean="0">
                <a:solidFill>
                  <a:srgbClr val="FFFFFF"/>
                </a:solidFill>
                <a:ea typeface="华文细黑" panose="02010600040101010101" pitchFamily="2" charset="-122"/>
              </a:rPr>
              <a:t>3</a:t>
            </a:r>
            <a:endParaRPr lang="zh-CN" altLang="en-US" sz="2000">
              <a:solidFill>
                <a:srgbClr val="FFFFFF"/>
              </a:solidFill>
              <a:ea typeface="华文细黑" panose="02010600040101010101" pitchFamily="2" charset="-122"/>
            </a:endParaRPr>
          </a:p>
        </p:txBody>
      </p:sp>
      <p:sp>
        <p:nvSpPr>
          <p:cNvPr id="26" name="MH_Others_2"/>
          <p:cNvSpPr>
            <a:spLocks/>
          </p:cNvSpPr>
          <p:nvPr>
            <p:custDataLst>
              <p:tags r:id="rId6"/>
            </p:custDataLst>
          </p:nvPr>
        </p:nvSpPr>
        <p:spPr bwMode="auto">
          <a:xfrm>
            <a:off x="1139605" y="2131797"/>
            <a:ext cx="1666565" cy="2958399"/>
          </a:xfrm>
          <a:custGeom>
            <a:avLst/>
            <a:gdLst>
              <a:gd name="T0" fmla="*/ 2147483646 w 3056"/>
              <a:gd name="T1" fmla="*/ 2147483646 h 5429"/>
              <a:gd name="T2" fmla="*/ 2147483646 w 3056"/>
              <a:gd name="T3" fmla="*/ 2147483646 h 5429"/>
              <a:gd name="T4" fmla="*/ 2147483646 w 3056"/>
              <a:gd name="T5" fmla="*/ 388832290 h 5429"/>
              <a:gd name="T6" fmla="*/ 2147483646 w 3056"/>
              <a:gd name="T7" fmla="*/ 345615213 h 5429"/>
              <a:gd name="T8" fmla="*/ 2147483646 w 3056"/>
              <a:gd name="T9" fmla="*/ 2147483646 h 5429"/>
              <a:gd name="T10" fmla="*/ 2147483646 w 3056"/>
              <a:gd name="T11" fmla="*/ 2147483646 h 5429"/>
              <a:gd name="T12" fmla="*/ 2147483646 w 3056"/>
              <a:gd name="T13" fmla="*/ 2147483646 h 5429"/>
              <a:gd name="T14" fmla="*/ 2147483646 w 3056"/>
              <a:gd name="T15" fmla="*/ 2147483646 h 5429"/>
              <a:gd name="T16" fmla="*/ 2147483646 w 3056"/>
              <a:gd name="T17" fmla="*/ 2147483646 h 5429"/>
              <a:gd name="T18" fmla="*/ 2147483646 w 3056"/>
              <a:gd name="T19" fmla="*/ 2147483646 h 5429"/>
              <a:gd name="T20" fmla="*/ 475747481 w 3056"/>
              <a:gd name="T21" fmla="*/ 2147483646 h 5429"/>
              <a:gd name="T22" fmla="*/ 432463999 w 3056"/>
              <a:gd name="T23" fmla="*/ 2147483646 h 5429"/>
              <a:gd name="T24" fmla="*/ 2147483646 w 3056"/>
              <a:gd name="T25" fmla="*/ 2147483646 h 5429"/>
              <a:gd name="T26" fmla="*/ 2147483646 w 3056"/>
              <a:gd name="T27" fmla="*/ 2147483646 h 5429"/>
              <a:gd name="T28" fmla="*/ 2147483646 w 3056"/>
              <a:gd name="T29" fmla="*/ 2147483646 h 5429"/>
              <a:gd name="T30" fmla="*/ 2147483646 w 3056"/>
              <a:gd name="T31" fmla="*/ 2147483646 h 5429"/>
              <a:gd name="T32" fmla="*/ 2147483646 w 3056"/>
              <a:gd name="T33" fmla="*/ 2147483646 h 5429"/>
              <a:gd name="T34" fmla="*/ 2147483646 w 3056"/>
              <a:gd name="T35" fmla="*/ 2147483646 h 5429"/>
              <a:gd name="T36" fmla="*/ 2147483646 w 3056"/>
              <a:gd name="T37" fmla="*/ 2147483646 h 5429"/>
              <a:gd name="T38" fmla="*/ 2147483646 w 3056"/>
              <a:gd name="T39" fmla="*/ 2147483646 h 5429"/>
              <a:gd name="T40" fmla="*/ 2147483646 w 3056"/>
              <a:gd name="T41" fmla="*/ 2147483646 h 5429"/>
              <a:gd name="T42" fmla="*/ 2147483646 w 3056"/>
              <a:gd name="T43" fmla="*/ 2147483646 h 5429"/>
              <a:gd name="T44" fmla="*/ 2147483646 w 3056"/>
              <a:gd name="T45" fmla="*/ 2147483646 h 5429"/>
              <a:gd name="T46" fmla="*/ 2147483646 w 3056"/>
              <a:gd name="T47" fmla="*/ 2147483646 h 5429"/>
              <a:gd name="T48" fmla="*/ 2147483646 w 3056"/>
              <a:gd name="T49" fmla="*/ 2147483646 h 5429"/>
              <a:gd name="T50" fmla="*/ 2147483646 w 3056"/>
              <a:gd name="T51" fmla="*/ 2147483646 h 5429"/>
              <a:gd name="T52" fmla="*/ 2147483646 w 3056"/>
              <a:gd name="T53" fmla="*/ 2147483646 h 5429"/>
              <a:gd name="T54" fmla="*/ 2147483646 w 3056"/>
              <a:gd name="T55" fmla="*/ 2147483646 h 5429"/>
              <a:gd name="T56" fmla="*/ 2147483646 w 3056"/>
              <a:gd name="T57" fmla="*/ 2147483646 h 5429"/>
              <a:gd name="T58" fmla="*/ 2147483646 w 3056"/>
              <a:gd name="T59" fmla="*/ 2147483646 h 5429"/>
              <a:gd name="T60" fmla="*/ 2147483646 w 3056"/>
              <a:gd name="T61" fmla="*/ 2147483646 h 5429"/>
              <a:gd name="T62" fmla="*/ 2147483646 w 3056"/>
              <a:gd name="T63" fmla="*/ 2147483646 h 5429"/>
              <a:gd name="T64" fmla="*/ 2147483646 w 3056"/>
              <a:gd name="T65" fmla="*/ 2147483646 h 5429"/>
              <a:gd name="T66" fmla="*/ 2147483646 w 3056"/>
              <a:gd name="T67" fmla="*/ 2147483646 h 5429"/>
              <a:gd name="T68" fmla="*/ 2147483646 w 3056"/>
              <a:gd name="T69" fmla="*/ 2147483646 h 5429"/>
              <a:gd name="T70" fmla="*/ 2147483646 w 3056"/>
              <a:gd name="T71" fmla="*/ 2147483646 h 5429"/>
              <a:gd name="T72" fmla="*/ 2147483646 w 3056"/>
              <a:gd name="T73" fmla="*/ 2147483646 h 5429"/>
              <a:gd name="T74" fmla="*/ 2147483646 w 3056"/>
              <a:gd name="T75" fmla="*/ 2147483646 h 5429"/>
              <a:gd name="T76" fmla="*/ 2147483646 w 3056"/>
              <a:gd name="T77" fmla="*/ 2147483646 h 5429"/>
              <a:gd name="T78" fmla="*/ 2147483646 w 3056"/>
              <a:gd name="T79" fmla="*/ 2147483646 h 5429"/>
              <a:gd name="T80" fmla="*/ 2147483646 w 3056"/>
              <a:gd name="T81" fmla="*/ 2147483646 h 5429"/>
              <a:gd name="T82" fmla="*/ 2147483646 w 3056"/>
              <a:gd name="T83" fmla="*/ 2147483646 h 5429"/>
              <a:gd name="T84" fmla="*/ 2147483646 w 3056"/>
              <a:gd name="T85" fmla="*/ 2147483646 h 5429"/>
              <a:gd name="T86" fmla="*/ 2147483646 w 3056"/>
              <a:gd name="T87" fmla="*/ 2147483646 h 5429"/>
              <a:gd name="T88" fmla="*/ 2147483646 w 3056"/>
              <a:gd name="T89" fmla="*/ 2147483646 h 5429"/>
              <a:gd name="T90" fmla="*/ 2147483646 w 3056"/>
              <a:gd name="T91" fmla="*/ 2147483646 h 5429"/>
              <a:gd name="T92" fmla="*/ 2147483646 w 3056"/>
              <a:gd name="T93" fmla="*/ 2147483646 h 5429"/>
              <a:gd name="T94" fmla="*/ 2147483646 w 3056"/>
              <a:gd name="T95" fmla="*/ 2147483646 h 5429"/>
              <a:gd name="T96" fmla="*/ 2147483646 w 3056"/>
              <a:gd name="T97" fmla="*/ 2147483646 h 5429"/>
              <a:gd name="T98" fmla="*/ 2147483646 w 3056"/>
              <a:gd name="T99" fmla="*/ 2147483646 h 5429"/>
              <a:gd name="T100" fmla="*/ 2147483646 w 3056"/>
              <a:gd name="T101" fmla="*/ 2147483646 h 5429"/>
              <a:gd name="T102" fmla="*/ 2147483646 w 3056"/>
              <a:gd name="T103" fmla="*/ 2147483646 h 5429"/>
              <a:gd name="T104" fmla="*/ 2147483646 w 3056"/>
              <a:gd name="T105" fmla="*/ 2147483646 h 5429"/>
              <a:gd name="T106" fmla="*/ 2147483646 w 3056"/>
              <a:gd name="T107" fmla="*/ 2147483646 h 5429"/>
              <a:gd name="T108" fmla="*/ 2147483646 w 3056"/>
              <a:gd name="T109" fmla="*/ 2147483646 h 5429"/>
              <a:gd name="T110" fmla="*/ 2147483646 w 3056"/>
              <a:gd name="T111" fmla="*/ 2147483646 h 5429"/>
              <a:gd name="T112" fmla="*/ 2147483646 w 3056"/>
              <a:gd name="T113" fmla="*/ 2147483646 h 5429"/>
              <a:gd name="T114" fmla="*/ 2147483646 w 3056"/>
              <a:gd name="T115" fmla="*/ 2147483646 h 5429"/>
              <a:gd name="T116" fmla="*/ 2147483646 w 3056"/>
              <a:gd name="T117" fmla="*/ 2147483646 h 5429"/>
              <a:gd name="T118" fmla="*/ 2147483646 w 3056"/>
              <a:gd name="T119" fmla="*/ 2147483646 h 5429"/>
              <a:gd name="T120" fmla="*/ 2147483646 w 3056"/>
              <a:gd name="T121" fmla="*/ 2147483646 h 54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056" h="5429">
                <a:moveTo>
                  <a:pt x="2609" y="448"/>
                </a:moveTo>
                <a:lnTo>
                  <a:pt x="2609" y="448"/>
                </a:lnTo>
                <a:lnTo>
                  <a:pt x="2575" y="415"/>
                </a:lnTo>
                <a:lnTo>
                  <a:pt x="2538" y="383"/>
                </a:lnTo>
                <a:lnTo>
                  <a:pt x="2503" y="352"/>
                </a:lnTo>
                <a:lnTo>
                  <a:pt x="2465" y="322"/>
                </a:lnTo>
                <a:lnTo>
                  <a:pt x="2426" y="293"/>
                </a:lnTo>
                <a:lnTo>
                  <a:pt x="2388" y="265"/>
                </a:lnTo>
                <a:lnTo>
                  <a:pt x="2348" y="239"/>
                </a:lnTo>
                <a:lnTo>
                  <a:pt x="2307" y="213"/>
                </a:lnTo>
                <a:lnTo>
                  <a:pt x="2266" y="190"/>
                </a:lnTo>
                <a:lnTo>
                  <a:pt x="2224" y="168"/>
                </a:lnTo>
                <a:lnTo>
                  <a:pt x="2182" y="146"/>
                </a:lnTo>
                <a:lnTo>
                  <a:pt x="2138" y="127"/>
                </a:lnTo>
                <a:lnTo>
                  <a:pt x="2095" y="108"/>
                </a:lnTo>
                <a:lnTo>
                  <a:pt x="2049" y="91"/>
                </a:lnTo>
                <a:lnTo>
                  <a:pt x="2005" y="75"/>
                </a:lnTo>
                <a:lnTo>
                  <a:pt x="1960" y="61"/>
                </a:lnTo>
                <a:lnTo>
                  <a:pt x="1907" y="46"/>
                </a:lnTo>
                <a:lnTo>
                  <a:pt x="1853" y="34"/>
                </a:lnTo>
                <a:lnTo>
                  <a:pt x="1800" y="24"/>
                </a:lnTo>
                <a:lnTo>
                  <a:pt x="1746" y="15"/>
                </a:lnTo>
                <a:lnTo>
                  <a:pt x="1692" y="9"/>
                </a:lnTo>
                <a:lnTo>
                  <a:pt x="1638" y="3"/>
                </a:lnTo>
                <a:lnTo>
                  <a:pt x="1582" y="1"/>
                </a:lnTo>
                <a:lnTo>
                  <a:pt x="1527" y="0"/>
                </a:lnTo>
                <a:lnTo>
                  <a:pt x="1490" y="0"/>
                </a:lnTo>
                <a:lnTo>
                  <a:pt x="1451" y="2"/>
                </a:lnTo>
                <a:lnTo>
                  <a:pt x="1413" y="4"/>
                </a:lnTo>
                <a:lnTo>
                  <a:pt x="1376" y="8"/>
                </a:lnTo>
                <a:lnTo>
                  <a:pt x="1338" y="11"/>
                </a:lnTo>
                <a:lnTo>
                  <a:pt x="1302" y="17"/>
                </a:lnTo>
                <a:lnTo>
                  <a:pt x="1264" y="22"/>
                </a:lnTo>
                <a:lnTo>
                  <a:pt x="1227" y="29"/>
                </a:lnTo>
                <a:lnTo>
                  <a:pt x="1191" y="36"/>
                </a:lnTo>
                <a:lnTo>
                  <a:pt x="1154" y="45"/>
                </a:lnTo>
                <a:lnTo>
                  <a:pt x="1118" y="55"/>
                </a:lnTo>
                <a:lnTo>
                  <a:pt x="1083" y="65"/>
                </a:lnTo>
                <a:lnTo>
                  <a:pt x="1047" y="76"/>
                </a:lnTo>
                <a:lnTo>
                  <a:pt x="1012" y="88"/>
                </a:lnTo>
                <a:lnTo>
                  <a:pt x="977" y="102"/>
                </a:lnTo>
                <a:lnTo>
                  <a:pt x="942" y="115"/>
                </a:lnTo>
                <a:lnTo>
                  <a:pt x="909" y="130"/>
                </a:lnTo>
                <a:lnTo>
                  <a:pt x="875" y="146"/>
                </a:lnTo>
                <a:lnTo>
                  <a:pt x="841" y="161"/>
                </a:lnTo>
                <a:lnTo>
                  <a:pt x="808" y="179"/>
                </a:lnTo>
                <a:lnTo>
                  <a:pt x="775" y="197"/>
                </a:lnTo>
                <a:lnTo>
                  <a:pt x="743" y="216"/>
                </a:lnTo>
                <a:lnTo>
                  <a:pt x="712" y="235"/>
                </a:lnTo>
                <a:lnTo>
                  <a:pt x="680" y="255"/>
                </a:lnTo>
                <a:lnTo>
                  <a:pt x="649" y="277"/>
                </a:lnTo>
                <a:lnTo>
                  <a:pt x="619" y="300"/>
                </a:lnTo>
                <a:lnTo>
                  <a:pt x="589" y="322"/>
                </a:lnTo>
                <a:lnTo>
                  <a:pt x="559" y="345"/>
                </a:lnTo>
                <a:lnTo>
                  <a:pt x="531" y="370"/>
                </a:lnTo>
                <a:lnTo>
                  <a:pt x="502" y="395"/>
                </a:lnTo>
                <a:lnTo>
                  <a:pt x="474" y="421"/>
                </a:lnTo>
                <a:lnTo>
                  <a:pt x="447" y="448"/>
                </a:lnTo>
                <a:lnTo>
                  <a:pt x="420" y="475"/>
                </a:lnTo>
                <a:lnTo>
                  <a:pt x="395" y="503"/>
                </a:lnTo>
                <a:lnTo>
                  <a:pt x="369" y="531"/>
                </a:lnTo>
                <a:lnTo>
                  <a:pt x="345" y="561"/>
                </a:lnTo>
                <a:lnTo>
                  <a:pt x="322" y="589"/>
                </a:lnTo>
                <a:lnTo>
                  <a:pt x="298" y="619"/>
                </a:lnTo>
                <a:lnTo>
                  <a:pt x="276" y="650"/>
                </a:lnTo>
                <a:lnTo>
                  <a:pt x="255" y="681"/>
                </a:lnTo>
                <a:lnTo>
                  <a:pt x="235" y="712"/>
                </a:lnTo>
                <a:lnTo>
                  <a:pt x="215" y="744"/>
                </a:lnTo>
                <a:lnTo>
                  <a:pt x="197" y="776"/>
                </a:lnTo>
                <a:lnTo>
                  <a:pt x="179" y="808"/>
                </a:lnTo>
                <a:lnTo>
                  <a:pt x="161" y="841"/>
                </a:lnTo>
                <a:lnTo>
                  <a:pt x="145" y="875"/>
                </a:lnTo>
                <a:lnTo>
                  <a:pt x="129" y="909"/>
                </a:lnTo>
                <a:lnTo>
                  <a:pt x="115" y="943"/>
                </a:lnTo>
                <a:lnTo>
                  <a:pt x="101" y="977"/>
                </a:lnTo>
                <a:lnTo>
                  <a:pt x="88" y="1012"/>
                </a:lnTo>
                <a:lnTo>
                  <a:pt x="76" y="1047"/>
                </a:lnTo>
                <a:lnTo>
                  <a:pt x="65" y="1082"/>
                </a:lnTo>
                <a:lnTo>
                  <a:pt x="55" y="1118"/>
                </a:lnTo>
                <a:lnTo>
                  <a:pt x="45" y="1154"/>
                </a:lnTo>
                <a:lnTo>
                  <a:pt x="36" y="1191"/>
                </a:lnTo>
                <a:lnTo>
                  <a:pt x="28" y="1227"/>
                </a:lnTo>
                <a:lnTo>
                  <a:pt x="22" y="1264"/>
                </a:lnTo>
                <a:lnTo>
                  <a:pt x="16" y="1301"/>
                </a:lnTo>
                <a:lnTo>
                  <a:pt x="11" y="1338"/>
                </a:lnTo>
                <a:lnTo>
                  <a:pt x="7" y="1376"/>
                </a:lnTo>
                <a:lnTo>
                  <a:pt x="4" y="1413"/>
                </a:lnTo>
                <a:lnTo>
                  <a:pt x="2" y="1452"/>
                </a:lnTo>
                <a:lnTo>
                  <a:pt x="0" y="1489"/>
                </a:lnTo>
                <a:lnTo>
                  <a:pt x="0" y="1527"/>
                </a:lnTo>
                <a:lnTo>
                  <a:pt x="6" y="1667"/>
                </a:lnTo>
                <a:lnTo>
                  <a:pt x="10" y="1707"/>
                </a:lnTo>
                <a:lnTo>
                  <a:pt x="15" y="1746"/>
                </a:lnTo>
                <a:lnTo>
                  <a:pt x="22" y="1785"/>
                </a:lnTo>
                <a:lnTo>
                  <a:pt x="28" y="1823"/>
                </a:lnTo>
                <a:lnTo>
                  <a:pt x="36" y="1862"/>
                </a:lnTo>
                <a:lnTo>
                  <a:pt x="45" y="1900"/>
                </a:lnTo>
                <a:lnTo>
                  <a:pt x="55" y="1937"/>
                </a:lnTo>
                <a:lnTo>
                  <a:pt x="66" y="1975"/>
                </a:lnTo>
                <a:lnTo>
                  <a:pt x="78" y="2012"/>
                </a:lnTo>
                <a:lnTo>
                  <a:pt x="92" y="2049"/>
                </a:lnTo>
                <a:lnTo>
                  <a:pt x="105" y="2085"/>
                </a:lnTo>
                <a:lnTo>
                  <a:pt x="119" y="2122"/>
                </a:lnTo>
                <a:lnTo>
                  <a:pt x="136" y="2157"/>
                </a:lnTo>
                <a:lnTo>
                  <a:pt x="152" y="2193"/>
                </a:lnTo>
                <a:lnTo>
                  <a:pt x="170" y="2228"/>
                </a:lnTo>
                <a:lnTo>
                  <a:pt x="189" y="2262"/>
                </a:lnTo>
                <a:lnTo>
                  <a:pt x="195" y="2277"/>
                </a:lnTo>
                <a:lnTo>
                  <a:pt x="213" y="2312"/>
                </a:lnTo>
                <a:lnTo>
                  <a:pt x="242" y="2366"/>
                </a:lnTo>
                <a:lnTo>
                  <a:pt x="278" y="2439"/>
                </a:lnTo>
                <a:lnTo>
                  <a:pt x="323" y="2528"/>
                </a:lnTo>
                <a:lnTo>
                  <a:pt x="371" y="2631"/>
                </a:lnTo>
                <a:lnTo>
                  <a:pt x="422" y="2743"/>
                </a:lnTo>
                <a:lnTo>
                  <a:pt x="450" y="2804"/>
                </a:lnTo>
                <a:lnTo>
                  <a:pt x="476" y="2867"/>
                </a:lnTo>
                <a:lnTo>
                  <a:pt x="503" y="2931"/>
                </a:lnTo>
                <a:lnTo>
                  <a:pt x="530" y="2998"/>
                </a:lnTo>
                <a:lnTo>
                  <a:pt x="556" y="3065"/>
                </a:lnTo>
                <a:lnTo>
                  <a:pt x="582" y="3134"/>
                </a:lnTo>
                <a:lnTo>
                  <a:pt x="607" y="3202"/>
                </a:lnTo>
                <a:lnTo>
                  <a:pt x="630" y="3273"/>
                </a:lnTo>
                <a:lnTo>
                  <a:pt x="653" y="3343"/>
                </a:lnTo>
                <a:lnTo>
                  <a:pt x="674" y="3413"/>
                </a:lnTo>
                <a:lnTo>
                  <a:pt x="693" y="3483"/>
                </a:lnTo>
                <a:lnTo>
                  <a:pt x="711" y="3553"/>
                </a:lnTo>
                <a:lnTo>
                  <a:pt x="726" y="3621"/>
                </a:lnTo>
                <a:lnTo>
                  <a:pt x="739" y="3690"/>
                </a:lnTo>
                <a:lnTo>
                  <a:pt x="750" y="3756"/>
                </a:lnTo>
                <a:lnTo>
                  <a:pt x="754" y="3788"/>
                </a:lnTo>
                <a:lnTo>
                  <a:pt x="757" y="3822"/>
                </a:lnTo>
                <a:lnTo>
                  <a:pt x="760" y="3854"/>
                </a:lnTo>
                <a:lnTo>
                  <a:pt x="762" y="3885"/>
                </a:lnTo>
                <a:lnTo>
                  <a:pt x="763" y="3915"/>
                </a:lnTo>
                <a:lnTo>
                  <a:pt x="764" y="3946"/>
                </a:lnTo>
                <a:lnTo>
                  <a:pt x="783" y="4137"/>
                </a:lnTo>
                <a:lnTo>
                  <a:pt x="789" y="4160"/>
                </a:lnTo>
                <a:lnTo>
                  <a:pt x="796" y="4181"/>
                </a:lnTo>
                <a:lnTo>
                  <a:pt x="804" y="4202"/>
                </a:lnTo>
                <a:lnTo>
                  <a:pt x="813" y="4220"/>
                </a:lnTo>
                <a:lnTo>
                  <a:pt x="823" y="4237"/>
                </a:lnTo>
                <a:lnTo>
                  <a:pt x="833" y="4253"/>
                </a:lnTo>
                <a:lnTo>
                  <a:pt x="844" y="4267"/>
                </a:lnTo>
                <a:lnTo>
                  <a:pt x="855" y="4280"/>
                </a:lnTo>
                <a:lnTo>
                  <a:pt x="867" y="4291"/>
                </a:lnTo>
                <a:lnTo>
                  <a:pt x="880" y="4301"/>
                </a:lnTo>
                <a:lnTo>
                  <a:pt x="895" y="4309"/>
                </a:lnTo>
                <a:lnTo>
                  <a:pt x="909" y="4316"/>
                </a:lnTo>
                <a:lnTo>
                  <a:pt x="924" y="4321"/>
                </a:lnTo>
                <a:lnTo>
                  <a:pt x="941" y="4325"/>
                </a:lnTo>
                <a:lnTo>
                  <a:pt x="959" y="4328"/>
                </a:lnTo>
                <a:lnTo>
                  <a:pt x="976" y="4328"/>
                </a:lnTo>
                <a:lnTo>
                  <a:pt x="2079" y="4328"/>
                </a:lnTo>
                <a:lnTo>
                  <a:pt x="2097" y="4328"/>
                </a:lnTo>
                <a:lnTo>
                  <a:pt x="2114" y="4325"/>
                </a:lnTo>
                <a:lnTo>
                  <a:pt x="2130" y="4321"/>
                </a:lnTo>
                <a:lnTo>
                  <a:pt x="2145" y="4316"/>
                </a:lnTo>
                <a:lnTo>
                  <a:pt x="2161" y="4309"/>
                </a:lnTo>
                <a:lnTo>
                  <a:pt x="2174" y="4301"/>
                </a:lnTo>
                <a:lnTo>
                  <a:pt x="2187" y="4291"/>
                </a:lnTo>
                <a:lnTo>
                  <a:pt x="2201" y="4280"/>
                </a:lnTo>
                <a:lnTo>
                  <a:pt x="2212" y="4267"/>
                </a:lnTo>
                <a:lnTo>
                  <a:pt x="2223" y="4253"/>
                </a:lnTo>
                <a:lnTo>
                  <a:pt x="2233" y="4237"/>
                </a:lnTo>
                <a:lnTo>
                  <a:pt x="2243" y="4220"/>
                </a:lnTo>
                <a:lnTo>
                  <a:pt x="2251" y="4202"/>
                </a:lnTo>
                <a:lnTo>
                  <a:pt x="2259" y="4181"/>
                </a:lnTo>
                <a:lnTo>
                  <a:pt x="2266" y="4160"/>
                </a:lnTo>
                <a:lnTo>
                  <a:pt x="2272" y="4137"/>
                </a:lnTo>
                <a:lnTo>
                  <a:pt x="2291" y="3946"/>
                </a:lnTo>
                <a:lnTo>
                  <a:pt x="2293" y="3915"/>
                </a:lnTo>
                <a:lnTo>
                  <a:pt x="2294" y="3885"/>
                </a:lnTo>
                <a:lnTo>
                  <a:pt x="2295" y="3854"/>
                </a:lnTo>
                <a:lnTo>
                  <a:pt x="2298" y="3822"/>
                </a:lnTo>
                <a:lnTo>
                  <a:pt x="2301" y="3788"/>
                </a:lnTo>
                <a:lnTo>
                  <a:pt x="2306" y="3756"/>
                </a:lnTo>
                <a:lnTo>
                  <a:pt x="2316" y="3690"/>
                </a:lnTo>
                <a:lnTo>
                  <a:pt x="2329" y="3621"/>
                </a:lnTo>
                <a:lnTo>
                  <a:pt x="2345" y="3553"/>
                </a:lnTo>
                <a:lnTo>
                  <a:pt x="2362" y="3483"/>
                </a:lnTo>
                <a:lnTo>
                  <a:pt x="2381" y="3413"/>
                </a:lnTo>
                <a:lnTo>
                  <a:pt x="2402" y="3343"/>
                </a:lnTo>
                <a:lnTo>
                  <a:pt x="2425" y="3273"/>
                </a:lnTo>
                <a:lnTo>
                  <a:pt x="2449" y="3202"/>
                </a:lnTo>
                <a:lnTo>
                  <a:pt x="2474" y="3134"/>
                </a:lnTo>
                <a:lnTo>
                  <a:pt x="2499" y="3065"/>
                </a:lnTo>
                <a:lnTo>
                  <a:pt x="2526" y="2998"/>
                </a:lnTo>
                <a:lnTo>
                  <a:pt x="2552" y="2931"/>
                </a:lnTo>
                <a:lnTo>
                  <a:pt x="2579" y="2867"/>
                </a:lnTo>
                <a:lnTo>
                  <a:pt x="2607" y="2804"/>
                </a:lnTo>
                <a:lnTo>
                  <a:pt x="2633" y="2743"/>
                </a:lnTo>
                <a:lnTo>
                  <a:pt x="2685" y="2631"/>
                </a:lnTo>
                <a:lnTo>
                  <a:pt x="2735" y="2528"/>
                </a:lnTo>
                <a:lnTo>
                  <a:pt x="2778" y="2439"/>
                </a:lnTo>
                <a:lnTo>
                  <a:pt x="2816" y="2366"/>
                </a:lnTo>
                <a:lnTo>
                  <a:pt x="2846" y="2312"/>
                </a:lnTo>
                <a:lnTo>
                  <a:pt x="2872" y="2262"/>
                </a:lnTo>
                <a:lnTo>
                  <a:pt x="2890" y="2228"/>
                </a:lnTo>
                <a:lnTo>
                  <a:pt x="2906" y="2193"/>
                </a:lnTo>
                <a:lnTo>
                  <a:pt x="2923" y="2157"/>
                </a:lnTo>
                <a:lnTo>
                  <a:pt x="2937" y="2122"/>
                </a:lnTo>
                <a:lnTo>
                  <a:pt x="2952" y="2085"/>
                </a:lnTo>
                <a:lnTo>
                  <a:pt x="2965" y="2049"/>
                </a:lnTo>
                <a:lnTo>
                  <a:pt x="2978" y="2012"/>
                </a:lnTo>
                <a:lnTo>
                  <a:pt x="2989" y="1975"/>
                </a:lnTo>
                <a:lnTo>
                  <a:pt x="3000" y="1937"/>
                </a:lnTo>
                <a:lnTo>
                  <a:pt x="3010" y="1900"/>
                </a:lnTo>
                <a:lnTo>
                  <a:pt x="3019" y="1862"/>
                </a:lnTo>
                <a:lnTo>
                  <a:pt x="3027" y="1823"/>
                </a:lnTo>
                <a:lnTo>
                  <a:pt x="3034" y="1785"/>
                </a:lnTo>
                <a:lnTo>
                  <a:pt x="3040" y="1746"/>
                </a:lnTo>
                <a:lnTo>
                  <a:pt x="3045" y="1707"/>
                </a:lnTo>
                <a:lnTo>
                  <a:pt x="3049" y="1667"/>
                </a:lnTo>
                <a:lnTo>
                  <a:pt x="3056" y="1527"/>
                </a:lnTo>
                <a:lnTo>
                  <a:pt x="3055" y="1489"/>
                </a:lnTo>
                <a:lnTo>
                  <a:pt x="3054" y="1452"/>
                </a:lnTo>
                <a:lnTo>
                  <a:pt x="3051" y="1413"/>
                </a:lnTo>
                <a:lnTo>
                  <a:pt x="3048" y="1376"/>
                </a:lnTo>
                <a:lnTo>
                  <a:pt x="3044" y="1338"/>
                </a:lnTo>
                <a:lnTo>
                  <a:pt x="3039" y="1301"/>
                </a:lnTo>
                <a:lnTo>
                  <a:pt x="3034" y="1264"/>
                </a:lnTo>
                <a:lnTo>
                  <a:pt x="3026" y="1227"/>
                </a:lnTo>
                <a:lnTo>
                  <a:pt x="3018" y="1191"/>
                </a:lnTo>
                <a:lnTo>
                  <a:pt x="3010" y="1154"/>
                </a:lnTo>
                <a:lnTo>
                  <a:pt x="3000" y="1118"/>
                </a:lnTo>
                <a:lnTo>
                  <a:pt x="2990" y="1082"/>
                </a:lnTo>
                <a:lnTo>
                  <a:pt x="2979" y="1047"/>
                </a:lnTo>
                <a:lnTo>
                  <a:pt x="2967" y="1012"/>
                </a:lnTo>
                <a:lnTo>
                  <a:pt x="2954" y="977"/>
                </a:lnTo>
                <a:lnTo>
                  <a:pt x="2941" y="943"/>
                </a:lnTo>
                <a:lnTo>
                  <a:pt x="2925" y="909"/>
                </a:lnTo>
                <a:lnTo>
                  <a:pt x="2910" y="875"/>
                </a:lnTo>
                <a:lnTo>
                  <a:pt x="2894" y="841"/>
                </a:lnTo>
                <a:lnTo>
                  <a:pt x="2877" y="808"/>
                </a:lnTo>
                <a:lnTo>
                  <a:pt x="2859" y="776"/>
                </a:lnTo>
                <a:lnTo>
                  <a:pt x="2840" y="744"/>
                </a:lnTo>
                <a:lnTo>
                  <a:pt x="2820" y="712"/>
                </a:lnTo>
                <a:lnTo>
                  <a:pt x="2800" y="681"/>
                </a:lnTo>
                <a:lnTo>
                  <a:pt x="2779" y="650"/>
                </a:lnTo>
                <a:lnTo>
                  <a:pt x="2757" y="619"/>
                </a:lnTo>
                <a:lnTo>
                  <a:pt x="2734" y="589"/>
                </a:lnTo>
                <a:lnTo>
                  <a:pt x="2711" y="561"/>
                </a:lnTo>
                <a:lnTo>
                  <a:pt x="2686" y="531"/>
                </a:lnTo>
                <a:lnTo>
                  <a:pt x="2661" y="503"/>
                </a:lnTo>
                <a:lnTo>
                  <a:pt x="2635" y="475"/>
                </a:lnTo>
                <a:lnTo>
                  <a:pt x="2609" y="448"/>
                </a:lnTo>
                <a:close/>
                <a:moveTo>
                  <a:pt x="2661" y="1641"/>
                </a:moveTo>
                <a:lnTo>
                  <a:pt x="2661" y="1641"/>
                </a:lnTo>
                <a:lnTo>
                  <a:pt x="2658" y="1669"/>
                </a:lnTo>
                <a:lnTo>
                  <a:pt x="2654" y="1697"/>
                </a:lnTo>
                <a:lnTo>
                  <a:pt x="2650" y="1725"/>
                </a:lnTo>
                <a:lnTo>
                  <a:pt x="2644" y="1753"/>
                </a:lnTo>
                <a:lnTo>
                  <a:pt x="2639" y="1781"/>
                </a:lnTo>
                <a:lnTo>
                  <a:pt x="2632" y="1809"/>
                </a:lnTo>
                <a:lnTo>
                  <a:pt x="2624" y="1837"/>
                </a:lnTo>
                <a:lnTo>
                  <a:pt x="2617" y="1863"/>
                </a:lnTo>
                <a:lnTo>
                  <a:pt x="2608" y="1891"/>
                </a:lnTo>
                <a:lnTo>
                  <a:pt x="2599" y="1918"/>
                </a:lnTo>
                <a:lnTo>
                  <a:pt x="2589" y="1945"/>
                </a:lnTo>
                <a:lnTo>
                  <a:pt x="2579" y="1972"/>
                </a:lnTo>
                <a:lnTo>
                  <a:pt x="2567" y="1998"/>
                </a:lnTo>
                <a:lnTo>
                  <a:pt x="2556" y="2025"/>
                </a:lnTo>
                <a:lnTo>
                  <a:pt x="2543" y="2051"/>
                </a:lnTo>
                <a:lnTo>
                  <a:pt x="2529" y="2078"/>
                </a:lnTo>
                <a:lnTo>
                  <a:pt x="2485" y="2158"/>
                </a:lnTo>
                <a:lnTo>
                  <a:pt x="2450" y="2227"/>
                </a:lnTo>
                <a:lnTo>
                  <a:pt x="2408" y="2311"/>
                </a:lnTo>
                <a:lnTo>
                  <a:pt x="2359" y="2409"/>
                </a:lnTo>
                <a:lnTo>
                  <a:pt x="2307" y="2519"/>
                </a:lnTo>
                <a:lnTo>
                  <a:pt x="2253" y="2641"/>
                </a:lnTo>
                <a:lnTo>
                  <a:pt x="2225" y="2705"/>
                </a:lnTo>
                <a:lnTo>
                  <a:pt x="2197" y="2771"/>
                </a:lnTo>
                <a:lnTo>
                  <a:pt x="2170" y="2838"/>
                </a:lnTo>
                <a:lnTo>
                  <a:pt x="2142" y="2908"/>
                </a:lnTo>
                <a:lnTo>
                  <a:pt x="2116" y="2979"/>
                </a:lnTo>
                <a:lnTo>
                  <a:pt x="2090" y="3051"/>
                </a:lnTo>
                <a:lnTo>
                  <a:pt x="2065" y="3124"/>
                </a:lnTo>
                <a:lnTo>
                  <a:pt x="2040" y="3198"/>
                </a:lnTo>
                <a:lnTo>
                  <a:pt x="2018" y="3272"/>
                </a:lnTo>
                <a:lnTo>
                  <a:pt x="1996" y="3346"/>
                </a:lnTo>
                <a:lnTo>
                  <a:pt x="1977" y="3420"/>
                </a:lnTo>
                <a:lnTo>
                  <a:pt x="1960" y="3494"/>
                </a:lnTo>
                <a:lnTo>
                  <a:pt x="1944" y="3568"/>
                </a:lnTo>
                <a:lnTo>
                  <a:pt x="1930" y="3641"/>
                </a:lnTo>
                <a:lnTo>
                  <a:pt x="1919" y="3714"/>
                </a:lnTo>
                <a:lnTo>
                  <a:pt x="1911" y="3785"/>
                </a:lnTo>
                <a:lnTo>
                  <a:pt x="1908" y="3820"/>
                </a:lnTo>
                <a:lnTo>
                  <a:pt x="1905" y="3856"/>
                </a:lnTo>
                <a:lnTo>
                  <a:pt x="1903" y="3890"/>
                </a:lnTo>
                <a:lnTo>
                  <a:pt x="1902" y="3924"/>
                </a:lnTo>
                <a:lnTo>
                  <a:pt x="1901" y="3939"/>
                </a:lnTo>
                <a:lnTo>
                  <a:pt x="1722" y="3939"/>
                </a:lnTo>
                <a:lnTo>
                  <a:pt x="1722" y="3230"/>
                </a:lnTo>
                <a:lnTo>
                  <a:pt x="1333" y="3230"/>
                </a:lnTo>
                <a:lnTo>
                  <a:pt x="1333" y="3939"/>
                </a:lnTo>
                <a:lnTo>
                  <a:pt x="1154" y="3939"/>
                </a:lnTo>
                <a:lnTo>
                  <a:pt x="1152" y="3924"/>
                </a:lnTo>
                <a:lnTo>
                  <a:pt x="1151" y="3873"/>
                </a:lnTo>
                <a:lnTo>
                  <a:pt x="1148" y="3820"/>
                </a:lnTo>
                <a:lnTo>
                  <a:pt x="1142" y="3767"/>
                </a:lnTo>
                <a:lnTo>
                  <a:pt x="1136" y="3714"/>
                </a:lnTo>
                <a:lnTo>
                  <a:pt x="1128" y="3659"/>
                </a:lnTo>
                <a:lnTo>
                  <a:pt x="1118" y="3604"/>
                </a:lnTo>
                <a:lnTo>
                  <a:pt x="1108" y="3547"/>
                </a:lnTo>
                <a:lnTo>
                  <a:pt x="1096" y="3491"/>
                </a:lnTo>
                <a:lnTo>
                  <a:pt x="1081" y="3434"/>
                </a:lnTo>
                <a:lnTo>
                  <a:pt x="1067" y="3377"/>
                </a:lnTo>
                <a:lnTo>
                  <a:pt x="1052" y="3319"/>
                </a:lnTo>
                <a:lnTo>
                  <a:pt x="1035" y="3261"/>
                </a:lnTo>
                <a:lnTo>
                  <a:pt x="1016" y="3203"/>
                </a:lnTo>
                <a:lnTo>
                  <a:pt x="997" y="3145"/>
                </a:lnTo>
                <a:lnTo>
                  <a:pt x="977" y="3086"/>
                </a:lnTo>
                <a:lnTo>
                  <a:pt x="958" y="3029"/>
                </a:lnTo>
                <a:lnTo>
                  <a:pt x="937" y="2970"/>
                </a:lnTo>
                <a:lnTo>
                  <a:pt x="914" y="2911"/>
                </a:lnTo>
                <a:lnTo>
                  <a:pt x="868" y="2796"/>
                </a:lnTo>
                <a:lnTo>
                  <a:pt x="820" y="2681"/>
                </a:lnTo>
                <a:lnTo>
                  <a:pt x="771" y="2570"/>
                </a:lnTo>
                <a:lnTo>
                  <a:pt x="721" y="2459"/>
                </a:lnTo>
                <a:lnTo>
                  <a:pt x="669" y="2353"/>
                </a:lnTo>
                <a:lnTo>
                  <a:pt x="618" y="2249"/>
                </a:lnTo>
                <a:lnTo>
                  <a:pt x="568" y="2150"/>
                </a:lnTo>
                <a:lnTo>
                  <a:pt x="567" y="2144"/>
                </a:lnTo>
                <a:lnTo>
                  <a:pt x="530" y="2075"/>
                </a:lnTo>
                <a:lnTo>
                  <a:pt x="515" y="2050"/>
                </a:lnTo>
                <a:lnTo>
                  <a:pt x="503" y="2024"/>
                </a:lnTo>
                <a:lnTo>
                  <a:pt x="491" y="1998"/>
                </a:lnTo>
                <a:lnTo>
                  <a:pt x="479" y="1972"/>
                </a:lnTo>
                <a:lnTo>
                  <a:pt x="468" y="1945"/>
                </a:lnTo>
                <a:lnTo>
                  <a:pt x="458" y="1918"/>
                </a:lnTo>
                <a:lnTo>
                  <a:pt x="449" y="1892"/>
                </a:lnTo>
                <a:lnTo>
                  <a:pt x="440" y="1864"/>
                </a:lnTo>
                <a:lnTo>
                  <a:pt x="431" y="1838"/>
                </a:lnTo>
                <a:lnTo>
                  <a:pt x="424" y="1810"/>
                </a:lnTo>
                <a:lnTo>
                  <a:pt x="418" y="1782"/>
                </a:lnTo>
                <a:lnTo>
                  <a:pt x="411" y="1754"/>
                </a:lnTo>
                <a:lnTo>
                  <a:pt x="406" y="1726"/>
                </a:lnTo>
                <a:lnTo>
                  <a:pt x="401" y="1697"/>
                </a:lnTo>
                <a:lnTo>
                  <a:pt x="398" y="1670"/>
                </a:lnTo>
                <a:lnTo>
                  <a:pt x="395" y="1641"/>
                </a:lnTo>
                <a:lnTo>
                  <a:pt x="389" y="1519"/>
                </a:lnTo>
                <a:lnTo>
                  <a:pt x="389" y="1492"/>
                </a:lnTo>
                <a:lnTo>
                  <a:pt x="390" y="1463"/>
                </a:lnTo>
                <a:lnTo>
                  <a:pt x="392" y="1435"/>
                </a:lnTo>
                <a:lnTo>
                  <a:pt x="395" y="1408"/>
                </a:lnTo>
                <a:lnTo>
                  <a:pt x="398" y="1380"/>
                </a:lnTo>
                <a:lnTo>
                  <a:pt x="402" y="1352"/>
                </a:lnTo>
                <a:lnTo>
                  <a:pt x="407" y="1325"/>
                </a:lnTo>
                <a:lnTo>
                  <a:pt x="412" y="1298"/>
                </a:lnTo>
                <a:lnTo>
                  <a:pt x="418" y="1270"/>
                </a:lnTo>
                <a:lnTo>
                  <a:pt x="424" y="1244"/>
                </a:lnTo>
                <a:lnTo>
                  <a:pt x="431" y="1217"/>
                </a:lnTo>
                <a:lnTo>
                  <a:pt x="439" y="1191"/>
                </a:lnTo>
                <a:lnTo>
                  <a:pt x="448" y="1165"/>
                </a:lnTo>
                <a:lnTo>
                  <a:pt x="457" y="1139"/>
                </a:lnTo>
                <a:lnTo>
                  <a:pt x="466" y="1113"/>
                </a:lnTo>
                <a:lnTo>
                  <a:pt x="476" y="1088"/>
                </a:lnTo>
                <a:lnTo>
                  <a:pt x="487" y="1063"/>
                </a:lnTo>
                <a:lnTo>
                  <a:pt x="499" y="1038"/>
                </a:lnTo>
                <a:lnTo>
                  <a:pt x="511" y="1013"/>
                </a:lnTo>
                <a:lnTo>
                  <a:pt x="524" y="989"/>
                </a:lnTo>
                <a:lnTo>
                  <a:pt x="537" y="965"/>
                </a:lnTo>
                <a:lnTo>
                  <a:pt x="551" y="941"/>
                </a:lnTo>
                <a:lnTo>
                  <a:pt x="565" y="918"/>
                </a:lnTo>
                <a:lnTo>
                  <a:pt x="580" y="895"/>
                </a:lnTo>
                <a:lnTo>
                  <a:pt x="596" y="871"/>
                </a:lnTo>
                <a:lnTo>
                  <a:pt x="612" y="849"/>
                </a:lnTo>
                <a:lnTo>
                  <a:pt x="629" y="827"/>
                </a:lnTo>
                <a:lnTo>
                  <a:pt x="647" y="806"/>
                </a:lnTo>
                <a:lnTo>
                  <a:pt x="664" y="784"/>
                </a:lnTo>
                <a:lnTo>
                  <a:pt x="683" y="763"/>
                </a:lnTo>
                <a:lnTo>
                  <a:pt x="702" y="743"/>
                </a:lnTo>
                <a:lnTo>
                  <a:pt x="722" y="723"/>
                </a:lnTo>
                <a:lnTo>
                  <a:pt x="743" y="703"/>
                </a:lnTo>
                <a:lnTo>
                  <a:pt x="764" y="683"/>
                </a:lnTo>
                <a:lnTo>
                  <a:pt x="785" y="665"/>
                </a:lnTo>
                <a:lnTo>
                  <a:pt x="806" y="647"/>
                </a:lnTo>
                <a:lnTo>
                  <a:pt x="828" y="629"/>
                </a:lnTo>
                <a:lnTo>
                  <a:pt x="850" y="611"/>
                </a:lnTo>
                <a:lnTo>
                  <a:pt x="874" y="596"/>
                </a:lnTo>
                <a:lnTo>
                  <a:pt x="896" y="579"/>
                </a:lnTo>
                <a:lnTo>
                  <a:pt x="920" y="565"/>
                </a:lnTo>
                <a:lnTo>
                  <a:pt x="943" y="550"/>
                </a:lnTo>
                <a:lnTo>
                  <a:pt x="968" y="536"/>
                </a:lnTo>
                <a:lnTo>
                  <a:pt x="992" y="523"/>
                </a:lnTo>
                <a:lnTo>
                  <a:pt x="1016" y="510"/>
                </a:lnTo>
                <a:lnTo>
                  <a:pt x="1041" y="498"/>
                </a:lnTo>
                <a:lnTo>
                  <a:pt x="1066" y="486"/>
                </a:lnTo>
                <a:lnTo>
                  <a:pt x="1091" y="475"/>
                </a:lnTo>
                <a:lnTo>
                  <a:pt x="1117" y="464"/>
                </a:lnTo>
                <a:lnTo>
                  <a:pt x="1143" y="456"/>
                </a:lnTo>
                <a:lnTo>
                  <a:pt x="1170" y="446"/>
                </a:lnTo>
                <a:lnTo>
                  <a:pt x="1195" y="438"/>
                </a:lnTo>
                <a:lnTo>
                  <a:pt x="1223" y="430"/>
                </a:lnTo>
                <a:lnTo>
                  <a:pt x="1250" y="423"/>
                </a:lnTo>
                <a:lnTo>
                  <a:pt x="1276" y="417"/>
                </a:lnTo>
                <a:lnTo>
                  <a:pt x="1304" y="411"/>
                </a:lnTo>
                <a:lnTo>
                  <a:pt x="1331" y="406"/>
                </a:lnTo>
                <a:lnTo>
                  <a:pt x="1359" y="401"/>
                </a:lnTo>
                <a:lnTo>
                  <a:pt x="1387" y="398"/>
                </a:lnTo>
                <a:lnTo>
                  <a:pt x="1414" y="395"/>
                </a:lnTo>
                <a:lnTo>
                  <a:pt x="1443" y="392"/>
                </a:lnTo>
                <a:lnTo>
                  <a:pt x="1471" y="390"/>
                </a:lnTo>
                <a:lnTo>
                  <a:pt x="1500" y="389"/>
                </a:lnTo>
                <a:lnTo>
                  <a:pt x="1527" y="389"/>
                </a:lnTo>
                <a:lnTo>
                  <a:pt x="1569" y="389"/>
                </a:lnTo>
                <a:lnTo>
                  <a:pt x="1610" y="391"/>
                </a:lnTo>
                <a:lnTo>
                  <a:pt x="1651" y="396"/>
                </a:lnTo>
                <a:lnTo>
                  <a:pt x="1691" y="400"/>
                </a:lnTo>
                <a:lnTo>
                  <a:pt x="1732" y="407"/>
                </a:lnTo>
                <a:lnTo>
                  <a:pt x="1771" y="415"/>
                </a:lnTo>
                <a:lnTo>
                  <a:pt x="1810" y="423"/>
                </a:lnTo>
                <a:lnTo>
                  <a:pt x="1849" y="435"/>
                </a:lnTo>
                <a:lnTo>
                  <a:pt x="1882" y="444"/>
                </a:lnTo>
                <a:lnTo>
                  <a:pt x="1917" y="457"/>
                </a:lnTo>
                <a:lnTo>
                  <a:pt x="1950" y="470"/>
                </a:lnTo>
                <a:lnTo>
                  <a:pt x="1983" y="483"/>
                </a:lnTo>
                <a:lnTo>
                  <a:pt x="2015" y="498"/>
                </a:lnTo>
                <a:lnTo>
                  <a:pt x="2047" y="514"/>
                </a:lnTo>
                <a:lnTo>
                  <a:pt x="2078" y="531"/>
                </a:lnTo>
                <a:lnTo>
                  <a:pt x="2109" y="548"/>
                </a:lnTo>
                <a:lnTo>
                  <a:pt x="2139" y="567"/>
                </a:lnTo>
                <a:lnTo>
                  <a:pt x="2169" y="586"/>
                </a:lnTo>
                <a:lnTo>
                  <a:pt x="2197" y="607"/>
                </a:lnTo>
                <a:lnTo>
                  <a:pt x="2226" y="628"/>
                </a:lnTo>
                <a:lnTo>
                  <a:pt x="2254" y="650"/>
                </a:lnTo>
                <a:lnTo>
                  <a:pt x="2281" y="673"/>
                </a:lnTo>
                <a:lnTo>
                  <a:pt x="2308" y="698"/>
                </a:lnTo>
                <a:lnTo>
                  <a:pt x="2333" y="723"/>
                </a:lnTo>
                <a:lnTo>
                  <a:pt x="2353" y="743"/>
                </a:lnTo>
                <a:lnTo>
                  <a:pt x="2372" y="763"/>
                </a:lnTo>
                <a:lnTo>
                  <a:pt x="2391" y="784"/>
                </a:lnTo>
                <a:lnTo>
                  <a:pt x="2409" y="806"/>
                </a:lnTo>
                <a:lnTo>
                  <a:pt x="2426" y="827"/>
                </a:lnTo>
                <a:lnTo>
                  <a:pt x="2443" y="849"/>
                </a:lnTo>
                <a:lnTo>
                  <a:pt x="2460" y="872"/>
                </a:lnTo>
                <a:lnTo>
                  <a:pt x="2475" y="895"/>
                </a:lnTo>
                <a:lnTo>
                  <a:pt x="2489" y="918"/>
                </a:lnTo>
                <a:lnTo>
                  <a:pt x="2505" y="941"/>
                </a:lnTo>
                <a:lnTo>
                  <a:pt x="2518" y="965"/>
                </a:lnTo>
                <a:lnTo>
                  <a:pt x="2531" y="989"/>
                </a:lnTo>
                <a:lnTo>
                  <a:pt x="2545" y="1013"/>
                </a:lnTo>
                <a:lnTo>
                  <a:pt x="2557" y="1038"/>
                </a:lnTo>
                <a:lnTo>
                  <a:pt x="2568" y="1063"/>
                </a:lnTo>
                <a:lnTo>
                  <a:pt x="2579" y="1088"/>
                </a:lnTo>
                <a:lnTo>
                  <a:pt x="2589" y="1113"/>
                </a:lnTo>
                <a:lnTo>
                  <a:pt x="2599" y="1139"/>
                </a:lnTo>
                <a:lnTo>
                  <a:pt x="2608" y="1164"/>
                </a:lnTo>
                <a:lnTo>
                  <a:pt x="2617" y="1191"/>
                </a:lnTo>
                <a:lnTo>
                  <a:pt x="2624" y="1217"/>
                </a:lnTo>
                <a:lnTo>
                  <a:pt x="2631" y="1244"/>
                </a:lnTo>
                <a:lnTo>
                  <a:pt x="2638" y="1270"/>
                </a:lnTo>
                <a:lnTo>
                  <a:pt x="2643" y="1297"/>
                </a:lnTo>
                <a:lnTo>
                  <a:pt x="2649" y="1325"/>
                </a:lnTo>
                <a:lnTo>
                  <a:pt x="2653" y="1352"/>
                </a:lnTo>
                <a:lnTo>
                  <a:pt x="2658" y="1379"/>
                </a:lnTo>
                <a:lnTo>
                  <a:pt x="2660" y="1406"/>
                </a:lnTo>
                <a:lnTo>
                  <a:pt x="2663" y="1435"/>
                </a:lnTo>
                <a:lnTo>
                  <a:pt x="2664" y="1463"/>
                </a:lnTo>
                <a:lnTo>
                  <a:pt x="2666" y="1491"/>
                </a:lnTo>
                <a:lnTo>
                  <a:pt x="2666" y="1519"/>
                </a:lnTo>
                <a:lnTo>
                  <a:pt x="2661" y="1641"/>
                </a:lnTo>
                <a:close/>
                <a:moveTo>
                  <a:pt x="907" y="4981"/>
                </a:moveTo>
                <a:lnTo>
                  <a:pt x="2149" y="4981"/>
                </a:lnTo>
                <a:lnTo>
                  <a:pt x="2149" y="4592"/>
                </a:lnTo>
                <a:lnTo>
                  <a:pt x="907" y="4592"/>
                </a:lnTo>
                <a:lnTo>
                  <a:pt x="907" y="4981"/>
                </a:lnTo>
                <a:close/>
                <a:moveTo>
                  <a:pt x="1177" y="5429"/>
                </a:moveTo>
                <a:lnTo>
                  <a:pt x="1879" y="5429"/>
                </a:lnTo>
                <a:lnTo>
                  <a:pt x="1879" y="5209"/>
                </a:lnTo>
                <a:lnTo>
                  <a:pt x="1177" y="5209"/>
                </a:lnTo>
                <a:lnTo>
                  <a:pt x="1177" y="5429"/>
                </a:lnTo>
                <a:close/>
              </a:path>
            </a:pathLst>
          </a:custGeom>
          <a:solidFill>
            <a:schemeClr val="accent1"/>
          </a:solidFill>
          <a:ln>
            <a:noFill/>
          </a:ln>
          <a:extLst/>
        </p:spPr>
        <p:txBody>
          <a:bodyPr wrap="square" lIns="0" tIns="0" rIns="0" bIns="1152000" anchor="ctr">
            <a:noAutofit/>
            <a:scene3d>
              <a:camera prst="orthographicFront"/>
              <a:lightRig rig="threePt" dir="t"/>
            </a:scene3d>
            <a:sp3d contourW="12700">
              <a:contourClr>
                <a:srgbClr val="FFFFFF"/>
              </a:contourClr>
            </a:sp3d>
          </a:bodyPr>
          <a:lstStyle/>
          <a:p>
            <a:pPr algn="ctr">
              <a:defRPr/>
            </a:pPr>
            <a:r>
              <a:rPr lang="zh-CN" altLang="en-US" sz="4000" b="1" smtClean="0">
                <a:solidFill>
                  <a:schemeClr val="accent2"/>
                </a:solidFill>
                <a:latin typeface="微软雅黑" panose="020B0503020204020204" pitchFamily="34" charset="-122"/>
                <a:ea typeface="微软雅黑" panose="020B0503020204020204" pitchFamily="34" charset="-122"/>
              </a:rPr>
              <a:t>目</a:t>
            </a:r>
            <a:endParaRPr lang="en-US" altLang="zh-CN" sz="4000" b="1" dirty="0" smtClean="0">
              <a:solidFill>
                <a:schemeClr val="accent2"/>
              </a:solidFill>
              <a:latin typeface="微软雅黑" panose="020B0503020204020204" pitchFamily="34" charset="-122"/>
              <a:ea typeface="微软雅黑" panose="020B0503020204020204" pitchFamily="34" charset="-122"/>
            </a:endParaRPr>
          </a:p>
          <a:p>
            <a:pPr algn="ctr">
              <a:defRPr/>
            </a:pPr>
            <a:r>
              <a:rPr lang="zh-CN" altLang="en-US" sz="4000" b="1" smtClean="0">
                <a:solidFill>
                  <a:schemeClr val="accent2"/>
                </a:solidFill>
                <a:latin typeface="微软雅黑" panose="020B0503020204020204" pitchFamily="34" charset="-122"/>
                <a:ea typeface="微软雅黑" panose="020B0503020204020204" pitchFamily="34" charset="-122"/>
              </a:rPr>
              <a:t>录</a:t>
            </a:r>
            <a:endParaRPr lang="zh-CN" altLang="en-US" sz="4000" b="1">
              <a:solidFill>
                <a:schemeClr val="accent2"/>
              </a:solidFill>
              <a:latin typeface="微软雅黑" panose="020B0503020204020204" pitchFamily="34" charset="-122"/>
              <a:ea typeface="微软雅黑" panose="020B0503020204020204" pitchFamily="34" charset="-122"/>
            </a:endParaRPr>
          </a:p>
        </p:txBody>
      </p:sp>
      <p:sp>
        <p:nvSpPr>
          <p:cNvPr id="28" name="MH_Others_3"/>
          <p:cNvSpPr/>
          <p:nvPr>
            <p:custDataLst>
              <p:tags r:id="rId7"/>
            </p:custDataLst>
          </p:nvPr>
        </p:nvSpPr>
        <p:spPr>
          <a:xfrm>
            <a:off x="2472997" y="2893947"/>
            <a:ext cx="2188468" cy="459129"/>
          </a:xfrm>
          <a:custGeom>
            <a:avLst/>
            <a:gdLst>
              <a:gd name="connsiteX0" fmla="*/ 114300 w 2188468"/>
              <a:gd name="connsiteY0" fmla="*/ 0 h 459129"/>
              <a:gd name="connsiteX1" fmla="*/ 1958904 w 2188468"/>
              <a:gd name="connsiteY1" fmla="*/ 0 h 459129"/>
              <a:gd name="connsiteX2" fmla="*/ 2170429 w 2188468"/>
              <a:gd name="connsiteY2" fmla="*/ 140208 h 459129"/>
              <a:gd name="connsiteX3" fmla="*/ 2188468 w 2188468"/>
              <a:gd name="connsiteY3" fmla="*/ 229560 h 459129"/>
              <a:gd name="connsiteX4" fmla="*/ 2188468 w 2188468"/>
              <a:gd name="connsiteY4" fmla="*/ 229565 h 459129"/>
              <a:gd name="connsiteX5" fmla="*/ 2005169 w 2188468"/>
              <a:gd name="connsiteY5" fmla="*/ 454466 h 459129"/>
              <a:gd name="connsiteX6" fmla="*/ 1980285 w 2188468"/>
              <a:gd name="connsiteY6" fmla="*/ 456975 h 459129"/>
              <a:gd name="connsiteX7" fmla="*/ 0 w 2188468"/>
              <a:gd name="connsiteY7" fmla="*/ 459129 h 459129"/>
              <a:gd name="connsiteX8" fmla="*/ 114300 w 2188468"/>
              <a:gd name="connsiteY8" fmla="*/ 0 h 45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8468" h="459129">
                <a:moveTo>
                  <a:pt x="114300" y="0"/>
                </a:moveTo>
                <a:lnTo>
                  <a:pt x="1958904" y="0"/>
                </a:lnTo>
                <a:cubicBezTo>
                  <a:pt x="2053993" y="0"/>
                  <a:pt x="2135579" y="57814"/>
                  <a:pt x="2170429" y="140208"/>
                </a:cubicBezTo>
                <a:lnTo>
                  <a:pt x="2188468" y="229560"/>
                </a:lnTo>
                <a:lnTo>
                  <a:pt x="2188468" y="229565"/>
                </a:lnTo>
                <a:cubicBezTo>
                  <a:pt x="2188468" y="340502"/>
                  <a:pt x="2109777" y="433060"/>
                  <a:pt x="2005169" y="454466"/>
                </a:cubicBezTo>
                <a:lnTo>
                  <a:pt x="1980285" y="456975"/>
                </a:lnTo>
                <a:lnTo>
                  <a:pt x="0" y="459129"/>
                </a:lnTo>
                <a:cubicBezTo>
                  <a:pt x="76199" y="308468"/>
                  <a:pt x="145256" y="153043"/>
                  <a:pt x="1143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2800" spc="100" dirty="0" smtClean="0">
                <a:solidFill>
                  <a:srgbClr val="FFFFFF"/>
                </a:solidFill>
                <a:latin typeface="华文细黑" panose="02010600040101010101" pitchFamily="2" charset="-122"/>
                <a:ea typeface="华文细黑" panose="02010600040101010101" pitchFamily="2" charset="-122"/>
              </a:rPr>
              <a:t>CONTENTS</a:t>
            </a:r>
            <a:endParaRPr lang="zh-CN" altLang="en-US" sz="2800" spc="100" dirty="0">
              <a:solidFill>
                <a:srgbClr val="FFFFFF"/>
              </a:solidFill>
              <a:latin typeface="华文细黑" panose="02010600040101010101" pitchFamily="2" charset="-122"/>
              <a:ea typeface="华文细黑" panose="02010600040101010101" pitchFamily="2" charset="-122"/>
            </a:endParaRPr>
          </a:p>
        </p:txBody>
      </p:sp>
      <p:sp>
        <p:nvSpPr>
          <p:cNvPr id="15" name="MH_Entry_1">
            <a:hlinkClick r:id="rId13" action="ppaction://hlinksldjump"/>
          </p:cNvPr>
          <p:cNvSpPr txBox="1"/>
          <p:nvPr>
            <p:custDataLst>
              <p:tags r:id="rId8"/>
            </p:custDataLst>
          </p:nvPr>
        </p:nvSpPr>
        <p:spPr>
          <a:xfrm flipH="1">
            <a:off x="755576" y="271693"/>
            <a:ext cx="4097924" cy="853704"/>
          </a:xfrm>
          <a:prstGeom prst="rect">
            <a:avLst/>
          </a:prstGeom>
          <a:noFill/>
        </p:spPr>
        <p:txBody>
          <a:bodyPr wrap="square" rtlCol="0" anchor="ctr" anchorCtr="0">
            <a:normAutofit/>
          </a:bodyPr>
          <a:lstStyle/>
          <a:p>
            <a:pPr algn="r"/>
            <a:r>
              <a:rPr lang="zh-CN" altLang="en-US" sz="2800" b="1" dirty="0" smtClean="0">
                <a:latin typeface="+mj-ea"/>
                <a:ea typeface="+mj-ea"/>
              </a:rPr>
              <a:t>认识 </a:t>
            </a:r>
            <a:r>
              <a:rPr lang="en-US" altLang="zh-CN" sz="2800" b="1" dirty="0" smtClean="0">
                <a:latin typeface="+mj-ea"/>
                <a:ea typeface="+mj-ea"/>
              </a:rPr>
              <a:t>Web </a:t>
            </a:r>
            <a:r>
              <a:rPr lang="en-US" altLang="zh-CN" sz="2800" b="1" dirty="0">
                <a:latin typeface="+mj-ea"/>
                <a:ea typeface="+mj-ea"/>
              </a:rPr>
              <a:t>of Science</a:t>
            </a:r>
            <a:endParaRPr lang="zh-CN" altLang="en-US" sz="2800" b="1" dirty="0">
              <a:latin typeface="+mj-ea"/>
              <a:ea typeface="+mj-ea"/>
            </a:endParaRPr>
          </a:p>
        </p:txBody>
      </p:sp>
      <p:sp>
        <p:nvSpPr>
          <p:cNvPr id="16" name="MH_Entry_3">
            <a:hlinkClick r:id="rId15" action="ppaction://hlinksldjump"/>
          </p:cNvPr>
          <p:cNvSpPr txBox="1"/>
          <p:nvPr>
            <p:custDataLst>
              <p:tags r:id="rId9"/>
            </p:custDataLst>
          </p:nvPr>
        </p:nvSpPr>
        <p:spPr>
          <a:xfrm flipH="1">
            <a:off x="1964881" y="5775055"/>
            <a:ext cx="2914466" cy="853704"/>
          </a:xfrm>
          <a:prstGeom prst="rect">
            <a:avLst/>
          </a:prstGeom>
          <a:noFill/>
        </p:spPr>
        <p:txBody>
          <a:bodyPr wrap="square" rtlCol="0" anchor="ctr" anchorCtr="0">
            <a:normAutofit/>
          </a:bodyPr>
          <a:lstStyle/>
          <a:p>
            <a:pPr algn="r"/>
            <a:r>
              <a:rPr lang="zh-CN" altLang="en-US" sz="2800" b="1" dirty="0">
                <a:latin typeface="+mj-ea"/>
                <a:ea typeface="+mj-ea"/>
              </a:rPr>
              <a:t>影响因子查询</a:t>
            </a:r>
          </a:p>
        </p:txBody>
      </p:sp>
      <p:sp>
        <p:nvSpPr>
          <p:cNvPr id="17" name="MH_Entry_2">
            <a:hlinkClick r:id="rId14" action="ppaction://hlinksldjump"/>
          </p:cNvPr>
          <p:cNvSpPr txBox="1"/>
          <p:nvPr>
            <p:custDataLst>
              <p:tags r:id="rId10"/>
            </p:custDataLst>
          </p:nvPr>
        </p:nvSpPr>
        <p:spPr>
          <a:xfrm flipH="1">
            <a:off x="2699791" y="3151360"/>
            <a:ext cx="4876139" cy="853704"/>
          </a:xfrm>
          <a:prstGeom prst="rect">
            <a:avLst/>
          </a:prstGeom>
          <a:noFill/>
        </p:spPr>
        <p:txBody>
          <a:bodyPr wrap="square" rtlCol="0" anchor="ctr" anchorCtr="0">
            <a:normAutofit/>
          </a:bodyPr>
          <a:lstStyle/>
          <a:p>
            <a:pPr algn="r"/>
            <a:r>
              <a:rPr lang="en-US" altLang="zh-CN" sz="2800" b="1" dirty="0">
                <a:latin typeface="+mj-ea"/>
                <a:ea typeface="+mj-ea"/>
              </a:rPr>
              <a:t>Web of </a:t>
            </a:r>
            <a:r>
              <a:rPr lang="en-US" altLang="zh-CN" sz="2800" b="1" dirty="0" smtClean="0">
                <a:latin typeface="+mj-ea"/>
                <a:ea typeface="+mj-ea"/>
              </a:rPr>
              <a:t>Science </a:t>
            </a:r>
            <a:r>
              <a:rPr lang="zh-CN" altLang="en-US" sz="2800" b="1" dirty="0" smtClean="0">
                <a:latin typeface="+mj-ea"/>
                <a:ea typeface="+mj-ea"/>
              </a:rPr>
              <a:t>主要</a:t>
            </a:r>
            <a:r>
              <a:rPr lang="zh-CN" altLang="en-US" sz="2800" b="1" dirty="0">
                <a:latin typeface="+mj-ea"/>
                <a:ea typeface="+mj-ea"/>
              </a:rPr>
              <a:t>功能 </a:t>
            </a:r>
          </a:p>
        </p:txBody>
      </p:sp>
      <p:sp>
        <p:nvSpPr>
          <p:cNvPr id="18" name="MH_Entry_1">
            <a:hlinkClick r:id="rId13" action="ppaction://hlinksldjump"/>
          </p:cNvPr>
          <p:cNvSpPr txBox="1"/>
          <p:nvPr>
            <p:custDataLst>
              <p:tags r:id="rId11"/>
            </p:custDataLst>
          </p:nvPr>
        </p:nvSpPr>
        <p:spPr>
          <a:xfrm>
            <a:off x="3491880" y="4005064"/>
            <a:ext cx="3982201" cy="411550"/>
          </a:xfrm>
          <a:custGeom>
            <a:avLst/>
            <a:gdLst>
              <a:gd name="connsiteX0" fmla="*/ 0 w 4234772"/>
              <a:gd name="connsiteY0" fmla="*/ 0 h 539998"/>
              <a:gd name="connsiteX1" fmla="*/ 4234772 w 4234772"/>
              <a:gd name="connsiteY1" fmla="*/ 0 h 539998"/>
              <a:gd name="connsiteX2" fmla="*/ 4234772 w 4234772"/>
              <a:gd name="connsiteY2" fmla="*/ 539998 h 539998"/>
              <a:gd name="connsiteX3" fmla="*/ 0 w 4234772"/>
              <a:gd name="connsiteY3" fmla="*/ 539998 h 539998"/>
              <a:gd name="connsiteX4" fmla="*/ 0 w 4234772"/>
              <a:gd name="connsiteY4" fmla="*/ 0 h 539998"/>
              <a:gd name="connsiteX0" fmla="*/ 4234772 w 4326212"/>
              <a:gd name="connsiteY0" fmla="*/ 539998 h 631438"/>
              <a:gd name="connsiteX1" fmla="*/ 0 w 4326212"/>
              <a:gd name="connsiteY1" fmla="*/ 539998 h 631438"/>
              <a:gd name="connsiteX2" fmla="*/ 0 w 4326212"/>
              <a:gd name="connsiteY2" fmla="*/ 0 h 631438"/>
              <a:gd name="connsiteX3" fmla="*/ 4234772 w 4326212"/>
              <a:gd name="connsiteY3" fmla="*/ 0 h 631438"/>
              <a:gd name="connsiteX4" fmla="*/ 4326212 w 4326212"/>
              <a:gd name="connsiteY4" fmla="*/ 631438 h 631438"/>
              <a:gd name="connsiteX0" fmla="*/ 4234772 w 4234772"/>
              <a:gd name="connsiteY0" fmla="*/ 539998 h 539998"/>
              <a:gd name="connsiteX1" fmla="*/ 0 w 4234772"/>
              <a:gd name="connsiteY1" fmla="*/ 539998 h 539998"/>
              <a:gd name="connsiteX2" fmla="*/ 0 w 4234772"/>
              <a:gd name="connsiteY2" fmla="*/ 0 h 539998"/>
              <a:gd name="connsiteX3" fmla="*/ 4234772 w 4234772"/>
              <a:gd name="connsiteY3" fmla="*/ 0 h 539998"/>
            </a:gdLst>
            <a:ahLst/>
            <a:cxnLst>
              <a:cxn ang="0">
                <a:pos x="connsiteX0" y="connsiteY0"/>
              </a:cxn>
              <a:cxn ang="0">
                <a:pos x="connsiteX1" y="connsiteY1"/>
              </a:cxn>
              <a:cxn ang="0">
                <a:pos x="connsiteX2" y="connsiteY2"/>
              </a:cxn>
              <a:cxn ang="0">
                <a:pos x="connsiteX3" y="connsiteY3"/>
              </a:cxn>
            </a:cxnLst>
            <a:rect l="l" t="t" r="r" b="b"/>
            <a:pathLst>
              <a:path w="4234772" h="539998">
                <a:moveTo>
                  <a:pt x="4234772" y="539998"/>
                </a:moveTo>
                <a:lnTo>
                  <a:pt x="0" y="539998"/>
                </a:lnTo>
                <a:lnTo>
                  <a:pt x="0" y="0"/>
                </a:lnTo>
                <a:lnTo>
                  <a:pt x="4234772" y="0"/>
                </a:lnTo>
              </a:path>
            </a:pathLst>
          </a:custGeom>
          <a:noFill/>
          <a:ln w="3175">
            <a:solidFill>
              <a:srgbClr val="FF9C85"/>
            </a:solidFill>
          </a:ln>
        </p:spPr>
        <p:txBody>
          <a:bodyPr wrap="square" lIns="396000" tIns="0" rIns="0" bIns="36000" rtlCol="0" anchor="ctr" anchorCtr="0">
            <a:normAutofit lnSpcReduction="10000"/>
          </a:bodyPr>
          <a:lstStyle/>
          <a:p>
            <a:pPr>
              <a:lnSpc>
                <a:spcPct val="130000"/>
              </a:lnSpc>
            </a:pPr>
            <a:r>
              <a:rPr lang="zh-CN" altLang="en-US" sz="2000" b="1" dirty="0" smtClean="0">
                <a:solidFill>
                  <a:srgbClr val="000000"/>
                </a:solidFill>
                <a:latin typeface="+mj-ea"/>
                <a:ea typeface="+mj-ea"/>
              </a:rPr>
              <a:t>检索、分析、管理、写作</a:t>
            </a:r>
            <a:r>
              <a:rPr lang="en-US" altLang="zh-CN" sz="2000" b="1" dirty="0" smtClean="0">
                <a:solidFill>
                  <a:srgbClr val="000000"/>
                </a:solidFill>
                <a:latin typeface="+mj-ea"/>
                <a:ea typeface="+mj-ea"/>
              </a:rPr>
              <a:t>……</a:t>
            </a:r>
            <a:endParaRPr lang="zh-CN" altLang="en-US" sz="2000" b="1" dirty="0" smtClean="0">
              <a:solidFill>
                <a:srgbClr val="000000"/>
              </a:solidFill>
              <a:latin typeface="+mj-ea"/>
              <a:ea typeface="+mj-ea"/>
            </a:endParaRPr>
          </a:p>
        </p:txBody>
      </p:sp>
    </p:spTree>
    <p:custDataLst>
      <p:tags r:id="rId1"/>
    </p:custDataLst>
    <p:extLst>
      <p:ext uri="{BB962C8B-B14F-4D97-AF65-F5344CB8AC3E}">
        <p14:creationId xmlns:p14="http://schemas.microsoft.com/office/powerpoint/2010/main" val="36597687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noFill/>
        </p:spPr>
        <p:txBody>
          <a:bodyPr lIns="0" tIns="0" rIns="0" bIns="0"/>
          <a:lstStyle/>
          <a:p>
            <a:r>
              <a:rPr lang="en-US" altLang="zh-CN" smtClean="0">
                <a:effectLst/>
              </a:rPr>
              <a:t>Boolean Operator </a:t>
            </a:r>
            <a:r>
              <a:rPr lang="zh-CN" altLang="en-US" smtClean="0">
                <a:effectLst/>
              </a:rPr>
              <a:t>布尔逻辑算符</a:t>
            </a:r>
            <a:endParaRPr lang="en-US" altLang="zh-CN" smtClean="0">
              <a:effectLst/>
            </a:endParaRPr>
          </a:p>
        </p:txBody>
      </p:sp>
      <p:graphicFrame>
        <p:nvGraphicFramePr>
          <p:cNvPr id="12291" name="Group 3"/>
          <p:cNvGraphicFramePr>
            <a:graphicFrameLocks noGrp="1"/>
          </p:cNvGraphicFramePr>
          <p:nvPr>
            <p:ph idx="1"/>
            <p:extLst>
              <p:ext uri="{D42A27DB-BD31-4B8C-83A1-F6EECF244321}">
                <p14:modId xmlns:p14="http://schemas.microsoft.com/office/powerpoint/2010/main" val="3292466163"/>
              </p:ext>
            </p:extLst>
          </p:nvPr>
        </p:nvGraphicFramePr>
        <p:xfrm>
          <a:off x="468313" y="1197704"/>
          <a:ext cx="8218488" cy="4607560"/>
        </p:xfrm>
        <a:graphic>
          <a:graphicData uri="http://schemas.openxmlformats.org/drawingml/2006/table">
            <a:tbl>
              <a:tblPr/>
              <a:tblGrid>
                <a:gridCol w="1394208"/>
                <a:gridCol w="6824280"/>
              </a:tblGrid>
              <a:tr h="1397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zh-CN" altLang="en-US" sz="2800" b="0" i="0" u="none" strike="noStrike" cap="none" normalizeH="0" baseline="0" dirty="0" smtClean="0">
                        <a:ln>
                          <a:noFill/>
                        </a:ln>
                        <a:solidFill>
                          <a:schemeClr val="tx1"/>
                        </a:solidFill>
                        <a:effectLst/>
                        <a:latin typeface="Verdana" pitchFamily="34" charset="0"/>
                        <a:ea typeface="宋体" charset="-122"/>
                      </a:endParaRPr>
                    </a:p>
                  </a:txBody>
                  <a:tcPr marL="88055" marR="8805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Verdana" pitchFamily="34" charset="0"/>
                          <a:ea typeface="宋体" charset="-122"/>
                        </a:rPr>
                        <a:t>检索包含所有关键字的数据。</a:t>
                      </a:r>
                      <a:endParaRPr kumimoji="0" lang="en-US" altLang="zh-CN" sz="2000" b="0" i="0" u="none" strike="noStrike" cap="none" normalizeH="0" baseline="0" dirty="0" smtClean="0">
                        <a:ln>
                          <a:noFill/>
                        </a:ln>
                        <a:solidFill>
                          <a:schemeClr val="tx1"/>
                        </a:solidFill>
                        <a:effectLst/>
                        <a:latin typeface="Verdana" pitchFamily="34" charset="0"/>
                        <a:ea typeface="宋体" charset="-122"/>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Verdana" pitchFamily="34" charset="0"/>
                          <a:ea typeface="宋体" charset="-122"/>
                        </a:rPr>
                        <a:t>标题：</a:t>
                      </a:r>
                      <a:r>
                        <a:rPr kumimoji="0" lang="en-US" altLang="zh-CN" sz="2000" b="1" i="0" u="none" strike="noStrike" cap="none" normalizeH="0" baseline="0" dirty="0" smtClean="0">
                          <a:ln>
                            <a:noFill/>
                          </a:ln>
                          <a:solidFill>
                            <a:schemeClr val="tx1"/>
                          </a:solidFill>
                          <a:effectLst/>
                          <a:latin typeface="Verdana" pitchFamily="34" charset="0"/>
                          <a:ea typeface="宋体" charset="-122"/>
                        </a:rPr>
                        <a:t> “stem cell*” AND lymphoma</a:t>
                      </a:r>
                      <a:endParaRPr kumimoji="0" lang="en-US" altLang="zh-CN" sz="2000" b="0" i="0" u="none" strike="noStrike" cap="none" normalizeH="0" baseline="0" dirty="0" smtClean="0">
                        <a:ln>
                          <a:noFill/>
                        </a:ln>
                        <a:solidFill>
                          <a:schemeClr val="tx1"/>
                        </a:solidFill>
                        <a:effectLst/>
                        <a:latin typeface="Verdana" pitchFamily="34" charset="0"/>
                        <a:ea typeface="宋体" charset="-122"/>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Verdana" pitchFamily="34" charset="0"/>
                          <a:ea typeface="宋体" charset="-122"/>
                        </a:rPr>
                        <a:t>检索含有“</a:t>
                      </a:r>
                      <a:r>
                        <a:rPr kumimoji="0" lang="en-US" altLang="zh-CN" sz="2000" b="0" i="0" u="none" strike="noStrike" cap="none" normalizeH="0" baseline="0" dirty="0" smtClean="0">
                          <a:ln>
                            <a:noFill/>
                          </a:ln>
                          <a:solidFill>
                            <a:schemeClr val="tx1"/>
                          </a:solidFill>
                          <a:effectLst/>
                          <a:latin typeface="Verdana" pitchFamily="34" charset="0"/>
                          <a:ea typeface="宋体" charset="-122"/>
                        </a:rPr>
                        <a:t>stem cell</a:t>
                      </a:r>
                      <a:r>
                        <a:rPr kumimoji="0" lang="zh-CN" altLang="en-US" sz="2000" b="0" i="0" u="none" strike="noStrike" cap="none" normalizeH="0" baseline="0" dirty="0" smtClean="0">
                          <a:ln>
                            <a:noFill/>
                          </a:ln>
                          <a:solidFill>
                            <a:schemeClr val="tx1"/>
                          </a:solidFill>
                          <a:effectLst/>
                          <a:latin typeface="Verdana" pitchFamily="34" charset="0"/>
                          <a:ea typeface="宋体" charset="-122"/>
                        </a:rPr>
                        <a:t>”或者“</a:t>
                      </a:r>
                      <a:r>
                        <a:rPr kumimoji="0" lang="en-US" altLang="zh-CN" sz="2000" b="0" i="0" u="none" strike="noStrike" cap="none" normalizeH="0" baseline="0" dirty="0" smtClean="0">
                          <a:ln>
                            <a:noFill/>
                          </a:ln>
                          <a:solidFill>
                            <a:schemeClr val="tx1"/>
                          </a:solidFill>
                          <a:effectLst/>
                          <a:latin typeface="Verdana" pitchFamily="34" charset="0"/>
                          <a:ea typeface="宋体" charset="-122"/>
                        </a:rPr>
                        <a:t>stem cells</a:t>
                      </a:r>
                      <a:r>
                        <a:rPr kumimoji="0" lang="zh-CN" altLang="en-US" sz="2000" b="0" i="0" u="none" strike="noStrike" cap="none" normalizeH="0" baseline="0" dirty="0" smtClean="0">
                          <a:ln>
                            <a:noFill/>
                          </a:ln>
                          <a:solidFill>
                            <a:schemeClr val="tx1"/>
                          </a:solidFill>
                          <a:effectLst/>
                          <a:latin typeface="Verdana" pitchFamily="34" charset="0"/>
                          <a:ea typeface="宋体" charset="-122"/>
                        </a:rPr>
                        <a:t>”同时含有及词语 “</a:t>
                      </a:r>
                      <a:r>
                        <a:rPr kumimoji="0" lang="en-US" altLang="zh-CN" sz="2000" b="0" i="0" u="none" strike="noStrike" cap="none" normalizeH="0" baseline="0" dirty="0" smtClean="0">
                          <a:ln>
                            <a:noFill/>
                          </a:ln>
                          <a:solidFill>
                            <a:schemeClr val="tx1"/>
                          </a:solidFill>
                          <a:effectLst/>
                          <a:latin typeface="Verdana" pitchFamily="34" charset="0"/>
                          <a:ea typeface="宋体" charset="-122"/>
                        </a:rPr>
                        <a:t>lymphoma”</a:t>
                      </a:r>
                      <a:r>
                        <a:rPr kumimoji="0" lang="zh-CN" altLang="en-US" sz="2000" b="0" i="0" u="none" strike="noStrike" cap="none" normalizeH="0" baseline="0" dirty="0" smtClean="0">
                          <a:ln>
                            <a:noFill/>
                          </a:ln>
                          <a:solidFill>
                            <a:schemeClr val="tx1"/>
                          </a:solidFill>
                          <a:effectLst/>
                          <a:latin typeface="Verdana" pitchFamily="34" charset="0"/>
                          <a:ea typeface="宋体" charset="-122"/>
                        </a:rPr>
                        <a:t>。等效于检索</a:t>
                      </a:r>
                      <a:r>
                        <a:rPr kumimoji="0" lang="en-US" altLang="zh-CN" sz="2000" b="1" i="0" u="none" strike="noStrike" cap="none" normalizeH="0" baseline="0" dirty="0" smtClean="0">
                          <a:ln>
                            <a:noFill/>
                          </a:ln>
                          <a:solidFill>
                            <a:schemeClr val="tx1"/>
                          </a:solidFill>
                          <a:effectLst/>
                          <a:latin typeface="Verdana" pitchFamily="34" charset="0"/>
                          <a:ea typeface="宋体" charset="-122"/>
                        </a:rPr>
                        <a:t>“stem cell*” lymphoma</a:t>
                      </a:r>
                    </a:p>
                  </a:txBody>
                  <a:tcPr marL="88055" marR="8805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3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zh-CN" altLang="en-US" sz="2800" b="0" i="0" u="none" strike="noStrike" cap="none" normalizeH="0" baseline="0" smtClean="0">
                        <a:ln>
                          <a:noFill/>
                        </a:ln>
                        <a:solidFill>
                          <a:schemeClr val="tx1"/>
                        </a:solidFill>
                        <a:effectLst/>
                        <a:latin typeface="Verdana" pitchFamily="34" charset="0"/>
                        <a:ea typeface="宋体" charset="-122"/>
                      </a:endParaRPr>
                    </a:p>
                  </a:txBody>
                  <a:tcPr marL="88055" marR="8805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Verdana" pitchFamily="34" charset="0"/>
                          <a:ea typeface="宋体" charset="-122"/>
                        </a:rPr>
                        <a:t>检索的数据中至少含有一个所给关键字。用语检索同义词或者词的不同表达方式</a:t>
                      </a:r>
                      <a:endParaRPr kumimoji="0" lang="en-US" altLang="zh-CN" sz="2000" b="0" i="0" u="none" strike="noStrike" cap="none" normalizeH="0" baseline="0" dirty="0" smtClean="0">
                        <a:ln>
                          <a:noFill/>
                        </a:ln>
                        <a:solidFill>
                          <a:schemeClr val="tx1"/>
                        </a:solidFill>
                        <a:effectLst/>
                        <a:latin typeface="Verdana" pitchFamily="34" charset="0"/>
                        <a:ea typeface="宋体" charset="-122"/>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Verdana" pitchFamily="34" charset="0"/>
                          <a:ea typeface="宋体" charset="-122"/>
                        </a:rPr>
                        <a:t>标题</a:t>
                      </a:r>
                      <a:r>
                        <a:rPr kumimoji="0" lang="en-US" altLang="zh-CN" sz="2000" b="1" i="0" u="none" strike="noStrike" cap="none" normalizeH="0" baseline="0" dirty="0" smtClean="0">
                          <a:ln>
                            <a:noFill/>
                          </a:ln>
                          <a:solidFill>
                            <a:schemeClr val="tx1"/>
                          </a:solidFill>
                          <a:effectLst/>
                          <a:latin typeface="Verdana" pitchFamily="34" charset="0"/>
                          <a:ea typeface="宋体" charset="-122"/>
                        </a:rPr>
                        <a:t>: aspartame OR saccharine OR sweetener* </a:t>
                      </a:r>
                      <a:endParaRPr kumimoji="0" lang="en-US" altLang="zh-CN" sz="2000" b="0" i="0" u="none" strike="noStrike" cap="none" normalizeH="0" baseline="0" dirty="0" smtClean="0">
                        <a:ln>
                          <a:noFill/>
                        </a:ln>
                        <a:solidFill>
                          <a:schemeClr val="tx1"/>
                        </a:solidFill>
                        <a:effectLst/>
                        <a:latin typeface="Verdana" pitchFamily="34" charset="0"/>
                        <a:ea typeface="宋体" charset="-122"/>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Verdana" pitchFamily="34" charset="0"/>
                          <a:ea typeface="宋体" charset="-122"/>
                        </a:rPr>
                        <a:t>检索至少含有一个关键字的数据。</a:t>
                      </a:r>
                      <a:endParaRPr kumimoji="0" lang="en-US" altLang="zh-CN" sz="2000" b="0" i="0" u="none" strike="noStrike" cap="none" normalizeH="0" baseline="0" dirty="0" smtClean="0">
                        <a:ln>
                          <a:noFill/>
                        </a:ln>
                        <a:solidFill>
                          <a:schemeClr val="tx1"/>
                        </a:solidFill>
                        <a:effectLst/>
                        <a:latin typeface="Verdana" pitchFamily="34" charset="0"/>
                        <a:ea typeface="宋体" charset="-122"/>
                      </a:endParaRPr>
                    </a:p>
                  </a:txBody>
                  <a:tcPr marL="88055" marR="8805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97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zh-CN" altLang="en-US" sz="2800" b="0" i="0" u="none" strike="noStrike" cap="none" normalizeH="0" baseline="0" dirty="0" smtClean="0">
                        <a:ln>
                          <a:noFill/>
                        </a:ln>
                        <a:solidFill>
                          <a:schemeClr val="tx1"/>
                        </a:solidFill>
                        <a:effectLst/>
                        <a:latin typeface="Verdana" pitchFamily="34" charset="0"/>
                        <a:ea typeface="宋体" charset="-122"/>
                      </a:endParaRPr>
                    </a:p>
                  </a:txBody>
                  <a:tcPr marL="88055" marR="8805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Verdana" pitchFamily="34" charset="0"/>
                          <a:ea typeface="宋体" charset="-122"/>
                        </a:rPr>
                        <a:t>排除含有某一特定关键字的数据</a:t>
                      </a:r>
                      <a:endParaRPr kumimoji="0" lang="en-US" altLang="zh-CN" sz="2000" b="0" i="0" u="none" strike="noStrike" cap="none" normalizeH="0" baseline="0" dirty="0" smtClean="0">
                        <a:ln>
                          <a:noFill/>
                        </a:ln>
                        <a:solidFill>
                          <a:schemeClr val="tx1"/>
                        </a:solidFill>
                        <a:effectLst/>
                        <a:latin typeface="Verdana" pitchFamily="34" charset="0"/>
                        <a:ea typeface="宋体" charset="-122"/>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chemeClr val="tx1"/>
                          </a:solidFill>
                          <a:effectLst/>
                          <a:latin typeface="Verdana" pitchFamily="34" charset="0"/>
                          <a:ea typeface="宋体" charset="-122"/>
                        </a:rPr>
                        <a:t>标题</a:t>
                      </a:r>
                      <a:r>
                        <a:rPr kumimoji="0" lang="en-US" altLang="zh-CN" sz="2000" b="1" i="0" u="none" strike="noStrike" cap="none" normalizeH="0" baseline="0" dirty="0" smtClean="0">
                          <a:ln>
                            <a:noFill/>
                          </a:ln>
                          <a:solidFill>
                            <a:schemeClr val="tx1"/>
                          </a:solidFill>
                          <a:effectLst/>
                          <a:latin typeface="Verdana" pitchFamily="34" charset="0"/>
                          <a:ea typeface="宋体" charset="-122"/>
                        </a:rPr>
                        <a:t>: aids NOT hearing</a:t>
                      </a:r>
                      <a:endParaRPr kumimoji="0" lang="en-US" altLang="zh-CN" sz="2000" b="0" i="0" u="none" strike="noStrike" cap="none" normalizeH="0" baseline="0" dirty="0" smtClean="0">
                        <a:ln>
                          <a:noFill/>
                        </a:ln>
                        <a:solidFill>
                          <a:schemeClr val="tx1"/>
                        </a:solidFill>
                        <a:effectLst/>
                        <a:latin typeface="Verdana" pitchFamily="34" charset="0"/>
                        <a:ea typeface="宋体" charset="-122"/>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Verdana" pitchFamily="34" charset="0"/>
                          <a:ea typeface="宋体" charset="-122"/>
                        </a:rPr>
                        <a:t>检索含有“</a:t>
                      </a:r>
                      <a:r>
                        <a:rPr kumimoji="0" lang="en-US" altLang="zh-CN" sz="2000" b="0" i="1" u="none" strike="noStrike" cap="none" normalizeH="0" baseline="0" dirty="0" smtClean="0">
                          <a:ln>
                            <a:noFill/>
                          </a:ln>
                          <a:solidFill>
                            <a:schemeClr val="tx1"/>
                          </a:solidFill>
                          <a:effectLst/>
                          <a:latin typeface="Verdana" pitchFamily="34" charset="0"/>
                          <a:ea typeface="宋体" charset="-122"/>
                        </a:rPr>
                        <a:t>aids</a:t>
                      </a:r>
                      <a:r>
                        <a:rPr kumimoji="0" lang="zh-CN" altLang="en-US" sz="2000" b="0" i="0" u="none" strike="noStrike" cap="none" normalizeH="0" baseline="0" dirty="0" smtClean="0">
                          <a:ln>
                            <a:noFill/>
                          </a:ln>
                          <a:solidFill>
                            <a:schemeClr val="tx1"/>
                          </a:solidFill>
                          <a:effectLst/>
                          <a:latin typeface="Verdana" pitchFamily="34" charset="0"/>
                          <a:ea typeface="宋体" charset="-122"/>
                        </a:rPr>
                        <a:t>”的数据，排除含有“</a:t>
                      </a:r>
                      <a:r>
                        <a:rPr kumimoji="0" lang="en-US" altLang="zh-CN" sz="2000" b="0" i="1" u="none" strike="noStrike" cap="none" normalizeH="0" baseline="0" dirty="0" smtClean="0">
                          <a:ln>
                            <a:noFill/>
                          </a:ln>
                          <a:solidFill>
                            <a:schemeClr val="tx1"/>
                          </a:solidFill>
                          <a:effectLst/>
                          <a:latin typeface="Verdana" pitchFamily="34" charset="0"/>
                          <a:ea typeface="宋体" charset="-122"/>
                        </a:rPr>
                        <a:t>hearing</a:t>
                      </a:r>
                      <a:r>
                        <a:rPr kumimoji="0" lang="zh-CN" altLang="en-US" sz="2000" b="0" i="0" u="none" strike="noStrike" cap="none" normalizeH="0" baseline="0" dirty="0" smtClean="0">
                          <a:ln>
                            <a:noFill/>
                          </a:ln>
                          <a:solidFill>
                            <a:schemeClr val="tx1"/>
                          </a:solidFill>
                          <a:effectLst/>
                          <a:latin typeface="Verdana" pitchFamily="34" charset="0"/>
                          <a:ea typeface="宋体" charset="-122"/>
                        </a:rPr>
                        <a:t>”的文献。</a:t>
                      </a:r>
                      <a:endParaRPr kumimoji="0" lang="en-US" altLang="zh-CN" sz="2000" b="0" i="0" u="none" strike="noStrike" cap="none" normalizeH="0" baseline="0" dirty="0" smtClean="0">
                        <a:ln>
                          <a:noFill/>
                        </a:ln>
                        <a:solidFill>
                          <a:schemeClr val="tx1"/>
                        </a:solidFill>
                        <a:effectLst/>
                        <a:latin typeface="Verdana" pitchFamily="34" charset="0"/>
                        <a:ea typeface="宋体" charset="-122"/>
                      </a:endParaRPr>
                    </a:p>
                  </a:txBody>
                  <a:tcPr marL="88055" marR="8805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3264" name="Picture 17" descr="and"/>
          <p:cNvPicPr>
            <a:picLocks noGrp="1" noChangeAspect="1" noChangeArrowheads="1"/>
          </p:cNvPicPr>
          <p:nvPr>
            <p:ph sz="quarter" idx="4294967295"/>
          </p:nvPr>
        </p:nvPicPr>
        <p:blipFill>
          <a:blip r:embed="rId3"/>
          <a:srcRect/>
          <a:stretch>
            <a:fillRect/>
          </a:stretch>
        </p:blipFill>
        <p:spPr>
          <a:xfrm>
            <a:off x="539552" y="1484784"/>
            <a:ext cx="1238250" cy="1152525"/>
          </a:xfrm>
        </p:spPr>
      </p:pic>
      <p:pic>
        <p:nvPicPr>
          <p:cNvPr id="53265" name="Picture 18" descr="or3"/>
          <p:cNvPicPr>
            <a:picLocks noGrp="1" noChangeAspect="1" noChangeArrowheads="1"/>
          </p:cNvPicPr>
          <p:nvPr>
            <p:ph sz="quarter" idx="4294967295"/>
          </p:nvPr>
        </p:nvPicPr>
        <p:blipFill>
          <a:blip r:embed="rId4"/>
          <a:srcRect/>
          <a:stretch>
            <a:fillRect/>
          </a:stretch>
        </p:blipFill>
        <p:spPr>
          <a:xfrm>
            <a:off x="545629" y="3083421"/>
            <a:ext cx="1290067" cy="1209675"/>
          </a:xfrm>
        </p:spPr>
      </p:pic>
      <p:pic>
        <p:nvPicPr>
          <p:cNvPr id="53266" name="Picture 19" descr="not"/>
          <p:cNvPicPr>
            <a:picLocks noGrp="1" noChangeAspect="1" noChangeArrowheads="1"/>
          </p:cNvPicPr>
          <p:nvPr>
            <p:ph sz="quarter" idx="4294967295"/>
          </p:nvPr>
        </p:nvPicPr>
        <p:blipFill>
          <a:blip r:embed="rId5"/>
          <a:srcRect/>
          <a:stretch>
            <a:fillRect/>
          </a:stretch>
        </p:blipFill>
        <p:spPr>
          <a:xfrm>
            <a:off x="539552" y="4485481"/>
            <a:ext cx="1276350" cy="1247775"/>
          </a:xfrm>
        </p:spPr>
      </p:pic>
    </p:spTree>
    <p:extLst>
      <p:ext uri="{BB962C8B-B14F-4D97-AF65-F5344CB8AC3E}">
        <p14:creationId xmlns:p14="http://schemas.microsoft.com/office/powerpoint/2010/main" val="116708233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noFill/>
        </p:spPr>
        <p:txBody>
          <a:bodyPr lIns="0" tIns="0" rIns="0" bIns="0"/>
          <a:lstStyle/>
          <a:p>
            <a:r>
              <a:rPr lang="en-US" altLang="zh-CN" b="1" smtClean="0">
                <a:effectLst/>
              </a:rPr>
              <a:t>Wildcards </a:t>
            </a:r>
            <a:r>
              <a:rPr lang="zh-CN" altLang="en-US" b="1" smtClean="0">
                <a:effectLst/>
              </a:rPr>
              <a:t>通配符</a:t>
            </a:r>
            <a:endParaRPr lang="en-US" altLang="zh-CN" b="1" smtClean="0">
              <a:effectLst/>
            </a:endParaRPr>
          </a:p>
        </p:txBody>
      </p:sp>
      <p:sp>
        <p:nvSpPr>
          <p:cNvPr id="2" name="内容占位符 1"/>
          <p:cNvSpPr>
            <a:spLocks noGrp="1"/>
          </p:cNvSpPr>
          <p:nvPr>
            <p:ph idx="1"/>
          </p:nvPr>
        </p:nvSpPr>
        <p:spPr/>
        <p:txBody>
          <a:bodyPr/>
          <a:lstStyle/>
          <a:p>
            <a:endParaRPr lang="zh-CN" altLang="en-US" dirty="0"/>
          </a:p>
        </p:txBody>
      </p:sp>
      <p:graphicFrame>
        <p:nvGraphicFramePr>
          <p:cNvPr id="1879060" name="Group 20"/>
          <p:cNvGraphicFramePr>
            <a:graphicFrameLocks noGrp="1"/>
          </p:cNvGraphicFramePr>
          <p:nvPr/>
        </p:nvGraphicFramePr>
        <p:xfrm>
          <a:off x="971550" y="1370013"/>
          <a:ext cx="7272338" cy="4703572"/>
        </p:xfrm>
        <a:graphic>
          <a:graphicData uri="http://schemas.openxmlformats.org/drawingml/2006/table">
            <a:tbl>
              <a:tblPr/>
              <a:tblGrid>
                <a:gridCol w="2039938"/>
                <a:gridCol w="5232400"/>
              </a:tblGrid>
              <a:tr h="6985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Verdana" pitchFamily="34" charset="0"/>
                          <a:ea typeface="宋体" charset="-122"/>
                        </a:rPr>
                        <a:t>符号</a:t>
                      </a:r>
                      <a:endParaRPr kumimoji="0" lang="en-US" altLang="zh-CN" sz="2400" b="1" i="0" u="none" strike="noStrike" cap="none" normalizeH="0" baseline="0" smtClean="0">
                        <a:ln>
                          <a:noFill/>
                        </a:ln>
                        <a:solidFill>
                          <a:schemeClr val="tx1"/>
                        </a:solidFill>
                        <a:effectLst/>
                        <a:latin typeface="Verdana" pitchFamily="34" charset="0"/>
                        <a:ea typeface="宋体"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smtClean="0">
                          <a:ln>
                            <a:noFill/>
                          </a:ln>
                          <a:solidFill>
                            <a:schemeClr val="tx1"/>
                          </a:solidFill>
                          <a:effectLst/>
                          <a:latin typeface="Verdana" pitchFamily="34" charset="0"/>
                          <a:ea typeface="宋体" charset="-122"/>
                        </a:rPr>
                        <a:t>意义</a:t>
                      </a:r>
                      <a:endParaRPr kumimoji="0" lang="en-US" altLang="zh-CN" sz="2400" b="1" i="0" u="none" strike="noStrike" cap="none" normalizeH="0" baseline="0" smtClean="0">
                        <a:ln>
                          <a:noFill/>
                        </a:ln>
                        <a:solidFill>
                          <a:schemeClr val="tx1"/>
                        </a:solidFill>
                        <a:effectLst/>
                        <a:latin typeface="Verdana" pitchFamily="34" charset="0"/>
                        <a:ea typeface="宋体"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11080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Verdana" pitchFamily="34" charset="0"/>
                          <a:ea typeface="宋体"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Verdana" pitchFamily="34" charset="0"/>
                          <a:ea typeface="宋体" charset="-122"/>
                        </a:rPr>
                        <a:t>零个或多个字符</a:t>
                      </a:r>
                      <a:endParaRPr kumimoji="0" lang="en-US" altLang="zh-CN" sz="2400" b="0" i="0" u="none" strike="noStrike" cap="none" normalizeH="0" baseline="0" smtClean="0">
                        <a:ln>
                          <a:noFill/>
                        </a:ln>
                        <a:solidFill>
                          <a:schemeClr val="tx1"/>
                        </a:solidFill>
                        <a:effectLst/>
                        <a:latin typeface="Verdana" pitchFamily="34" charset="0"/>
                        <a:ea typeface="宋体" charset="-122"/>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Verdana" pitchFamily="34" charset="0"/>
                          <a:ea typeface="宋体" charset="-122"/>
                        </a:rPr>
                        <a:t>gene*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400" b="0" i="1" u="none" strike="noStrike" cap="none" normalizeH="0" baseline="0" smtClean="0">
                          <a:ln>
                            <a:noFill/>
                          </a:ln>
                          <a:solidFill>
                            <a:schemeClr val="tx1"/>
                          </a:solidFill>
                          <a:effectLst/>
                          <a:latin typeface="Verdana" pitchFamily="34" charset="0"/>
                          <a:ea typeface="宋体" charset="-122"/>
                        </a:rPr>
                        <a:t>gene, genetics, generation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1041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Verdana" pitchFamily="34" charset="0"/>
                          <a:ea typeface="宋体"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Verdana" pitchFamily="34" charset="0"/>
                          <a:ea typeface="宋体" charset="-122"/>
                        </a:rPr>
                        <a:t>零或一个字符</a:t>
                      </a:r>
                      <a:endParaRPr kumimoji="0" lang="en-US" altLang="zh-CN" sz="2400" b="0" i="0" u="none" strike="noStrike" cap="none" normalizeH="0" baseline="0" smtClean="0">
                        <a:ln>
                          <a:noFill/>
                        </a:ln>
                        <a:solidFill>
                          <a:schemeClr val="tx1"/>
                        </a:solidFill>
                        <a:effectLst/>
                        <a:latin typeface="Verdana" pitchFamily="34" charset="0"/>
                        <a:ea typeface="宋体" charset="-122"/>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Verdana" pitchFamily="34" charset="0"/>
                          <a:ea typeface="宋体" charset="-122"/>
                        </a:rPr>
                        <a:t>colo$r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400" b="0" i="1" u="none" strike="noStrike" cap="none" normalizeH="0" baseline="0" smtClean="0">
                          <a:ln>
                            <a:noFill/>
                          </a:ln>
                          <a:solidFill>
                            <a:schemeClr val="tx1"/>
                          </a:solidFill>
                          <a:effectLst/>
                          <a:latin typeface="Verdana" pitchFamily="34" charset="0"/>
                          <a:ea typeface="宋体" charset="-122"/>
                        </a:rPr>
                        <a:t>color, colour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11287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Verdana" pitchFamily="34" charset="0"/>
                          <a:ea typeface="宋体"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Verdana" pitchFamily="34" charset="0"/>
                          <a:ea typeface="宋体" charset="-122"/>
                        </a:rPr>
                        <a:t>只代表一个字符</a:t>
                      </a:r>
                      <a:endParaRPr kumimoji="0" lang="en-US" altLang="zh-CN" sz="2400" b="0" i="0" u="none" strike="noStrike" cap="none" normalizeH="0" baseline="0" smtClean="0">
                        <a:ln>
                          <a:noFill/>
                        </a:ln>
                        <a:solidFill>
                          <a:schemeClr val="tx1"/>
                        </a:solidFill>
                        <a:effectLst/>
                        <a:latin typeface="Verdana" pitchFamily="34" charset="0"/>
                        <a:ea typeface="宋体" charset="-122"/>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Verdana" pitchFamily="34" charset="0"/>
                          <a:ea typeface="宋体" charset="-122"/>
                        </a:rPr>
                        <a:t>en?oblast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400" b="0" i="1" u="none" strike="noStrike" cap="none" normalizeH="0" baseline="0" smtClean="0">
                          <a:ln>
                            <a:noFill/>
                          </a:ln>
                          <a:solidFill>
                            <a:schemeClr val="tx1"/>
                          </a:solidFill>
                          <a:effectLst/>
                          <a:latin typeface="Verdana" pitchFamily="34" charset="0"/>
                          <a:ea typeface="宋体" charset="-122"/>
                        </a:rPr>
                        <a:t>entoblast, endoblast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r>
            </a:tbl>
          </a:graphicData>
        </a:graphic>
      </p:graphicFrame>
    </p:spTree>
    <p:extLst>
      <p:ext uri="{BB962C8B-B14F-4D97-AF65-F5344CB8AC3E}">
        <p14:creationId xmlns:p14="http://schemas.microsoft.com/office/powerpoint/2010/main" val="408039962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noFill/>
        </p:spPr>
        <p:txBody>
          <a:bodyPr lIns="0" tIns="0" rIns="0" bIns="0"/>
          <a:lstStyle/>
          <a:p>
            <a:r>
              <a:rPr lang="en-US" altLang="zh-CN" b="1" smtClean="0">
                <a:effectLst/>
              </a:rPr>
              <a:t>Exact Search </a:t>
            </a:r>
            <a:r>
              <a:rPr lang="zh-CN" altLang="en-US" b="1" smtClean="0">
                <a:effectLst/>
              </a:rPr>
              <a:t>近似检索</a:t>
            </a:r>
            <a:endParaRPr lang="en-US" altLang="zh-CN" b="1" smtClean="0">
              <a:effectLst/>
            </a:endParaRPr>
          </a:p>
        </p:txBody>
      </p:sp>
      <p:graphicFrame>
        <p:nvGraphicFramePr>
          <p:cNvPr id="1883150" name="Group 14"/>
          <p:cNvGraphicFramePr>
            <a:graphicFrameLocks noGrp="1"/>
          </p:cNvGraphicFramePr>
          <p:nvPr>
            <p:ph idx="1"/>
            <p:extLst>
              <p:ext uri="{D42A27DB-BD31-4B8C-83A1-F6EECF244321}">
                <p14:modId xmlns:p14="http://schemas.microsoft.com/office/powerpoint/2010/main" val="3824890369"/>
              </p:ext>
            </p:extLst>
          </p:nvPr>
        </p:nvGraphicFramePr>
        <p:xfrm>
          <a:off x="468313" y="1443198"/>
          <a:ext cx="8218567" cy="4146042"/>
        </p:xfrm>
        <a:graphic>
          <a:graphicData uri="http://schemas.openxmlformats.org/drawingml/2006/table">
            <a:tbl>
              <a:tblPr/>
              <a:tblGrid>
                <a:gridCol w="1544778"/>
                <a:gridCol w="6673789"/>
              </a:tblGrid>
              <a:tr h="21526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Verdana" pitchFamily="34" charset="0"/>
                          <a:ea typeface="宋体" charset="-122"/>
                        </a:rPr>
                        <a:t>词组检索</a:t>
                      </a:r>
                      <a:endParaRPr kumimoji="0" lang="en-US" altLang="zh-CN" sz="2400" b="1" i="0" u="none" strike="noStrike" cap="none" normalizeH="0" baseline="0" dirty="0" smtClean="0">
                        <a:ln>
                          <a:noFill/>
                        </a:ln>
                        <a:solidFill>
                          <a:schemeClr val="tx1"/>
                        </a:solidFill>
                        <a:effectLst/>
                        <a:latin typeface="Verdana" pitchFamily="34" charset="0"/>
                        <a:ea typeface="宋体" charset="-122"/>
                      </a:endParaRPr>
                    </a:p>
                  </a:txBody>
                  <a:tcPr marL="97565" marR="9756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Verdana" pitchFamily="34" charset="0"/>
                          <a:ea typeface="宋体" charset="-122"/>
                        </a:rPr>
                        <a:t>如果希望精确地检索某个短语，应将其放置在引号内。</a:t>
                      </a:r>
                      <a:endParaRPr kumimoji="0" lang="en-US" altLang="zh-CN" sz="2400" b="1" i="0" u="none" strike="noStrike" cap="none" normalizeH="0" baseline="0" dirty="0" smtClean="0">
                        <a:ln>
                          <a:noFill/>
                        </a:ln>
                        <a:solidFill>
                          <a:schemeClr val="tx1"/>
                        </a:solidFill>
                        <a:effectLst/>
                        <a:latin typeface="Verdana" pitchFamily="34" charset="0"/>
                        <a:ea typeface="宋体" charset="-122"/>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zh-CN" sz="2400" b="0" i="0" u="none" strike="noStrike" cap="none" normalizeH="0" baseline="0" dirty="0" smtClean="0">
                        <a:ln>
                          <a:noFill/>
                        </a:ln>
                        <a:solidFill>
                          <a:schemeClr val="tx1"/>
                        </a:solidFill>
                        <a:effectLst/>
                        <a:latin typeface="Verdana" pitchFamily="34" charset="0"/>
                        <a:ea typeface="宋体" charset="-122"/>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Verdana" pitchFamily="34" charset="0"/>
                          <a:ea typeface="宋体" charset="-122"/>
                        </a:rPr>
                        <a:t>范例</a:t>
                      </a:r>
                      <a:r>
                        <a:rPr kumimoji="0" lang="en-US" altLang="zh-CN" sz="2400" b="0" i="0" u="none" strike="noStrike" cap="none" normalizeH="0" baseline="0" dirty="0" smtClean="0">
                          <a:ln>
                            <a:noFill/>
                          </a:ln>
                          <a:solidFill>
                            <a:schemeClr val="tx1"/>
                          </a:solidFill>
                          <a:effectLst/>
                          <a:latin typeface="Verdana" pitchFamily="34" charset="0"/>
                          <a:ea typeface="宋体" charset="-122"/>
                        </a:rPr>
                        <a:t>:  </a:t>
                      </a:r>
                      <a:r>
                        <a:rPr kumimoji="0" lang="en-US" altLang="zh-CN" sz="2400" b="1" i="0" u="none" strike="noStrike" cap="none" normalizeH="0" baseline="0" dirty="0" smtClean="0">
                          <a:ln>
                            <a:noFill/>
                          </a:ln>
                          <a:solidFill>
                            <a:schemeClr val="tx1"/>
                          </a:solidFill>
                          <a:effectLst/>
                          <a:latin typeface="Verdana" pitchFamily="34" charset="0"/>
                          <a:ea typeface="宋体" charset="-122"/>
                        </a:rPr>
                        <a:t>“stem cell”</a:t>
                      </a:r>
                    </a:p>
                  </a:txBody>
                  <a:tcPr marL="97565" marR="9756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383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smtClean="0">
                          <a:ln>
                            <a:noFill/>
                          </a:ln>
                          <a:solidFill>
                            <a:schemeClr val="tx1"/>
                          </a:solidFill>
                          <a:effectLst/>
                          <a:latin typeface="Verdana" pitchFamily="34" charset="0"/>
                          <a:ea typeface="宋体" charset="-122"/>
                        </a:rPr>
                        <a:t>Same</a:t>
                      </a:r>
                    </a:p>
                  </a:txBody>
                  <a:tcPr marL="97565" marR="9756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Verdana" pitchFamily="34" charset="0"/>
                          <a:ea typeface="宋体" charset="-122"/>
                        </a:rPr>
                        <a:t>Same</a:t>
                      </a:r>
                      <a:r>
                        <a:rPr kumimoji="0" lang="zh-CN" altLang="en-US" sz="2400" b="1" i="0" u="none" strike="noStrike" cap="none" normalizeH="0" baseline="0" dirty="0" smtClean="0">
                          <a:ln>
                            <a:noFill/>
                          </a:ln>
                          <a:solidFill>
                            <a:schemeClr val="tx1"/>
                          </a:solidFill>
                          <a:effectLst/>
                          <a:latin typeface="Verdana" pitchFamily="34" charset="0"/>
                          <a:ea typeface="宋体" charset="-122"/>
                        </a:rPr>
                        <a:t>算符连接的关键词必须在同一句话内</a:t>
                      </a:r>
                      <a:r>
                        <a:rPr kumimoji="0" lang="en-US" altLang="zh-CN" sz="2400" b="1" i="0" u="none" strike="noStrike" cap="none" normalizeH="0" baseline="0" dirty="0" smtClean="0">
                          <a:ln>
                            <a:noFill/>
                          </a:ln>
                          <a:solidFill>
                            <a:schemeClr val="tx1"/>
                          </a:solidFill>
                          <a:effectLst/>
                          <a:latin typeface="Verdana" pitchFamily="34" charset="0"/>
                          <a:ea typeface="宋体" charset="-122"/>
                        </a:rPr>
                        <a:t>,</a:t>
                      </a:r>
                      <a:r>
                        <a:rPr kumimoji="0" lang="zh-CN" altLang="en-US" sz="2400" b="1" i="0" u="none" strike="noStrike" cap="none" normalizeH="0" baseline="0" dirty="0" smtClean="0">
                          <a:ln>
                            <a:noFill/>
                          </a:ln>
                          <a:solidFill>
                            <a:schemeClr val="tx1"/>
                          </a:solidFill>
                          <a:effectLst/>
                          <a:latin typeface="Verdana" pitchFamily="34" charset="0"/>
                          <a:ea typeface="宋体" charset="-122"/>
                        </a:rPr>
                        <a:t> 在“地址”检索中，使用 </a:t>
                      </a:r>
                      <a:r>
                        <a:rPr kumimoji="0" lang="en-US" altLang="zh-CN" sz="2400" b="1" i="0" u="none" strike="noStrike" cap="none" normalizeH="0" baseline="0" dirty="0" smtClean="0">
                          <a:ln>
                            <a:noFill/>
                          </a:ln>
                          <a:solidFill>
                            <a:schemeClr val="tx1"/>
                          </a:solidFill>
                          <a:effectLst/>
                          <a:latin typeface="Verdana" pitchFamily="34" charset="0"/>
                          <a:ea typeface="宋体" charset="-122"/>
                        </a:rPr>
                        <a:t>Same </a:t>
                      </a:r>
                      <a:r>
                        <a:rPr kumimoji="0" lang="zh-CN" altLang="en-US" sz="2400" b="1" i="0" u="none" strike="noStrike" cap="none" normalizeH="0" baseline="0" dirty="0" smtClean="0">
                          <a:ln>
                            <a:noFill/>
                          </a:ln>
                          <a:solidFill>
                            <a:schemeClr val="tx1"/>
                          </a:solidFill>
                          <a:effectLst/>
                          <a:latin typeface="Verdana" pitchFamily="34" charset="0"/>
                          <a:ea typeface="宋体" charset="-122"/>
                        </a:rPr>
                        <a:t>将检索限制为出现在“全记录”同一地址中的检索词。如：</a:t>
                      </a:r>
                      <a:r>
                        <a:rPr kumimoji="0" lang="zh-CN" altLang="nn-NO" sz="2400" b="1" i="0" u="none" strike="noStrike" cap="none" normalizeH="0" baseline="0" dirty="0" smtClean="0">
                          <a:ln>
                            <a:noFill/>
                          </a:ln>
                          <a:solidFill>
                            <a:schemeClr val="tx1"/>
                          </a:solidFill>
                          <a:effectLst/>
                          <a:latin typeface="Verdana" pitchFamily="34" charset="0"/>
                          <a:ea typeface="宋体" charset="-122"/>
                        </a:rPr>
                        <a:t>地址</a:t>
                      </a:r>
                      <a:r>
                        <a:rPr kumimoji="0" lang="nn-NO" altLang="zh-CN" sz="2400" b="1" i="0" u="none" strike="noStrike" cap="none" normalizeH="0" baseline="0" dirty="0" smtClean="0">
                          <a:ln>
                            <a:noFill/>
                          </a:ln>
                          <a:solidFill>
                            <a:schemeClr val="tx1"/>
                          </a:solidFill>
                          <a:effectLst/>
                          <a:latin typeface="Verdana" pitchFamily="34" charset="0"/>
                          <a:ea typeface="宋体" charset="-122"/>
                        </a:rPr>
                        <a:t>= jilin univ same 130062</a:t>
                      </a:r>
                      <a:endParaRPr kumimoji="0" lang="zh-CN" altLang="en-US" sz="2400" b="1" i="0" u="none" strike="noStrike" cap="none" normalizeH="0" baseline="0" dirty="0" smtClean="0">
                        <a:ln>
                          <a:noFill/>
                        </a:ln>
                        <a:solidFill>
                          <a:schemeClr val="tx1"/>
                        </a:solidFill>
                        <a:effectLst/>
                        <a:latin typeface="Verdana" pitchFamily="34" charset="0"/>
                        <a:ea typeface="宋体" charset="-122"/>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zh-CN" sz="2400" b="1" i="0" u="none" strike="noStrike" cap="none" normalizeH="0" baseline="0" dirty="0" smtClean="0">
                        <a:ln>
                          <a:noFill/>
                        </a:ln>
                        <a:solidFill>
                          <a:schemeClr val="tx1"/>
                        </a:solidFill>
                        <a:effectLst/>
                        <a:latin typeface="Verdana" pitchFamily="34" charset="0"/>
                        <a:ea typeface="宋体" charset="-122"/>
                      </a:endParaRPr>
                    </a:p>
                  </a:txBody>
                  <a:tcPr marL="97565" marR="9756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0501740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检索结果较多，先看哪些？重点看哪些？</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1052736"/>
            <a:ext cx="5616624"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3131840" y="2492896"/>
            <a:ext cx="1008112" cy="367240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zh-CN" altLang="en-US"/>
          </a:p>
        </p:txBody>
      </p:sp>
      <p:sp>
        <p:nvSpPr>
          <p:cNvPr id="8" name="矩形 7"/>
          <p:cNvSpPr/>
          <p:nvPr/>
        </p:nvSpPr>
        <p:spPr>
          <a:xfrm>
            <a:off x="7956376" y="2276872"/>
            <a:ext cx="685799" cy="560882"/>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zh-CN" altLang="en-US"/>
          </a:p>
        </p:txBody>
      </p:sp>
      <p:sp>
        <p:nvSpPr>
          <p:cNvPr id="9" name="矩形 8"/>
          <p:cNvSpPr/>
          <p:nvPr/>
        </p:nvSpPr>
        <p:spPr>
          <a:xfrm>
            <a:off x="3203848" y="2276872"/>
            <a:ext cx="685799" cy="1143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zh-CN" altLang="en-US"/>
          </a:p>
        </p:txBody>
      </p:sp>
      <p:sp>
        <p:nvSpPr>
          <p:cNvPr id="10" name="矩形 9"/>
          <p:cNvSpPr/>
          <p:nvPr/>
        </p:nvSpPr>
        <p:spPr>
          <a:xfrm>
            <a:off x="395536" y="1743777"/>
            <a:ext cx="2502024" cy="3416320"/>
          </a:xfrm>
          <a:prstGeom prst="rect">
            <a:avLst/>
          </a:prstGeom>
        </p:spPr>
        <p:txBody>
          <a:bodyPr wrap="square">
            <a:spAutoFit/>
          </a:bodyPr>
          <a:lstStyle/>
          <a:p>
            <a:r>
              <a:rPr lang="en-US" altLang="zh-CN" sz="2400" b="1" dirty="0">
                <a:solidFill>
                  <a:schemeClr val="accent4"/>
                </a:solidFill>
                <a:latin typeface="+mj-ea"/>
                <a:ea typeface="+mj-ea"/>
              </a:rPr>
              <a:t>1.</a:t>
            </a:r>
            <a:r>
              <a:rPr lang="zh-CN" altLang="en-US" sz="2400" b="1" dirty="0">
                <a:solidFill>
                  <a:schemeClr val="accent4"/>
                </a:solidFill>
                <a:latin typeface="+mj-ea"/>
                <a:ea typeface="+mj-ea"/>
              </a:rPr>
              <a:t>精炼检索结果</a:t>
            </a:r>
          </a:p>
          <a:p>
            <a:endParaRPr lang="zh-CN" altLang="en-US" sz="2400" b="1" dirty="0">
              <a:solidFill>
                <a:schemeClr val="accent4"/>
              </a:solidFill>
              <a:latin typeface="+mj-ea"/>
              <a:ea typeface="+mj-ea"/>
            </a:endParaRPr>
          </a:p>
          <a:p>
            <a:endParaRPr lang="zh-CN" altLang="en-US" sz="2400" b="1" dirty="0">
              <a:solidFill>
                <a:schemeClr val="accent4"/>
              </a:solidFill>
              <a:latin typeface="+mj-ea"/>
              <a:ea typeface="+mj-ea"/>
            </a:endParaRPr>
          </a:p>
          <a:p>
            <a:endParaRPr lang="zh-CN" altLang="en-US" sz="2400" b="1" dirty="0">
              <a:solidFill>
                <a:schemeClr val="accent4"/>
              </a:solidFill>
              <a:latin typeface="+mj-ea"/>
              <a:ea typeface="+mj-ea"/>
            </a:endParaRPr>
          </a:p>
          <a:p>
            <a:r>
              <a:rPr lang="en-US" altLang="zh-CN" sz="2400" b="1" dirty="0">
                <a:solidFill>
                  <a:schemeClr val="accent4"/>
                </a:solidFill>
                <a:latin typeface="+mj-ea"/>
                <a:ea typeface="+mj-ea"/>
              </a:rPr>
              <a:t>2.</a:t>
            </a:r>
            <a:r>
              <a:rPr lang="zh-CN" altLang="en-US" sz="2400" b="1" dirty="0">
                <a:solidFill>
                  <a:schemeClr val="accent4"/>
                </a:solidFill>
                <a:latin typeface="+mj-ea"/>
                <a:ea typeface="+mj-ea"/>
              </a:rPr>
              <a:t>排序检索结果</a:t>
            </a:r>
          </a:p>
          <a:p>
            <a:endParaRPr lang="zh-CN" altLang="en-US" sz="2400" b="1" dirty="0">
              <a:solidFill>
                <a:schemeClr val="accent4"/>
              </a:solidFill>
              <a:latin typeface="+mj-ea"/>
              <a:ea typeface="+mj-ea"/>
            </a:endParaRPr>
          </a:p>
          <a:p>
            <a:endParaRPr lang="zh-CN" altLang="en-US" sz="2400" b="1" dirty="0">
              <a:solidFill>
                <a:schemeClr val="accent4"/>
              </a:solidFill>
              <a:latin typeface="+mj-ea"/>
              <a:ea typeface="+mj-ea"/>
            </a:endParaRPr>
          </a:p>
          <a:p>
            <a:endParaRPr lang="zh-CN" altLang="en-US" sz="2400" b="1" dirty="0">
              <a:solidFill>
                <a:schemeClr val="accent4"/>
              </a:solidFill>
              <a:latin typeface="+mj-ea"/>
              <a:ea typeface="+mj-ea"/>
            </a:endParaRPr>
          </a:p>
          <a:p>
            <a:r>
              <a:rPr lang="en-US" altLang="zh-CN" sz="2400" b="1" dirty="0">
                <a:solidFill>
                  <a:schemeClr val="accent4"/>
                </a:solidFill>
                <a:latin typeface="+mj-ea"/>
                <a:ea typeface="+mj-ea"/>
              </a:rPr>
              <a:t>3.</a:t>
            </a:r>
            <a:r>
              <a:rPr lang="zh-CN" altLang="en-US" sz="2400" b="1" dirty="0">
                <a:solidFill>
                  <a:schemeClr val="accent4"/>
                </a:solidFill>
                <a:latin typeface="+mj-ea"/>
                <a:ea typeface="+mj-ea"/>
              </a:rPr>
              <a:t>分析检索结果</a:t>
            </a:r>
          </a:p>
        </p:txBody>
      </p:sp>
    </p:spTree>
    <p:extLst>
      <p:ext uri="{BB962C8B-B14F-4D97-AF65-F5344CB8AC3E}">
        <p14:creationId xmlns:p14="http://schemas.microsoft.com/office/powerpoint/2010/main" val="263642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检索举例</a:t>
            </a:r>
            <a:r>
              <a:rPr lang="en-US" altLang="zh-CN" dirty="0" smtClean="0"/>
              <a:t>1</a:t>
            </a:r>
            <a:endParaRPr lang="zh-CN" altLang="en-US" dirty="0"/>
          </a:p>
        </p:txBody>
      </p:sp>
      <p:sp>
        <p:nvSpPr>
          <p:cNvPr id="3" name="内容占位符 2"/>
          <p:cNvSpPr>
            <a:spLocks noGrp="1"/>
          </p:cNvSpPr>
          <p:nvPr>
            <p:ph idx="1"/>
          </p:nvPr>
        </p:nvSpPr>
        <p:spPr/>
        <p:txBody>
          <a:bodyPr/>
          <a:lstStyle/>
          <a:p>
            <a:pPr marL="85725" indent="0">
              <a:lnSpc>
                <a:spcPct val="150000"/>
              </a:lnSpc>
              <a:buNone/>
            </a:pPr>
            <a:endParaRPr lang="en-US" altLang="zh-CN" sz="2400" dirty="0">
              <a:latin typeface="+mj-ea"/>
              <a:ea typeface="+mj-ea"/>
            </a:endParaRPr>
          </a:p>
          <a:p>
            <a:pPr>
              <a:lnSpc>
                <a:spcPct val="150000"/>
              </a:lnSpc>
            </a:pPr>
            <a:r>
              <a:rPr lang="zh-CN" altLang="en-US" sz="2400" b="1" dirty="0" smtClean="0">
                <a:latin typeface="+mj-ea"/>
                <a:ea typeface="+mj-ea"/>
              </a:rPr>
              <a:t>题目</a:t>
            </a:r>
            <a:r>
              <a:rPr lang="zh-CN" altLang="en-US" sz="2400" b="1" dirty="0">
                <a:latin typeface="+mj-ea"/>
                <a:ea typeface="+mj-ea"/>
              </a:rPr>
              <a:t>：高饲料效率的猪群选育与全基因组分析</a:t>
            </a:r>
          </a:p>
          <a:p>
            <a:pPr>
              <a:lnSpc>
                <a:spcPct val="150000"/>
              </a:lnSpc>
            </a:pPr>
            <a:r>
              <a:rPr lang="zh-CN" altLang="en-US" sz="2400" b="1" dirty="0">
                <a:latin typeface="+mj-ea"/>
                <a:ea typeface="+mj-ea"/>
              </a:rPr>
              <a:t>关键词：猪；饲料效率；基因组</a:t>
            </a:r>
          </a:p>
          <a:p>
            <a:pPr>
              <a:lnSpc>
                <a:spcPct val="150000"/>
              </a:lnSpc>
            </a:pPr>
            <a:r>
              <a:rPr lang="en-US" altLang="zh-CN" sz="2400" b="1" dirty="0">
                <a:latin typeface="+mj-ea"/>
                <a:ea typeface="+mj-ea"/>
              </a:rPr>
              <a:t>pig or swine, feed efficiency, </a:t>
            </a:r>
            <a:r>
              <a:rPr lang="en-US" altLang="zh-CN" sz="2400" b="1" dirty="0" smtClean="0">
                <a:latin typeface="+mj-ea"/>
                <a:ea typeface="+mj-ea"/>
              </a:rPr>
              <a:t>genomic</a:t>
            </a:r>
            <a:endParaRPr lang="en-US" altLang="zh-CN" sz="2400" b="1" dirty="0">
              <a:latin typeface="+mj-ea"/>
              <a:ea typeface="+mj-ea"/>
            </a:endParaRPr>
          </a:p>
        </p:txBody>
      </p:sp>
    </p:spTree>
    <p:extLst>
      <p:ext uri="{BB962C8B-B14F-4D97-AF65-F5344CB8AC3E}">
        <p14:creationId xmlns:p14="http://schemas.microsoft.com/office/powerpoint/2010/main" val="12772982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3"/>
            <a:ext cx="9144000"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547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344"/>
            <a:ext cx="9144000" cy="691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0" y="332656"/>
            <a:ext cx="1907704" cy="6525344"/>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764704"/>
            <a:ext cx="164782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7668344" y="1556792"/>
            <a:ext cx="1008112" cy="530120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爆炸形 1 6"/>
          <p:cNvSpPr/>
          <p:nvPr/>
        </p:nvSpPr>
        <p:spPr>
          <a:xfrm>
            <a:off x="7812360" y="1124744"/>
            <a:ext cx="1512168" cy="611510"/>
          </a:xfrm>
          <a:prstGeom prst="irregularSeal1">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1820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55"/>
                                        </p:tgtEl>
                                        <p:attrNameLst>
                                          <p:attrName>style.visibility</p:attrName>
                                        </p:attrNameLst>
                                      </p:cBhvr>
                                      <p:to>
                                        <p:strVal val="visible"/>
                                      </p:to>
                                    </p:set>
                                    <p:anim calcmode="lin" valueType="num">
                                      <p:cBhvr>
                                        <p:cTn id="21" dur="500" fill="hold"/>
                                        <p:tgtEl>
                                          <p:spTgt spid="2055"/>
                                        </p:tgtEl>
                                        <p:attrNameLst>
                                          <p:attrName>ppt_w</p:attrName>
                                        </p:attrNameLst>
                                      </p:cBhvr>
                                      <p:tavLst>
                                        <p:tav tm="0">
                                          <p:val>
                                            <p:fltVal val="0"/>
                                          </p:val>
                                        </p:tav>
                                        <p:tav tm="100000">
                                          <p:val>
                                            <p:strVal val="#ppt_w"/>
                                          </p:val>
                                        </p:tav>
                                      </p:tavLst>
                                    </p:anim>
                                    <p:anim calcmode="lin" valueType="num">
                                      <p:cBhvr>
                                        <p:cTn id="22" dur="500" fill="hold"/>
                                        <p:tgtEl>
                                          <p:spTgt spid="2055"/>
                                        </p:tgtEl>
                                        <p:attrNameLst>
                                          <p:attrName>ppt_h</p:attrName>
                                        </p:attrNameLst>
                                      </p:cBhvr>
                                      <p:tavLst>
                                        <p:tav tm="0">
                                          <p:val>
                                            <p:fltVal val="0"/>
                                          </p:val>
                                        </p:tav>
                                        <p:tav tm="100000">
                                          <p:val>
                                            <p:strVal val="#ppt_h"/>
                                          </p:val>
                                        </p:tav>
                                      </p:tavLst>
                                    </p:anim>
                                    <p:animEffect transition="in" filter="fade">
                                      <p:cBhvr>
                                        <p:cTn id="23" dur="500"/>
                                        <p:tgtEl>
                                          <p:spTgt spid="205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创建引文报告：</a:t>
            </a:r>
            <a:r>
              <a:rPr lang="zh-CN" altLang="en-US" dirty="0"/>
              <a:t>从引用关系探索课题</a:t>
            </a:r>
            <a:r>
              <a:rPr lang="zh-CN" altLang="en-US" dirty="0" smtClean="0"/>
              <a:t>发展</a:t>
            </a:r>
            <a:endParaRPr lang="zh-CN" altLang="en-US" dirty="0"/>
          </a:p>
        </p:txBody>
      </p:sp>
      <p:sp>
        <p:nvSpPr>
          <p:cNvPr id="3" name="内容占位符 2"/>
          <p:cNvSpPr>
            <a:spLocks noGrp="1"/>
          </p:cNvSpPr>
          <p:nvPr>
            <p:ph idx="1"/>
          </p:nvPr>
        </p:nvSpPr>
        <p:spPr/>
        <p:txBody>
          <a:bodyPr/>
          <a:lstStyle/>
          <a:p>
            <a:endParaRPr lang="zh-CN"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6353"/>
            <a:ext cx="9144000" cy="551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768581" y="1628800"/>
            <a:ext cx="5493812" cy="369332"/>
          </a:xfrm>
          <a:prstGeom prst="rect">
            <a:avLst/>
          </a:prstGeom>
          <a:noFill/>
        </p:spPr>
        <p:txBody>
          <a:bodyPr wrap="none" rtlCol="0">
            <a:spAutoFit/>
          </a:bodyPr>
          <a:lstStyle/>
          <a:p>
            <a:r>
              <a:rPr lang="en-US" altLang="zh-CN" dirty="0">
                <a:solidFill>
                  <a:srgbClr val="C00000"/>
                </a:solidFill>
                <a:latin typeface="黑体" pitchFamily="49" charset="-122"/>
                <a:ea typeface="黑体" pitchFamily="49" charset="-122"/>
              </a:rPr>
              <a:t>H </a:t>
            </a:r>
            <a:r>
              <a:rPr lang="en-US" altLang="zh-CN" dirty="0" smtClean="0">
                <a:solidFill>
                  <a:srgbClr val="C00000"/>
                </a:solidFill>
                <a:latin typeface="黑体" pitchFamily="49" charset="-122"/>
                <a:ea typeface="黑体" pitchFamily="49" charset="-122"/>
              </a:rPr>
              <a:t>index:</a:t>
            </a:r>
            <a:r>
              <a:rPr lang="zh-CN" altLang="en-US" dirty="0" smtClean="0">
                <a:solidFill>
                  <a:srgbClr val="C00000"/>
                </a:solidFill>
                <a:latin typeface="黑体" pitchFamily="49" charset="-122"/>
                <a:ea typeface="黑体" pitchFamily="49" charset="-122"/>
              </a:rPr>
              <a:t>指某人至多</a:t>
            </a:r>
            <a:r>
              <a:rPr lang="zh-CN" altLang="en-US" dirty="0">
                <a:solidFill>
                  <a:srgbClr val="C00000"/>
                </a:solidFill>
                <a:latin typeface="黑体" pitchFamily="49" charset="-122"/>
                <a:ea typeface="黑体" pitchFamily="49" charset="-122"/>
              </a:rPr>
              <a:t>有</a:t>
            </a:r>
            <a:r>
              <a:rPr lang="en-US" altLang="zh-CN" dirty="0">
                <a:solidFill>
                  <a:srgbClr val="C00000"/>
                </a:solidFill>
                <a:latin typeface="黑体" pitchFamily="49" charset="-122"/>
                <a:ea typeface="黑体" pitchFamily="49" charset="-122"/>
              </a:rPr>
              <a:t>h</a:t>
            </a:r>
            <a:r>
              <a:rPr lang="zh-CN" altLang="en-US" dirty="0">
                <a:solidFill>
                  <a:srgbClr val="C00000"/>
                </a:solidFill>
                <a:latin typeface="黑体" pitchFamily="49" charset="-122"/>
                <a:ea typeface="黑体" pitchFamily="49" charset="-122"/>
              </a:rPr>
              <a:t>篇论文分别被引用了至少</a:t>
            </a:r>
            <a:r>
              <a:rPr lang="en-US" altLang="zh-CN" dirty="0">
                <a:solidFill>
                  <a:srgbClr val="C00000"/>
                </a:solidFill>
                <a:latin typeface="黑体" pitchFamily="49" charset="-122"/>
                <a:ea typeface="黑体" pitchFamily="49" charset="-122"/>
              </a:rPr>
              <a:t>h</a:t>
            </a:r>
            <a:r>
              <a:rPr lang="zh-CN" altLang="en-US" dirty="0">
                <a:solidFill>
                  <a:srgbClr val="C00000"/>
                </a:solidFill>
                <a:latin typeface="黑体" pitchFamily="49" charset="-122"/>
                <a:ea typeface="黑体" pitchFamily="49" charset="-122"/>
              </a:rPr>
              <a:t>次</a:t>
            </a:r>
          </a:p>
        </p:txBody>
      </p:sp>
      <p:sp>
        <p:nvSpPr>
          <p:cNvPr id="5" name="矩形 4"/>
          <p:cNvSpPr/>
          <p:nvPr/>
        </p:nvSpPr>
        <p:spPr>
          <a:xfrm>
            <a:off x="7236296" y="5085184"/>
            <a:ext cx="1368152" cy="216024"/>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424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6444208" y="1340768"/>
            <a:ext cx="2690038" cy="1584176"/>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1937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076"/>
                                        </p:tgtEl>
                                        <p:attrNameLst>
                                          <p:attrName>style.visibility</p:attrName>
                                        </p:attrNameLst>
                                      </p:cBhvr>
                                      <p:to>
                                        <p:strVal val="visible"/>
                                      </p:to>
                                    </p:set>
                                    <p:anim calcmode="lin" valueType="num">
                                      <p:cBhvr>
                                        <p:cTn id="21" dur="500" fill="hold"/>
                                        <p:tgtEl>
                                          <p:spTgt spid="3076"/>
                                        </p:tgtEl>
                                        <p:attrNameLst>
                                          <p:attrName>ppt_w</p:attrName>
                                        </p:attrNameLst>
                                      </p:cBhvr>
                                      <p:tavLst>
                                        <p:tav tm="0">
                                          <p:val>
                                            <p:fltVal val="0"/>
                                          </p:val>
                                        </p:tav>
                                        <p:tav tm="100000">
                                          <p:val>
                                            <p:strVal val="#ppt_w"/>
                                          </p:val>
                                        </p:tav>
                                      </p:tavLst>
                                    </p:anim>
                                    <p:anim calcmode="lin" valueType="num">
                                      <p:cBhvr>
                                        <p:cTn id="22" dur="500" fill="hold"/>
                                        <p:tgtEl>
                                          <p:spTgt spid="3076"/>
                                        </p:tgtEl>
                                        <p:attrNameLst>
                                          <p:attrName>ppt_h</p:attrName>
                                        </p:attrNameLst>
                                      </p:cBhvr>
                                      <p:tavLst>
                                        <p:tav tm="0">
                                          <p:val>
                                            <p:fltVal val="0"/>
                                          </p:val>
                                        </p:tav>
                                        <p:tav tm="100000">
                                          <p:val>
                                            <p:strVal val="#ppt_h"/>
                                          </p:val>
                                        </p:tav>
                                      </p:tavLst>
                                    </p:anim>
                                    <p:animEffect transition="in" filter="fade">
                                      <p:cBhvr>
                                        <p:cTn id="23" dur="500"/>
                                        <p:tgtEl>
                                          <p:spTgt spid="307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获取原文</a:t>
            </a:r>
            <a:endParaRPr lang="zh-CN" altLang="en-US" dirty="0"/>
          </a:p>
        </p:txBody>
      </p:sp>
      <p:pic>
        <p:nvPicPr>
          <p:cNvPr id="4098"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4486" y="836712"/>
            <a:ext cx="9139513"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63" y="1362853"/>
            <a:ext cx="15621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20263" y="1362853"/>
            <a:ext cx="1562100" cy="9144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6425" y="694140"/>
            <a:ext cx="7267575" cy="615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下箭头 6"/>
          <p:cNvSpPr/>
          <p:nvPr/>
        </p:nvSpPr>
        <p:spPr>
          <a:xfrm rot="18778866">
            <a:off x="6924829" y="5488519"/>
            <a:ext cx="360040"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952328" y="1105867"/>
            <a:ext cx="3419872" cy="2539157"/>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zh-CN" altLang="en-US" sz="2400" b="1" dirty="0" smtClean="0">
                <a:solidFill>
                  <a:schemeClr val="tx1"/>
                </a:solidFill>
                <a:latin typeface="+mj-ea"/>
                <a:ea typeface="+mj-ea"/>
              </a:rPr>
              <a:t>原文获取途径</a:t>
            </a:r>
            <a:r>
              <a:rPr lang="zh-CN" altLang="en-US" sz="2400" dirty="0" smtClean="0">
                <a:solidFill>
                  <a:schemeClr val="tx1"/>
                </a:solidFill>
                <a:latin typeface="+mj-ea"/>
                <a:ea typeface="+mj-ea"/>
              </a:rPr>
              <a:t>：</a:t>
            </a:r>
            <a:endParaRPr lang="en-US" altLang="zh-CN" sz="2400" dirty="0" smtClean="0">
              <a:solidFill>
                <a:schemeClr val="tx1"/>
              </a:solidFill>
              <a:latin typeface="+mj-ea"/>
              <a:ea typeface="+mj-ea"/>
            </a:endParaRPr>
          </a:p>
          <a:p>
            <a:pPr marL="285750" indent="-285750">
              <a:lnSpc>
                <a:spcPct val="150000"/>
              </a:lnSpc>
              <a:buFont typeface="Wingdings" panose="05000000000000000000" pitchFamily="2" charset="2"/>
              <a:buChar char="p"/>
            </a:pPr>
            <a:r>
              <a:rPr lang="en-US" altLang="zh-CN" b="1" dirty="0" err="1" smtClean="0">
                <a:solidFill>
                  <a:schemeClr val="tx1"/>
                </a:solidFill>
                <a:latin typeface="+mj-ea"/>
                <a:ea typeface="+mj-ea"/>
              </a:rPr>
              <a:t>WoS</a:t>
            </a:r>
            <a:r>
              <a:rPr lang="zh-CN" altLang="en-US" b="1" dirty="0">
                <a:solidFill>
                  <a:schemeClr val="tx1"/>
                </a:solidFill>
                <a:latin typeface="+mj-ea"/>
                <a:ea typeface="+mj-ea"/>
              </a:rPr>
              <a:t>全文链接按钮</a:t>
            </a:r>
          </a:p>
          <a:p>
            <a:pPr marL="285750" indent="-285750">
              <a:lnSpc>
                <a:spcPct val="150000"/>
              </a:lnSpc>
              <a:buFont typeface="Wingdings" panose="05000000000000000000" pitchFamily="2" charset="2"/>
              <a:buChar char="p"/>
            </a:pPr>
            <a:r>
              <a:rPr lang="zh-CN" altLang="en-US" b="1" dirty="0" smtClean="0">
                <a:solidFill>
                  <a:schemeClr val="tx1"/>
                </a:solidFill>
                <a:latin typeface="+mj-ea"/>
                <a:ea typeface="+mj-ea"/>
              </a:rPr>
              <a:t>馆</a:t>
            </a:r>
            <a:r>
              <a:rPr lang="zh-CN" altLang="en-US" b="1" dirty="0">
                <a:solidFill>
                  <a:schemeClr val="tx1"/>
                </a:solidFill>
                <a:latin typeface="+mj-ea"/>
                <a:ea typeface="+mj-ea"/>
              </a:rPr>
              <a:t>际互借</a:t>
            </a:r>
          </a:p>
          <a:p>
            <a:pPr marL="285750" indent="-285750">
              <a:lnSpc>
                <a:spcPct val="150000"/>
              </a:lnSpc>
              <a:buFont typeface="Wingdings" panose="05000000000000000000" pitchFamily="2" charset="2"/>
              <a:buChar char="p"/>
            </a:pPr>
            <a:r>
              <a:rPr lang="zh-CN" altLang="en-US" b="1" dirty="0" smtClean="0">
                <a:solidFill>
                  <a:schemeClr val="tx1"/>
                </a:solidFill>
                <a:latin typeface="+mj-ea"/>
                <a:ea typeface="+mj-ea"/>
              </a:rPr>
              <a:t>图书馆</a:t>
            </a:r>
            <a:r>
              <a:rPr lang="zh-CN" altLang="en-US" b="1" dirty="0">
                <a:solidFill>
                  <a:schemeClr val="tx1"/>
                </a:solidFill>
                <a:latin typeface="+mj-ea"/>
                <a:ea typeface="+mj-ea"/>
              </a:rPr>
              <a:t>文献</a:t>
            </a:r>
            <a:r>
              <a:rPr lang="zh-CN" altLang="en-US" b="1" dirty="0" smtClean="0">
                <a:solidFill>
                  <a:schemeClr val="tx1"/>
                </a:solidFill>
                <a:latin typeface="+mj-ea"/>
                <a:ea typeface="+mj-ea"/>
              </a:rPr>
              <a:t>传递</a:t>
            </a:r>
            <a:endParaRPr lang="en-US" altLang="zh-CN" b="1" dirty="0" smtClean="0">
              <a:solidFill>
                <a:schemeClr val="tx1"/>
              </a:solidFill>
              <a:latin typeface="+mj-ea"/>
              <a:ea typeface="+mj-ea"/>
            </a:endParaRPr>
          </a:p>
          <a:p>
            <a:pPr marL="285750" indent="-285750">
              <a:lnSpc>
                <a:spcPct val="150000"/>
              </a:lnSpc>
              <a:buFont typeface="Wingdings" panose="05000000000000000000" pitchFamily="2" charset="2"/>
              <a:buChar char="p"/>
            </a:pPr>
            <a:r>
              <a:rPr lang="zh-CN" altLang="en-US" b="1" dirty="0" smtClean="0">
                <a:solidFill>
                  <a:schemeClr val="tx1"/>
                </a:solidFill>
                <a:latin typeface="+mj-ea"/>
                <a:ea typeface="+mj-ea"/>
              </a:rPr>
              <a:t>开放获取资源</a:t>
            </a:r>
            <a:endParaRPr lang="en-US" altLang="zh-CN" b="1" dirty="0" smtClean="0">
              <a:solidFill>
                <a:schemeClr val="tx1"/>
              </a:solidFill>
              <a:latin typeface="+mj-ea"/>
              <a:ea typeface="+mj-ea"/>
            </a:endParaRPr>
          </a:p>
          <a:p>
            <a:pPr marL="285750" indent="-285750">
              <a:lnSpc>
                <a:spcPct val="150000"/>
              </a:lnSpc>
              <a:buFont typeface="Wingdings" panose="05000000000000000000" pitchFamily="2" charset="2"/>
              <a:buChar char="p"/>
            </a:pPr>
            <a:r>
              <a:rPr lang="zh-CN" altLang="en-US" b="1" dirty="0">
                <a:solidFill>
                  <a:schemeClr val="tx1"/>
                </a:solidFill>
                <a:latin typeface="+mj-ea"/>
                <a:ea typeface="+mj-ea"/>
              </a:rPr>
              <a:t>作者</a:t>
            </a:r>
            <a:r>
              <a:rPr lang="en-US" altLang="zh-CN" b="1" dirty="0">
                <a:solidFill>
                  <a:schemeClr val="tx1"/>
                </a:solidFill>
                <a:latin typeface="+mj-ea"/>
                <a:ea typeface="+mj-ea"/>
              </a:rPr>
              <a:t>E-</a:t>
            </a:r>
            <a:r>
              <a:rPr lang="en-US" altLang="zh-CN" b="1" dirty="0" err="1">
                <a:solidFill>
                  <a:schemeClr val="tx1"/>
                </a:solidFill>
                <a:latin typeface="+mj-ea"/>
                <a:ea typeface="+mj-ea"/>
              </a:rPr>
              <a:t>mai</a:t>
            </a:r>
            <a:r>
              <a:rPr lang="zh-CN" altLang="en-US" b="1" dirty="0">
                <a:solidFill>
                  <a:schemeClr val="tx1"/>
                </a:solidFill>
                <a:latin typeface="+mj-ea"/>
                <a:ea typeface="+mj-ea"/>
              </a:rPr>
              <a:t>联系或作者</a:t>
            </a:r>
            <a:r>
              <a:rPr lang="zh-CN" altLang="en-US" b="1" dirty="0" smtClean="0">
                <a:solidFill>
                  <a:schemeClr val="tx1"/>
                </a:solidFill>
                <a:latin typeface="+mj-ea"/>
                <a:ea typeface="+mj-ea"/>
              </a:rPr>
              <a:t>主页</a:t>
            </a:r>
            <a:endParaRPr lang="zh-CN" altLang="en-US" b="1" dirty="0">
              <a:solidFill>
                <a:schemeClr val="tx1"/>
              </a:solidFill>
              <a:latin typeface="+mj-ea"/>
              <a:ea typeface="+mj-ea"/>
            </a:endParaRPr>
          </a:p>
        </p:txBody>
      </p:sp>
    </p:spTree>
    <p:extLst>
      <p:ext uri="{BB962C8B-B14F-4D97-AF65-F5344CB8AC3E}">
        <p14:creationId xmlns:p14="http://schemas.microsoft.com/office/powerpoint/2010/main" val="403839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500" fill="hold"/>
                                        <p:tgtEl>
                                          <p:spTgt spid="4099"/>
                                        </p:tgtEl>
                                        <p:attrNameLst>
                                          <p:attrName>ppt_w</p:attrName>
                                        </p:attrNameLst>
                                      </p:cBhvr>
                                      <p:tavLst>
                                        <p:tav tm="0">
                                          <p:val>
                                            <p:fltVal val="0"/>
                                          </p:val>
                                        </p:tav>
                                        <p:tav tm="100000">
                                          <p:val>
                                            <p:strVal val="#ppt_w"/>
                                          </p:val>
                                        </p:tav>
                                      </p:tavLst>
                                    </p:anim>
                                    <p:anim calcmode="lin" valueType="num">
                                      <p:cBhvr>
                                        <p:cTn id="8" dur="500" fill="hold"/>
                                        <p:tgtEl>
                                          <p:spTgt spid="4099"/>
                                        </p:tgtEl>
                                        <p:attrNameLst>
                                          <p:attrName>ppt_h</p:attrName>
                                        </p:attrNameLst>
                                      </p:cBhvr>
                                      <p:tavLst>
                                        <p:tav tm="0">
                                          <p:val>
                                            <p:fltVal val="0"/>
                                          </p:val>
                                        </p:tav>
                                        <p:tav tm="100000">
                                          <p:val>
                                            <p:strVal val="#ppt_h"/>
                                          </p:val>
                                        </p:tav>
                                      </p:tavLst>
                                    </p:anim>
                                    <p:animEffect transition="in" filter="fade">
                                      <p:cBhvr>
                                        <p:cTn id="9" dur="500"/>
                                        <p:tgtEl>
                                          <p:spTgt spid="409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anim calcmode="lin" valueType="num">
                                      <p:cBhvr>
                                        <p:cTn id="19" dur="500" fill="hold"/>
                                        <p:tgtEl>
                                          <p:spTgt spid="4100"/>
                                        </p:tgtEl>
                                        <p:attrNameLst>
                                          <p:attrName>ppt_w</p:attrName>
                                        </p:attrNameLst>
                                      </p:cBhvr>
                                      <p:tavLst>
                                        <p:tav tm="0">
                                          <p:val>
                                            <p:fltVal val="0"/>
                                          </p:val>
                                        </p:tav>
                                        <p:tav tm="100000">
                                          <p:val>
                                            <p:strVal val="#ppt_w"/>
                                          </p:val>
                                        </p:tav>
                                      </p:tavLst>
                                    </p:anim>
                                    <p:anim calcmode="lin" valueType="num">
                                      <p:cBhvr>
                                        <p:cTn id="20" dur="500" fill="hold"/>
                                        <p:tgtEl>
                                          <p:spTgt spid="4100"/>
                                        </p:tgtEl>
                                        <p:attrNameLst>
                                          <p:attrName>ppt_h</p:attrName>
                                        </p:attrNameLst>
                                      </p:cBhvr>
                                      <p:tavLst>
                                        <p:tav tm="0">
                                          <p:val>
                                            <p:fltVal val="0"/>
                                          </p:val>
                                        </p:tav>
                                        <p:tav tm="100000">
                                          <p:val>
                                            <p:strVal val="#ppt_h"/>
                                          </p:val>
                                        </p:tav>
                                      </p:tavLst>
                                    </p:anim>
                                    <p:animEffect transition="in" filter="fade">
                                      <p:cBhvr>
                                        <p:cTn id="21" dur="500"/>
                                        <p:tgtEl>
                                          <p:spTgt spid="410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云形 2"/>
          <p:cNvSpPr/>
          <p:nvPr/>
        </p:nvSpPr>
        <p:spPr>
          <a:xfrm>
            <a:off x="6516216" y="1970838"/>
            <a:ext cx="2627784" cy="270030"/>
          </a:xfrm>
          <a:prstGeom prst="cloud">
            <a:avLst/>
          </a:prstGeom>
          <a:no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6876256" y="2240868"/>
            <a:ext cx="864096" cy="18002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2184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MH_Others_1"/>
          <p:cNvSpPr/>
          <p:nvPr>
            <p:custDataLst>
              <p:tags r:id="rId2"/>
            </p:custDataLst>
          </p:nvPr>
        </p:nvSpPr>
        <p:spPr>
          <a:xfrm rot="8460764" flipH="1">
            <a:off x="2254891" y="655486"/>
            <a:ext cx="5602112" cy="5602112"/>
          </a:xfrm>
          <a:prstGeom prst="arc">
            <a:avLst>
              <a:gd name="adj1" fmla="val 13847484"/>
              <a:gd name="adj2" fmla="val 3075589"/>
            </a:avLst>
          </a:prstGeom>
          <a:ln w="317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a:p>
        </p:txBody>
      </p:sp>
      <p:sp>
        <p:nvSpPr>
          <p:cNvPr id="2" name="MH_Number_1"/>
          <p:cNvSpPr/>
          <p:nvPr>
            <p:custDataLst>
              <p:tags r:id="rId3"/>
            </p:custDataLst>
          </p:nvPr>
        </p:nvSpPr>
        <p:spPr>
          <a:xfrm rot="10800000" flipH="1" flipV="1">
            <a:off x="5009493" y="481351"/>
            <a:ext cx="417511" cy="417511"/>
          </a:xfrm>
          <a:prstGeom prst="ellipse">
            <a:avLst/>
          </a:prstGeom>
          <a:gradFill flip="none" rotWithShape="1">
            <a:gsLst>
              <a:gs pos="48000">
                <a:schemeClr val="accent2"/>
              </a:gs>
              <a:gs pos="64000">
                <a:schemeClr val="accent2"/>
              </a:gs>
              <a:gs pos="56000">
                <a:schemeClr val="accent2">
                  <a:lumMod val="50000"/>
                </a:schemeClr>
              </a:gs>
            </a:gsLst>
            <a:path path="circle">
              <a:fillToRect l="50000" t="50000" r="50000" b="50000"/>
            </a:path>
            <a:tileRect/>
          </a:gra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en-US" altLang="zh-CN" sz="2000">
                <a:solidFill>
                  <a:srgbClr val="FFFFFF"/>
                </a:solidFill>
                <a:ea typeface="华文细黑" panose="02010600040101010101" pitchFamily="2" charset="-122"/>
              </a:rPr>
              <a:t>1</a:t>
            </a:r>
            <a:endParaRPr lang="zh-CN" altLang="en-US" sz="2000">
              <a:solidFill>
                <a:srgbClr val="FFFFFF"/>
              </a:solidFill>
              <a:ea typeface="华文细黑" panose="02010600040101010101" pitchFamily="2" charset="-122"/>
            </a:endParaRPr>
          </a:p>
        </p:txBody>
      </p:sp>
      <p:sp>
        <p:nvSpPr>
          <p:cNvPr id="8" name="MH_Number_2"/>
          <p:cNvSpPr/>
          <p:nvPr>
            <p:custDataLst>
              <p:tags r:id="rId4"/>
            </p:custDataLst>
          </p:nvPr>
        </p:nvSpPr>
        <p:spPr>
          <a:xfrm rot="10800000" flipH="1" flipV="1">
            <a:off x="7643225" y="3237251"/>
            <a:ext cx="417511" cy="417511"/>
          </a:xfrm>
          <a:prstGeom prst="ellipse">
            <a:avLst/>
          </a:prstGeom>
          <a:gradFill flip="none" rotWithShape="1">
            <a:gsLst>
              <a:gs pos="48000">
                <a:schemeClr val="accent1"/>
              </a:gs>
              <a:gs pos="64000">
                <a:schemeClr val="accent1"/>
              </a:gs>
              <a:gs pos="56000">
                <a:schemeClr val="accent1">
                  <a:lumMod val="50000"/>
                </a:schemeClr>
              </a:gs>
            </a:gsLst>
            <a:path path="circle">
              <a:fillToRect l="50000" t="50000" r="50000" b="50000"/>
            </a:path>
            <a:tileRect/>
          </a:gra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en-US" altLang="zh-CN" sz="2000">
                <a:solidFill>
                  <a:srgbClr val="FFFFFF"/>
                </a:solidFill>
                <a:ea typeface="华文细黑" panose="02010600040101010101" pitchFamily="2" charset="-122"/>
              </a:rPr>
              <a:t>2</a:t>
            </a:r>
            <a:endParaRPr lang="zh-CN" altLang="en-US" sz="2000">
              <a:solidFill>
                <a:srgbClr val="FFFFFF"/>
              </a:solidFill>
              <a:ea typeface="华文细黑" panose="02010600040101010101" pitchFamily="2" charset="-122"/>
            </a:endParaRPr>
          </a:p>
        </p:txBody>
      </p:sp>
      <p:sp>
        <p:nvSpPr>
          <p:cNvPr id="11" name="MH_Number_3"/>
          <p:cNvSpPr/>
          <p:nvPr>
            <p:custDataLst>
              <p:tags r:id="rId5"/>
            </p:custDataLst>
          </p:nvPr>
        </p:nvSpPr>
        <p:spPr>
          <a:xfrm rot="10800000" flipH="1" flipV="1">
            <a:off x="5009492" y="5993151"/>
            <a:ext cx="417511" cy="417511"/>
          </a:xfrm>
          <a:prstGeom prst="ellipse">
            <a:avLst/>
          </a:prstGeom>
          <a:gradFill flip="none" rotWithShape="1">
            <a:gsLst>
              <a:gs pos="48000">
                <a:schemeClr val="accent1"/>
              </a:gs>
              <a:gs pos="64000">
                <a:schemeClr val="accent1"/>
              </a:gs>
              <a:gs pos="56000">
                <a:schemeClr val="accent1">
                  <a:lumMod val="50000"/>
                </a:schemeClr>
              </a:gs>
            </a:gsLst>
            <a:path path="circle">
              <a:fillToRect l="50000" t="50000" r="50000" b="50000"/>
            </a:path>
            <a:tileRect/>
          </a:gra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en-US" altLang="zh-CN" sz="2000">
                <a:solidFill>
                  <a:srgbClr val="FFFFFF"/>
                </a:solidFill>
                <a:ea typeface="华文细黑" panose="02010600040101010101" pitchFamily="2" charset="-122"/>
              </a:rPr>
              <a:t>3</a:t>
            </a:r>
            <a:endParaRPr lang="zh-CN" altLang="en-US" sz="2000">
              <a:solidFill>
                <a:srgbClr val="FFFFFF"/>
              </a:solidFill>
              <a:ea typeface="华文细黑" panose="02010600040101010101" pitchFamily="2" charset="-122"/>
            </a:endParaRPr>
          </a:p>
        </p:txBody>
      </p:sp>
      <p:sp>
        <p:nvSpPr>
          <p:cNvPr id="26" name="MH_Others_2"/>
          <p:cNvSpPr>
            <a:spLocks/>
          </p:cNvSpPr>
          <p:nvPr>
            <p:custDataLst>
              <p:tags r:id="rId6"/>
            </p:custDataLst>
          </p:nvPr>
        </p:nvSpPr>
        <p:spPr bwMode="auto">
          <a:xfrm>
            <a:off x="1139605" y="2131797"/>
            <a:ext cx="1666565" cy="2958399"/>
          </a:xfrm>
          <a:custGeom>
            <a:avLst/>
            <a:gdLst>
              <a:gd name="T0" fmla="*/ 2147483646 w 3056"/>
              <a:gd name="T1" fmla="*/ 2147483646 h 5429"/>
              <a:gd name="T2" fmla="*/ 2147483646 w 3056"/>
              <a:gd name="T3" fmla="*/ 2147483646 h 5429"/>
              <a:gd name="T4" fmla="*/ 2147483646 w 3056"/>
              <a:gd name="T5" fmla="*/ 388832290 h 5429"/>
              <a:gd name="T6" fmla="*/ 2147483646 w 3056"/>
              <a:gd name="T7" fmla="*/ 345615213 h 5429"/>
              <a:gd name="T8" fmla="*/ 2147483646 w 3056"/>
              <a:gd name="T9" fmla="*/ 2147483646 h 5429"/>
              <a:gd name="T10" fmla="*/ 2147483646 w 3056"/>
              <a:gd name="T11" fmla="*/ 2147483646 h 5429"/>
              <a:gd name="T12" fmla="*/ 2147483646 w 3056"/>
              <a:gd name="T13" fmla="*/ 2147483646 h 5429"/>
              <a:gd name="T14" fmla="*/ 2147483646 w 3056"/>
              <a:gd name="T15" fmla="*/ 2147483646 h 5429"/>
              <a:gd name="T16" fmla="*/ 2147483646 w 3056"/>
              <a:gd name="T17" fmla="*/ 2147483646 h 5429"/>
              <a:gd name="T18" fmla="*/ 2147483646 w 3056"/>
              <a:gd name="T19" fmla="*/ 2147483646 h 5429"/>
              <a:gd name="T20" fmla="*/ 475747481 w 3056"/>
              <a:gd name="T21" fmla="*/ 2147483646 h 5429"/>
              <a:gd name="T22" fmla="*/ 432463999 w 3056"/>
              <a:gd name="T23" fmla="*/ 2147483646 h 5429"/>
              <a:gd name="T24" fmla="*/ 2147483646 w 3056"/>
              <a:gd name="T25" fmla="*/ 2147483646 h 5429"/>
              <a:gd name="T26" fmla="*/ 2147483646 w 3056"/>
              <a:gd name="T27" fmla="*/ 2147483646 h 5429"/>
              <a:gd name="T28" fmla="*/ 2147483646 w 3056"/>
              <a:gd name="T29" fmla="*/ 2147483646 h 5429"/>
              <a:gd name="T30" fmla="*/ 2147483646 w 3056"/>
              <a:gd name="T31" fmla="*/ 2147483646 h 5429"/>
              <a:gd name="T32" fmla="*/ 2147483646 w 3056"/>
              <a:gd name="T33" fmla="*/ 2147483646 h 5429"/>
              <a:gd name="T34" fmla="*/ 2147483646 w 3056"/>
              <a:gd name="T35" fmla="*/ 2147483646 h 5429"/>
              <a:gd name="T36" fmla="*/ 2147483646 w 3056"/>
              <a:gd name="T37" fmla="*/ 2147483646 h 5429"/>
              <a:gd name="T38" fmla="*/ 2147483646 w 3056"/>
              <a:gd name="T39" fmla="*/ 2147483646 h 5429"/>
              <a:gd name="T40" fmla="*/ 2147483646 w 3056"/>
              <a:gd name="T41" fmla="*/ 2147483646 h 5429"/>
              <a:gd name="T42" fmla="*/ 2147483646 w 3056"/>
              <a:gd name="T43" fmla="*/ 2147483646 h 5429"/>
              <a:gd name="T44" fmla="*/ 2147483646 w 3056"/>
              <a:gd name="T45" fmla="*/ 2147483646 h 5429"/>
              <a:gd name="T46" fmla="*/ 2147483646 w 3056"/>
              <a:gd name="T47" fmla="*/ 2147483646 h 5429"/>
              <a:gd name="T48" fmla="*/ 2147483646 w 3056"/>
              <a:gd name="T49" fmla="*/ 2147483646 h 5429"/>
              <a:gd name="T50" fmla="*/ 2147483646 w 3056"/>
              <a:gd name="T51" fmla="*/ 2147483646 h 5429"/>
              <a:gd name="T52" fmla="*/ 2147483646 w 3056"/>
              <a:gd name="T53" fmla="*/ 2147483646 h 5429"/>
              <a:gd name="T54" fmla="*/ 2147483646 w 3056"/>
              <a:gd name="T55" fmla="*/ 2147483646 h 5429"/>
              <a:gd name="T56" fmla="*/ 2147483646 w 3056"/>
              <a:gd name="T57" fmla="*/ 2147483646 h 5429"/>
              <a:gd name="T58" fmla="*/ 2147483646 w 3056"/>
              <a:gd name="T59" fmla="*/ 2147483646 h 5429"/>
              <a:gd name="T60" fmla="*/ 2147483646 w 3056"/>
              <a:gd name="T61" fmla="*/ 2147483646 h 5429"/>
              <a:gd name="T62" fmla="*/ 2147483646 w 3056"/>
              <a:gd name="T63" fmla="*/ 2147483646 h 5429"/>
              <a:gd name="T64" fmla="*/ 2147483646 w 3056"/>
              <a:gd name="T65" fmla="*/ 2147483646 h 5429"/>
              <a:gd name="T66" fmla="*/ 2147483646 w 3056"/>
              <a:gd name="T67" fmla="*/ 2147483646 h 5429"/>
              <a:gd name="T68" fmla="*/ 2147483646 w 3056"/>
              <a:gd name="T69" fmla="*/ 2147483646 h 5429"/>
              <a:gd name="T70" fmla="*/ 2147483646 w 3056"/>
              <a:gd name="T71" fmla="*/ 2147483646 h 5429"/>
              <a:gd name="T72" fmla="*/ 2147483646 w 3056"/>
              <a:gd name="T73" fmla="*/ 2147483646 h 5429"/>
              <a:gd name="T74" fmla="*/ 2147483646 w 3056"/>
              <a:gd name="T75" fmla="*/ 2147483646 h 5429"/>
              <a:gd name="T76" fmla="*/ 2147483646 w 3056"/>
              <a:gd name="T77" fmla="*/ 2147483646 h 5429"/>
              <a:gd name="T78" fmla="*/ 2147483646 w 3056"/>
              <a:gd name="T79" fmla="*/ 2147483646 h 5429"/>
              <a:gd name="T80" fmla="*/ 2147483646 w 3056"/>
              <a:gd name="T81" fmla="*/ 2147483646 h 5429"/>
              <a:gd name="T82" fmla="*/ 2147483646 w 3056"/>
              <a:gd name="T83" fmla="*/ 2147483646 h 5429"/>
              <a:gd name="T84" fmla="*/ 2147483646 w 3056"/>
              <a:gd name="T85" fmla="*/ 2147483646 h 5429"/>
              <a:gd name="T86" fmla="*/ 2147483646 w 3056"/>
              <a:gd name="T87" fmla="*/ 2147483646 h 5429"/>
              <a:gd name="T88" fmla="*/ 2147483646 w 3056"/>
              <a:gd name="T89" fmla="*/ 2147483646 h 5429"/>
              <a:gd name="T90" fmla="*/ 2147483646 w 3056"/>
              <a:gd name="T91" fmla="*/ 2147483646 h 5429"/>
              <a:gd name="T92" fmla="*/ 2147483646 w 3056"/>
              <a:gd name="T93" fmla="*/ 2147483646 h 5429"/>
              <a:gd name="T94" fmla="*/ 2147483646 w 3056"/>
              <a:gd name="T95" fmla="*/ 2147483646 h 5429"/>
              <a:gd name="T96" fmla="*/ 2147483646 w 3056"/>
              <a:gd name="T97" fmla="*/ 2147483646 h 5429"/>
              <a:gd name="T98" fmla="*/ 2147483646 w 3056"/>
              <a:gd name="T99" fmla="*/ 2147483646 h 5429"/>
              <a:gd name="T100" fmla="*/ 2147483646 w 3056"/>
              <a:gd name="T101" fmla="*/ 2147483646 h 5429"/>
              <a:gd name="T102" fmla="*/ 2147483646 w 3056"/>
              <a:gd name="T103" fmla="*/ 2147483646 h 5429"/>
              <a:gd name="T104" fmla="*/ 2147483646 w 3056"/>
              <a:gd name="T105" fmla="*/ 2147483646 h 5429"/>
              <a:gd name="T106" fmla="*/ 2147483646 w 3056"/>
              <a:gd name="T107" fmla="*/ 2147483646 h 5429"/>
              <a:gd name="T108" fmla="*/ 2147483646 w 3056"/>
              <a:gd name="T109" fmla="*/ 2147483646 h 5429"/>
              <a:gd name="T110" fmla="*/ 2147483646 w 3056"/>
              <a:gd name="T111" fmla="*/ 2147483646 h 5429"/>
              <a:gd name="T112" fmla="*/ 2147483646 w 3056"/>
              <a:gd name="T113" fmla="*/ 2147483646 h 5429"/>
              <a:gd name="T114" fmla="*/ 2147483646 w 3056"/>
              <a:gd name="T115" fmla="*/ 2147483646 h 5429"/>
              <a:gd name="T116" fmla="*/ 2147483646 w 3056"/>
              <a:gd name="T117" fmla="*/ 2147483646 h 5429"/>
              <a:gd name="T118" fmla="*/ 2147483646 w 3056"/>
              <a:gd name="T119" fmla="*/ 2147483646 h 5429"/>
              <a:gd name="T120" fmla="*/ 2147483646 w 3056"/>
              <a:gd name="T121" fmla="*/ 2147483646 h 54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056" h="5429">
                <a:moveTo>
                  <a:pt x="2609" y="448"/>
                </a:moveTo>
                <a:lnTo>
                  <a:pt x="2609" y="448"/>
                </a:lnTo>
                <a:lnTo>
                  <a:pt x="2575" y="415"/>
                </a:lnTo>
                <a:lnTo>
                  <a:pt x="2538" y="383"/>
                </a:lnTo>
                <a:lnTo>
                  <a:pt x="2503" y="352"/>
                </a:lnTo>
                <a:lnTo>
                  <a:pt x="2465" y="322"/>
                </a:lnTo>
                <a:lnTo>
                  <a:pt x="2426" y="293"/>
                </a:lnTo>
                <a:lnTo>
                  <a:pt x="2388" y="265"/>
                </a:lnTo>
                <a:lnTo>
                  <a:pt x="2348" y="239"/>
                </a:lnTo>
                <a:lnTo>
                  <a:pt x="2307" y="213"/>
                </a:lnTo>
                <a:lnTo>
                  <a:pt x="2266" y="190"/>
                </a:lnTo>
                <a:lnTo>
                  <a:pt x="2224" y="168"/>
                </a:lnTo>
                <a:lnTo>
                  <a:pt x="2182" y="146"/>
                </a:lnTo>
                <a:lnTo>
                  <a:pt x="2138" y="127"/>
                </a:lnTo>
                <a:lnTo>
                  <a:pt x="2095" y="108"/>
                </a:lnTo>
                <a:lnTo>
                  <a:pt x="2049" y="91"/>
                </a:lnTo>
                <a:lnTo>
                  <a:pt x="2005" y="75"/>
                </a:lnTo>
                <a:lnTo>
                  <a:pt x="1960" y="61"/>
                </a:lnTo>
                <a:lnTo>
                  <a:pt x="1907" y="46"/>
                </a:lnTo>
                <a:lnTo>
                  <a:pt x="1853" y="34"/>
                </a:lnTo>
                <a:lnTo>
                  <a:pt x="1800" y="24"/>
                </a:lnTo>
                <a:lnTo>
                  <a:pt x="1746" y="15"/>
                </a:lnTo>
                <a:lnTo>
                  <a:pt x="1692" y="9"/>
                </a:lnTo>
                <a:lnTo>
                  <a:pt x="1638" y="3"/>
                </a:lnTo>
                <a:lnTo>
                  <a:pt x="1582" y="1"/>
                </a:lnTo>
                <a:lnTo>
                  <a:pt x="1527" y="0"/>
                </a:lnTo>
                <a:lnTo>
                  <a:pt x="1490" y="0"/>
                </a:lnTo>
                <a:lnTo>
                  <a:pt x="1451" y="2"/>
                </a:lnTo>
                <a:lnTo>
                  <a:pt x="1413" y="4"/>
                </a:lnTo>
                <a:lnTo>
                  <a:pt x="1376" y="8"/>
                </a:lnTo>
                <a:lnTo>
                  <a:pt x="1338" y="11"/>
                </a:lnTo>
                <a:lnTo>
                  <a:pt x="1302" y="17"/>
                </a:lnTo>
                <a:lnTo>
                  <a:pt x="1264" y="22"/>
                </a:lnTo>
                <a:lnTo>
                  <a:pt x="1227" y="29"/>
                </a:lnTo>
                <a:lnTo>
                  <a:pt x="1191" y="36"/>
                </a:lnTo>
                <a:lnTo>
                  <a:pt x="1154" y="45"/>
                </a:lnTo>
                <a:lnTo>
                  <a:pt x="1118" y="55"/>
                </a:lnTo>
                <a:lnTo>
                  <a:pt x="1083" y="65"/>
                </a:lnTo>
                <a:lnTo>
                  <a:pt x="1047" y="76"/>
                </a:lnTo>
                <a:lnTo>
                  <a:pt x="1012" y="88"/>
                </a:lnTo>
                <a:lnTo>
                  <a:pt x="977" y="102"/>
                </a:lnTo>
                <a:lnTo>
                  <a:pt x="942" y="115"/>
                </a:lnTo>
                <a:lnTo>
                  <a:pt x="909" y="130"/>
                </a:lnTo>
                <a:lnTo>
                  <a:pt x="875" y="146"/>
                </a:lnTo>
                <a:lnTo>
                  <a:pt x="841" y="161"/>
                </a:lnTo>
                <a:lnTo>
                  <a:pt x="808" y="179"/>
                </a:lnTo>
                <a:lnTo>
                  <a:pt x="775" y="197"/>
                </a:lnTo>
                <a:lnTo>
                  <a:pt x="743" y="216"/>
                </a:lnTo>
                <a:lnTo>
                  <a:pt x="712" y="235"/>
                </a:lnTo>
                <a:lnTo>
                  <a:pt x="680" y="255"/>
                </a:lnTo>
                <a:lnTo>
                  <a:pt x="649" y="277"/>
                </a:lnTo>
                <a:lnTo>
                  <a:pt x="619" y="300"/>
                </a:lnTo>
                <a:lnTo>
                  <a:pt x="589" y="322"/>
                </a:lnTo>
                <a:lnTo>
                  <a:pt x="559" y="345"/>
                </a:lnTo>
                <a:lnTo>
                  <a:pt x="531" y="370"/>
                </a:lnTo>
                <a:lnTo>
                  <a:pt x="502" y="395"/>
                </a:lnTo>
                <a:lnTo>
                  <a:pt x="474" y="421"/>
                </a:lnTo>
                <a:lnTo>
                  <a:pt x="447" y="448"/>
                </a:lnTo>
                <a:lnTo>
                  <a:pt x="420" y="475"/>
                </a:lnTo>
                <a:lnTo>
                  <a:pt x="395" y="503"/>
                </a:lnTo>
                <a:lnTo>
                  <a:pt x="369" y="531"/>
                </a:lnTo>
                <a:lnTo>
                  <a:pt x="345" y="561"/>
                </a:lnTo>
                <a:lnTo>
                  <a:pt x="322" y="589"/>
                </a:lnTo>
                <a:lnTo>
                  <a:pt x="298" y="619"/>
                </a:lnTo>
                <a:lnTo>
                  <a:pt x="276" y="650"/>
                </a:lnTo>
                <a:lnTo>
                  <a:pt x="255" y="681"/>
                </a:lnTo>
                <a:lnTo>
                  <a:pt x="235" y="712"/>
                </a:lnTo>
                <a:lnTo>
                  <a:pt x="215" y="744"/>
                </a:lnTo>
                <a:lnTo>
                  <a:pt x="197" y="776"/>
                </a:lnTo>
                <a:lnTo>
                  <a:pt x="179" y="808"/>
                </a:lnTo>
                <a:lnTo>
                  <a:pt x="161" y="841"/>
                </a:lnTo>
                <a:lnTo>
                  <a:pt x="145" y="875"/>
                </a:lnTo>
                <a:lnTo>
                  <a:pt x="129" y="909"/>
                </a:lnTo>
                <a:lnTo>
                  <a:pt x="115" y="943"/>
                </a:lnTo>
                <a:lnTo>
                  <a:pt x="101" y="977"/>
                </a:lnTo>
                <a:lnTo>
                  <a:pt x="88" y="1012"/>
                </a:lnTo>
                <a:lnTo>
                  <a:pt x="76" y="1047"/>
                </a:lnTo>
                <a:lnTo>
                  <a:pt x="65" y="1082"/>
                </a:lnTo>
                <a:lnTo>
                  <a:pt x="55" y="1118"/>
                </a:lnTo>
                <a:lnTo>
                  <a:pt x="45" y="1154"/>
                </a:lnTo>
                <a:lnTo>
                  <a:pt x="36" y="1191"/>
                </a:lnTo>
                <a:lnTo>
                  <a:pt x="28" y="1227"/>
                </a:lnTo>
                <a:lnTo>
                  <a:pt x="22" y="1264"/>
                </a:lnTo>
                <a:lnTo>
                  <a:pt x="16" y="1301"/>
                </a:lnTo>
                <a:lnTo>
                  <a:pt x="11" y="1338"/>
                </a:lnTo>
                <a:lnTo>
                  <a:pt x="7" y="1376"/>
                </a:lnTo>
                <a:lnTo>
                  <a:pt x="4" y="1413"/>
                </a:lnTo>
                <a:lnTo>
                  <a:pt x="2" y="1452"/>
                </a:lnTo>
                <a:lnTo>
                  <a:pt x="0" y="1489"/>
                </a:lnTo>
                <a:lnTo>
                  <a:pt x="0" y="1527"/>
                </a:lnTo>
                <a:lnTo>
                  <a:pt x="6" y="1667"/>
                </a:lnTo>
                <a:lnTo>
                  <a:pt x="10" y="1707"/>
                </a:lnTo>
                <a:lnTo>
                  <a:pt x="15" y="1746"/>
                </a:lnTo>
                <a:lnTo>
                  <a:pt x="22" y="1785"/>
                </a:lnTo>
                <a:lnTo>
                  <a:pt x="28" y="1823"/>
                </a:lnTo>
                <a:lnTo>
                  <a:pt x="36" y="1862"/>
                </a:lnTo>
                <a:lnTo>
                  <a:pt x="45" y="1900"/>
                </a:lnTo>
                <a:lnTo>
                  <a:pt x="55" y="1937"/>
                </a:lnTo>
                <a:lnTo>
                  <a:pt x="66" y="1975"/>
                </a:lnTo>
                <a:lnTo>
                  <a:pt x="78" y="2012"/>
                </a:lnTo>
                <a:lnTo>
                  <a:pt x="92" y="2049"/>
                </a:lnTo>
                <a:lnTo>
                  <a:pt x="105" y="2085"/>
                </a:lnTo>
                <a:lnTo>
                  <a:pt x="119" y="2122"/>
                </a:lnTo>
                <a:lnTo>
                  <a:pt x="136" y="2157"/>
                </a:lnTo>
                <a:lnTo>
                  <a:pt x="152" y="2193"/>
                </a:lnTo>
                <a:lnTo>
                  <a:pt x="170" y="2228"/>
                </a:lnTo>
                <a:lnTo>
                  <a:pt x="189" y="2262"/>
                </a:lnTo>
                <a:lnTo>
                  <a:pt x="195" y="2277"/>
                </a:lnTo>
                <a:lnTo>
                  <a:pt x="213" y="2312"/>
                </a:lnTo>
                <a:lnTo>
                  <a:pt x="242" y="2366"/>
                </a:lnTo>
                <a:lnTo>
                  <a:pt x="278" y="2439"/>
                </a:lnTo>
                <a:lnTo>
                  <a:pt x="323" y="2528"/>
                </a:lnTo>
                <a:lnTo>
                  <a:pt x="371" y="2631"/>
                </a:lnTo>
                <a:lnTo>
                  <a:pt x="422" y="2743"/>
                </a:lnTo>
                <a:lnTo>
                  <a:pt x="450" y="2804"/>
                </a:lnTo>
                <a:lnTo>
                  <a:pt x="476" y="2867"/>
                </a:lnTo>
                <a:lnTo>
                  <a:pt x="503" y="2931"/>
                </a:lnTo>
                <a:lnTo>
                  <a:pt x="530" y="2998"/>
                </a:lnTo>
                <a:lnTo>
                  <a:pt x="556" y="3065"/>
                </a:lnTo>
                <a:lnTo>
                  <a:pt x="582" y="3134"/>
                </a:lnTo>
                <a:lnTo>
                  <a:pt x="607" y="3202"/>
                </a:lnTo>
                <a:lnTo>
                  <a:pt x="630" y="3273"/>
                </a:lnTo>
                <a:lnTo>
                  <a:pt x="653" y="3343"/>
                </a:lnTo>
                <a:lnTo>
                  <a:pt x="674" y="3413"/>
                </a:lnTo>
                <a:lnTo>
                  <a:pt x="693" y="3483"/>
                </a:lnTo>
                <a:lnTo>
                  <a:pt x="711" y="3553"/>
                </a:lnTo>
                <a:lnTo>
                  <a:pt x="726" y="3621"/>
                </a:lnTo>
                <a:lnTo>
                  <a:pt x="739" y="3690"/>
                </a:lnTo>
                <a:lnTo>
                  <a:pt x="750" y="3756"/>
                </a:lnTo>
                <a:lnTo>
                  <a:pt x="754" y="3788"/>
                </a:lnTo>
                <a:lnTo>
                  <a:pt x="757" y="3822"/>
                </a:lnTo>
                <a:lnTo>
                  <a:pt x="760" y="3854"/>
                </a:lnTo>
                <a:lnTo>
                  <a:pt x="762" y="3885"/>
                </a:lnTo>
                <a:lnTo>
                  <a:pt x="763" y="3915"/>
                </a:lnTo>
                <a:lnTo>
                  <a:pt x="764" y="3946"/>
                </a:lnTo>
                <a:lnTo>
                  <a:pt x="783" y="4137"/>
                </a:lnTo>
                <a:lnTo>
                  <a:pt x="789" y="4160"/>
                </a:lnTo>
                <a:lnTo>
                  <a:pt x="796" y="4181"/>
                </a:lnTo>
                <a:lnTo>
                  <a:pt x="804" y="4202"/>
                </a:lnTo>
                <a:lnTo>
                  <a:pt x="813" y="4220"/>
                </a:lnTo>
                <a:lnTo>
                  <a:pt x="823" y="4237"/>
                </a:lnTo>
                <a:lnTo>
                  <a:pt x="833" y="4253"/>
                </a:lnTo>
                <a:lnTo>
                  <a:pt x="844" y="4267"/>
                </a:lnTo>
                <a:lnTo>
                  <a:pt x="855" y="4280"/>
                </a:lnTo>
                <a:lnTo>
                  <a:pt x="867" y="4291"/>
                </a:lnTo>
                <a:lnTo>
                  <a:pt x="880" y="4301"/>
                </a:lnTo>
                <a:lnTo>
                  <a:pt x="895" y="4309"/>
                </a:lnTo>
                <a:lnTo>
                  <a:pt x="909" y="4316"/>
                </a:lnTo>
                <a:lnTo>
                  <a:pt x="924" y="4321"/>
                </a:lnTo>
                <a:lnTo>
                  <a:pt x="941" y="4325"/>
                </a:lnTo>
                <a:lnTo>
                  <a:pt x="959" y="4328"/>
                </a:lnTo>
                <a:lnTo>
                  <a:pt x="976" y="4328"/>
                </a:lnTo>
                <a:lnTo>
                  <a:pt x="2079" y="4328"/>
                </a:lnTo>
                <a:lnTo>
                  <a:pt x="2097" y="4328"/>
                </a:lnTo>
                <a:lnTo>
                  <a:pt x="2114" y="4325"/>
                </a:lnTo>
                <a:lnTo>
                  <a:pt x="2130" y="4321"/>
                </a:lnTo>
                <a:lnTo>
                  <a:pt x="2145" y="4316"/>
                </a:lnTo>
                <a:lnTo>
                  <a:pt x="2161" y="4309"/>
                </a:lnTo>
                <a:lnTo>
                  <a:pt x="2174" y="4301"/>
                </a:lnTo>
                <a:lnTo>
                  <a:pt x="2187" y="4291"/>
                </a:lnTo>
                <a:lnTo>
                  <a:pt x="2201" y="4280"/>
                </a:lnTo>
                <a:lnTo>
                  <a:pt x="2212" y="4267"/>
                </a:lnTo>
                <a:lnTo>
                  <a:pt x="2223" y="4253"/>
                </a:lnTo>
                <a:lnTo>
                  <a:pt x="2233" y="4237"/>
                </a:lnTo>
                <a:lnTo>
                  <a:pt x="2243" y="4220"/>
                </a:lnTo>
                <a:lnTo>
                  <a:pt x="2251" y="4202"/>
                </a:lnTo>
                <a:lnTo>
                  <a:pt x="2259" y="4181"/>
                </a:lnTo>
                <a:lnTo>
                  <a:pt x="2266" y="4160"/>
                </a:lnTo>
                <a:lnTo>
                  <a:pt x="2272" y="4137"/>
                </a:lnTo>
                <a:lnTo>
                  <a:pt x="2291" y="3946"/>
                </a:lnTo>
                <a:lnTo>
                  <a:pt x="2293" y="3915"/>
                </a:lnTo>
                <a:lnTo>
                  <a:pt x="2294" y="3885"/>
                </a:lnTo>
                <a:lnTo>
                  <a:pt x="2295" y="3854"/>
                </a:lnTo>
                <a:lnTo>
                  <a:pt x="2298" y="3822"/>
                </a:lnTo>
                <a:lnTo>
                  <a:pt x="2301" y="3788"/>
                </a:lnTo>
                <a:lnTo>
                  <a:pt x="2306" y="3756"/>
                </a:lnTo>
                <a:lnTo>
                  <a:pt x="2316" y="3690"/>
                </a:lnTo>
                <a:lnTo>
                  <a:pt x="2329" y="3621"/>
                </a:lnTo>
                <a:lnTo>
                  <a:pt x="2345" y="3553"/>
                </a:lnTo>
                <a:lnTo>
                  <a:pt x="2362" y="3483"/>
                </a:lnTo>
                <a:lnTo>
                  <a:pt x="2381" y="3413"/>
                </a:lnTo>
                <a:lnTo>
                  <a:pt x="2402" y="3343"/>
                </a:lnTo>
                <a:lnTo>
                  <a:pt x="2425" y="3273"/>
                </a:lnTo>
                <a:lnTo>
                  <a:pt x="2449" y="3202"/>
                </a:lnTo>
                <a:lnTo>
                  <a:pt x="2474" y="3134"/>
                </a:lnTo>
                <a:lnTo>
                  <a:pt x="2499" y="3065"/>
                </a:lnTo>
                <a:lnTo>
                  <a:pt x="2526" y="2998"/>
                </a:lnTo>
                <a:lnTo>
                  <a:pt x="2552" y="2931"/>
                </a:lnTo>
                <a:lnTo>
                  <a:pt x="2579" y="2867"/>
                </a:lnTo>
                <a:lnTo>
                  <a:pt x="2607" y="2804"/>
                </a:lnTo>
                <a:lnTo>
                  <a:pt x="2633" y="2743"/>
                </a:lnTo>
                <a:lnTo>
                  <a:pt x="2685" y="2631"/>
                </a:lnTo>
                <a:lnTo>
                  <a:pt x="2735" y="2528"/>
                </a:lnTo>
                <a:lnTo>
                  <a:pt x="2778" y="2439"/>
                </a:lnTo>
                <a:lnTo>
                  <a:pt x="2816" y="2366"/>
                </a:lnTo>
                <a:lnTo>
                  <a:pt x="2846" y="2312"/>
                </a:lnTo>
                <a:lnTo>
                  <a:pt x="2872" y="2262"/>
                </a:lnTo>
                <a:lnTo>
                  <a:pt x="2890" y="2228"/>
                </a:lnTo>
                <a:lnTo>
                  <a:pt x="2906" y="2193"/>
                </a:lnTo>
                <a:lnTo>
                  <a:pt x="2923" y="2157"/>
                </a:lnTo>
                <a:lnTo>
                  <a:pt x="2937" y="2122"/>
                </a:lnTo>
                <a:lnTo>
                  <a:pt x="2952" y="2085"/>
                </a:lnTo>
                <a:lnTo>
                  <a:pt x="2965" y="2049"/>
                </a:lnTo>
                <a:lnTo>
                  <a:pt x="2978" y="2012"/>
                </a:lnTo>
                <a:lnTo>
                  <a:pt x="2989" y="1975"/>
                </a:lnTo>
                <a:lnTo>
                  <a:pt x="3000" y="1937"/>
                </a:lnTo>
                <a:lnTo>
                  <a:pt x="3010" y="1900"/>
                </a:lnTo>
                <a:lnTo>
                  <a:pt x="3019" y="1862"/>
                </a:lnTo>
                <a:lnTo>
                  <a:pt x="3027" y="1823"/>
                </a:lnTo>
                <a:lnTo>
                  <a:pt x="3034" y="1785"/>
                </a:lnTo>
                <a:lnTo>
                  <a:pt x="3040" y="1746"/>
                </a:lnTo>
                <a:lnTo>
                  <a:pt x="3045" y="1707"/>
                </a:lnTo>
                <a:lnTo>
                  <a:pt x="3049" y="1667"/>
                </a:lnTo>
                <a:lnTo>
                  <a:pt x="3056" y="1527"/>
                </a:lnTo>
                <a:lnTo>
                  <a:pt x="3055" y="1489"/>
                </a:lnTo>
                <a:lnTo>
                  <a:pt x="3054" y="1452"/>
                </a:lnTo>
                <a:lnTo>
                  <a:pt x="3051" y="1413"/>
                </a:lnTo>
                <a:lnTo>
                  <a:pt x="3048" y="1376"/>
                </a:lnTo>
                <a:lnTo>
                  <a:pt x="3044" y="1338"/>
                </a:lnTo>
                <a:lnTo>
                  <a:pt x="3039" y="1301"/>
                </a:lnTo>
                <a:lnTo>
                  <a:pt x="3034" y="1264"/>
                </a:lnTo>
                <a:lnTo>
                  <a:pt x="3026" y="1227"/>
                </a:lnTo>
                <a:lnTo>
                  <a:pt x="3018" y="1191"/>
                </a:lnTo>
                <a:lnTo>
                  <a:pt x="3010" y="1154"/>
                </a:lnTo>
                <a:lnTo>
                  <a:pt x="3000" y="1118"/>
                </a:lnTo>
                <a:lnTo>
                  <a:pt x="2990" y="1082"/>
                </a:lnTo>
                <a:lnTo>
                  <a:pt x="2979" y="1047"/>
                </a:lnTo>
                <a:lnTo>
                  <a:pt x="2967" y="1012"/>
                </a:lnTo>
                <a:lnTo>
                  <a:pt x="2954" y="977"/>
                </a:lnTo>
                <a:lnTo>
                  <a:pt x="2941" y="943"/>
                </a:lnTo>
                <a:lnTo>
                  <a:pt x="2925" y="909"/>
                </a:lnTo>
                <a:lnTo>
                  <a:pt x="2910" y="875"/>
                </a:lnTo>
                <a:lnTo>
                  <a:pt x="2894" y="841"/>
                </a:lnTo>
                <a:lnTo>
                  <a:pt x="2877" y="808"/>
                </a:lnTo>
                <a:lnTo>
                  <a:pt x="2859" y="776"/>
                </a:lnTo>
                <a:lnTo>
                  <a:pt x="2840" y="744"/>
                </a:lnTo>
                <a:lnTo>
                  <a:pt x="2820" y="712"/>
                </a:lnTo>
                <a:lnTo>
                  <a:pt x="2800" y="681"/>
                </a:lnTo>
                <a:lnTo>
                  <a:pt x="2779" y="650"/>
                </a:lnTo>
                <a:lnTo>
                  <a:pt x="2757" y="619"/>
                </a:lnTo>
                <a:lnTo>
                  <a:pt x="2734" y="589"/>
                </a:lnTo>
                <a:lnTo>
                  <a:pt x="2711" y="561"/>
                </a:lnTo>
                <a:lnTo>
                  <a:pt x="2686" y="531"/>
                </a:lnTo>
                <a:lnTo>
                  <a:pt x="2661" y="503"/>
                </a:lnTo>
                <a:lnTo>
                  <a:pt x="2635" y="475"/>
                </a:lnTo>
                <a:lnTo>
                  <a:pt x="2609" y="448"/>
                </a:lnTo>
                <a:close/>
                <a:moveTo>
                  <a:pt x="2661" y="1641"/>
                </a:moveTo>
                <a:lnTo>
                  <a:pt x="2661" y="1641"/>
                </a:lnTo>
                <a:lnTo>
                  <a:pt x="2658" y="1669"/>
                </a:lnTo>
                <a:lnTo>
                  <a:pt x="2654" y="1697"/>
                </a:lnTo>
                <a:lnTo>
                  <a:pt x="2650" y="1725"/>
                </a:lnTo>
                <a:lnTo>
                  <a:pt x="2644" y="1753"/>
                </a:lnTo>
                <a:lnTo>
                  <a:pt x="2639" y="1781"/>
                </a:lnTo>
                <a:lnTo>
                  <a:pt x="2632" y="1809"/>
                </a:lnTo>
                <a:lnTo>
                  <a:pt x="2624" y="1837"/>
                </a:lnTo>
                <a:lnTo>
                  <a:pt x="2617" y="1863"/>
                </a:lnTo>
                <a:lnTo>
                  <a:pt x="2608" y="1891"/>
                </a:lnTo>
                <a:lnTo>
                  <a:pt x="2599" y="1918"/>
                </a:lnTo>
                <a:lnTo>
                  <a:pt x="2589" y="1945"/>
                </a:lnTo>
                <a:lnTo>
                  <a:pt x="2579" y="1972"/>
                </a:lnTo>
                <a:lnTo>
                  <a:pt x="2567" y="1998"/>
                </a:lnTo>
                <a:lnTo>
                  <a:pt x="2556" y="2025"/>
                </a:lnTo>
                <a:lnTo>
                  <a:pt x="2543" y="2051"/>
                </a:lnTo>
                <a:lnTo>
                  <a:pt x="2529" y="2078"/>
                </a:lnTo>
                <a:lnTo>
                  <a:pt x="2485" y="2158"/>
                </a:lnTo>
                <a:lnTo>
                  <a:pt x="2450" y="2227"/>
                </a:lnTo>
                <a:lnTo>
                  <a:pt x="2408" y="2311"/>
                </a:lnTo>
                <a:lnTo>
                  <a:pt x="2359" y="2409"/>
                </a:lnTo>
                <a:lnTo>
                  <a:pt x="2307" y="2519"/>
                </a:lnTo>
                <a:lnTo>
                  <a:pt x="2253" y="2641"/>
                </a:lnTo>
                <a:lnTo>
                  <a:pt x="2225" y="2705"/>
                </a:lnTo>
                <a:lnTo>
                  <a:pt x="2197" y="2771"/>
                </a:lnTo>
                <a:lnTo>
                  <a:pt x="2170" y="2838"/>
                </a:lnTo>
                <a:lnTo>
                  <a:pt x="2142" y="2908"/>
                </a:lnTo>
                <a:lnTo>
                  <a:pt x="2116" y="2979"/>
                </a:lnTo>
                <a:lnTo>
                  <a:pt x="2090" y="3051"/>
                </a:lnTo>
                <a:lnTo>
                  <a:pt x="2065" y="3124"/>
                </a:lnTo>
                <a:lnTo>
                  <a:pt x="2040" y="3198"/>
                </a:lnTo>
                <a:lnTo>
                  <a:pt x="2018" y="3272"/>
                </a:lnTo>
                <a:lnTo>
                  <a:pt x="1996" y="3346"/>
                </a:lnTo>
                <a:lnTo>
                  <a:pt x="1977" y="3420"/>
                </a:lnTo>
                <a:lnTo>
                  <a:pt x="1960" y="3494"/>
                </a:lnTo>
                <a:lnTo>
                  <a:pt x="1944" y="3568"/>
                </a:lnTo>
                <a:lnTo>
                  <a:pt x="1930" y="3641"/>
                </a:lnTo>
                <a:lnTo>
                  <a:pt x="1919" y="3714"/>
                </a:lnTo>
                <a:lnTo>
                  <a:pt x="1911" y="3785"/>
                </a:lnTo>
                <a:lnTo>
                  <a:pt x="1908" y="3820"/>
                </a:lnTo>
                <a:lnTo>
                  <a:pt x="1905" y="3856"/>
                </a:lnTo>
                <a:lnTo>
                  <a:pt x="1903" y="3890"/>
                </a:lnTo>
                <a:lnTo>
                  <a:pt x="1902" y="3924"/>
                </a:lnTo>
                <a:lnTo>
                  <a:pt x="1901" y="3939"/>
                </a:lnTo>
                <a:lnTo>
                  <a:pt x="1722" y="3939"/>
                </a:lnTo>
                <a:lnTo>
                  <a:pt x="1722" y="3230"/>
                </a:lnTo>
                <a:lnTo>
                  <a:pt x="1333" y="3230"/>
                </a:lnTo>
                <a:lnTo>
                  <a:pt x="1333" y="3939"/>
                </a:lnTo>
                <a:lnTo>
                  <a:pt x="1154" y="3939"/>
                </a:lnTo>
                <a:lnTo>
                  <a:pt x="1152" y="3924"/>
                </a:lnTo>
                <a:lnTo>
                  <a:pt x="1151" y="3873"/>
                </a:lnTo>
                <a:lnTo>
                  <a:pt x="1148" y="3820"/>
                </a:lnTo>
                <a:lnTo>
                  <a:pt x="1142" y="3767"/>
                </a:lnTo>
                <a:lnTo>
                  <a:pt x="1136" y="3714"/>
                </a:lnTo>
                <a:lnTo>
                  <a:pt x="1128" y="3659"/>
                </a:lnTo>
                <a:lnTo>
                  <a:pt x="1118" y="3604"/>
                </a:lnTo>
                <a:lnTo>
                  <a:pt x="1108" y="3547"/>
                </a:lnTo>
                <a:lnTo>
                  <a:pt x="1096" y="3491"/>
                </a:lnTo>
                <a:lnTo>
                  <a:pt x="1081" y="3434"/>
                </a:lnTo>
                <a:lnTo>
                  <a:pt x="1067" y="3377"/>
                </a:lnTo>
                <a:lnTo>
                  <a:pt x="1052" y="3319"/>
                </a:lnTo>
                <a:lnTo>
                  <a:pt x="1035" y="3261"/>
                </a:lnTo>
                <a:lnTo>
                  <a:pt x="1016" y="3203"/>
                </a:lnTo>
                <a:lnTo>
                  <a:pt x="997" y="3145"/>
                </a:lnTo>
                <a:lnTo>
                  <a:pt x="977" y="3086"/>
                </a:lnTo>
                <a:lnTo>
                  <a:pt x="958" y="3029"/>
                </a:lnTo>
                <a:lnTo>
                  <a:pt x="937" y="2970"/>
                </a:lnTo>
                <a:lnTo>
                  <a:pt x="914" y="2911"/>
                </a:lnTo>
                <a:lnTo>
                  <a:pt x="868" y="2796"/>
                </a:lnTo>
                <a:lnTo>
                  <a:pt x="820" y="2681"/>
                </a:lnTo>
                <a:lnTo>
                  <a:pt x="771" y="2570"/>
                </a:lnTo>
                <a:lnTo>
                  <a:pt x="721" y="2459"/>
                </a:lnTo>
                <a:lnTo>
                  <a:pt x="669" y="2353"/>
                </a:lnTo>
                <a:lnTo>
                  <a:pt x="618" y="2249"/>
                </a:lnTo>
                <a:lnTo>
                  <a:pt x="568" y="2150"/>
                </a:lnTo>
                <a:lnTo>
                  <a:pt x="567" y="2144"/>
                </a:lnTo>
                <a:lnTo>
                  <a:pt x="530" y="2075"/>
                </a:lnTo>
                <a:lnTo>
                  <a:pt x="515" y="2050"/>
                </a:lnTo>
                <a:lnTo>
                  <a:pt x="503" y="2024"/>
                </a:lnTo>
                <a:lnTo>
                  <a:pt x="491" y="1998"/>
                </a:lnTo>
                <a:lnTo>
                  <a:pt x="479" y="1972"/>
                </a:lnTo>
                <a:lnTo>
                  <a:pt x="468" y="1945"/>
                </a:lnTo>
                <a:lnTo>
                  <a:pt x="458" y="1918"/>
                </a:lnTo>
                <a:lnTo>
                  <a:pt x="449" y="1892"/>
                </a:lnTo>
                <a:lnTo>
                  <a:pt x="440" y="1864"/>
                </a:lnTo>
                <a:lnTo>
                  <a:pt x="431" y="1838"/>
                </a:lnTo>
                <a:lnTo>
                  <a:pt x="424" y="1810"/>
                </a:lnTo>
                <a:lnTo>
                  <a:pt x="418" y="1782"/>
                </a:lnTo>
                <a:lnTo>
                  <a:pt x="411" y="1754"/>
                </a:lnTo>
                <a:lnTo>
                  <a:pt x="406" y="1726"/>
                </a:lnTo>
                <a:lnTo>
                  <a:pt x="401" y="1697"/>
                </a:lnTo>
                <a:lnTo>
                  <a:pt x="398" y="1670"/>
                </a:lnTo>
                <a:lnTo>
                  <a:pt x="395" y="1641"/>
                </a:lnTo>
                <a:lnTo>
                  <a:pt x="389" y="1519"/>
                </a:lnTo>
                <a:lnTo>
                  <a:pt x="389" y="1492"/>
                </a:lnTo>
                <a:lnTo>
                  <a:pt x="390" y="1463"/>
                </a:lnTo>
                <a:lnTo>
                  <a:pt x="392" y="1435"/>
                </a:lnTo>
                <a:lnTo>
                  <a:pt x="395" y="1408"/>
                </a:lnTo>
                <a:lnTo>
                  <a:pt x="398" y="1380"/>
                </a:lnTo>
                <a:lnTo>
                  <a:pt x="402" y="1352"/>
                </a:lnTo>
                <a:lnTo>
                  <a:pt x="407" y="1325"/>
                </a:lnTo>
                <a:lnTo>
                  <a:pt x="412" y="1298"/>
                </a:lnTo>
                <a:lnTo>
                  <a:pt x="418" y="1270"/>
                </a:lnTo>
                <a:lnTo>
                  <a:pt x="424" y="1244"/>
                </a:lnTo>
                <a:lnTo>
                  <a:pt x="431" y="1217"/>
                </a:lnTo>
                <a:lnTo>
                  <a:pt x="439" y="1191"/>
                </a:lnTo>
                <a:lnTo>
                  <a:pt x="448" y="1165"/>
                </a:lnTo>
                <a:lnTo>
                  <a:pt x="457" y="1139"/>
                </a:lnTo>
                <a:lnTo>
                  <a:pt x="466" y="1113"/>
                </a:lnTo>
                <a:lnTo>
                  <a:pt x="476" y="1088"/>
                </a:lnTo>
                <a:lnTo>
                  <a:pt x="487" y="1063"/>
                </a:lnTo>
                <a:lnTo>
                  <a:pt x="499" y="1038"/>
                </a:lnTo>
                <a:lnTo>
                  <a:pt x="511" y="1013"/>
                </a:lnTo>
                <a:lnTo>
                  <a:pt x="524" y="989"/>
                </a:lnTo>
                <a:lnTo>
                  <a:pt x="537" y="965"/>
                </a:lnTo>
                <a:lnTo>
                  <a:pt x="551" y="941"/>
                </a:lnTo>
                <a:lnTo>
                  <a:pt x="565" y="918"/>
                </a:lnTo>
                <a:lnTo>
                  <a:pt x="580" y="895"/>
                </a:lnTo>
                <a:lnTo>
                  <a:pt x="596" y="871"/>
                </a:lnTo>
                <a:lnTo>
                  <a:pt x="612" y="849"/>
                </a:lnTo>
                <a:lnTo>
                  <a:pt x="629" y="827"/>
                </a:lnTo>
                <a:lnTo>
                  <a:pt x="647" y="806"/>
                </a:lnTo>
                <a:lnTo>
                  <a:pt x="664" y="784"/>
                </a:lnTo>
                <a:lnTo>
                  <a:pt x="683" y="763"/>
                </a:lnTo>
                <a:lnTo>
                  <a:pt x="702" y="743"/>
                </a:lnTo>
                <a:lnTo>
                  <a:pt x="722" y="723"/>
                </a:lnTo>
                <a:lnTo>
                  <a:pt x="743" y="703"/>
                </a:lnTo>
                <a:lnTo>
                  <a:pt x="764" y="683"/>
                </a:lnTo>
                <a:lnTo>
                  <a:pt x="785" y="665"/>
                </a:lnTo>
                <a:lnTo>
                  <a:pt x="806" y="647"/>
                </a:lnTo>
                <a:lnTo>
                  <a:pt x="828" y="629"/>
                </a:lnTo>
                <a:lnTo>
                  <a:pt x="850" y="611"/>
                </a:lnTo>
                <a:lnTo>
                  <a:pt x="874" y="596"/>
                </a:lnTo>
                <a:lnTo>
                  <a:pt x="896" y="579"/>
                </a:lnTo>
                <a:lnTo>
                  <a:pt x="920" y="565"/>
                </a:lnTo>
                <a:lnTo>
                  <a:pt x="943" y="550"/>
                </a:lnTo>
                <a:lnTo>
                  <a:pt x="968" y="536"/>
                </a:lnTo>
                <a:lnTo>
                  <a:pt x="992" y="523"/>
                </a:lnTo>
                <a:lnTo>
                  <a:pt x="1016" y="510"/>
                </a:lnTo>
                <a:lnTo>
                  <a:pt x="1041" y="498"/>
                </a:lnTo>
                <a:lnTo>
                  <a:pt x="1066" y="486"/>
                </a:lnTo>
                <a:lnTo>
                  <a:pt x="1091" y="475"/>
                </a:lnTo>
                <a:lnTo>
                  <a:pt x="1117" y="464"/>
                </a:lnTo>
                <a:lnTo>
                  <a:pt x="1143" y="456"/>
                </a:lnTo>
                <a:lnTo>
                  <a:pt x="1170" y="446"/>
                </a:lnTo>
                <a:lnTo>
                  <a:pt x="1195" y="438"/>
                </a:lnTo>
                <a:lnTo>
                  <a:pt x="1223" y="430"/>
                </a:lnTo>
                <a:lnTo>
                  <a:pt x="1250" y="423"/>
                </a:lnTo>
                <a:lnTo>
                  <a:pt x="1276" y="417"/>
                </a:lnTo>
                <a:lnTo>
                  <a:pt x="1304" y="411"/>
                </a:lnTo>
                <a:lnTo>
                  <a:pt x="1331" y="406"/>
                </a:lnTo>
                <a:lnTo>
                  <a:pt x="1359" y="401"/>
                </a:lnTo>
                <a:lnTo>
                  <a:pt x="1387" y="398"/>
                </a:lnTo>
                <a:lnTo>
                  <a:pt x="1414" y="395"/>
                </a:lnTo>
                <a:lnTo>
                  <a:pt x="1443" y="392"/>
                </a:lnTo>
                <a:lnTo>
                  <a:pt x="1471" y="390"/>
                </a:lnTo>
                <a:lnTo>
                  <a:pt x="1500" y="389"/>
                </a:lnTo>
                <a:lnTo>
                  <a:pt x="1527" y="389"/>
                </a:lnTo>
                <a:lnTo>
                  <a:pt x="1569" y="389"/>
                </a:lnTo>
                <a:lnTo>
                  <a:pt x="1610" y="391"/>
                </a:lnTo>
                <a:lnTo>
                  <a:pt x="1651" y="396"/>
                </a:lnTo>
                <a:lnTo>
                  <a:pt x="1691" y="400"/>
                </a:lnTo>
                <a:lnTo>
                  <a:pt x="1732" y="407"/>
                </a:lnTo>
                <a:lnTo>
                  <a:pt x="1771" y="415"/>
                </a:lnTo>
                <a:lnTo>
                  <a:pt x="1810" y="423"/>
                </a:lnTo>
                <a:lnTo>
                  <a:pt x="1849" y="435"/>
                </a:lnTo>
                <a:lnTo>
                  <a:pt x="1882" y="444"/>
                </a:lnTo>
                <a:lnTo>
                  <a:pt x="1917" y="457"/>
                </a:lnTo>
                <a:lnTo>
                  <a:pt x="1950" y="470"/>
                </a:lnTo>
                <a:lnTo>
                  <a:pt x="1983" y="483"/>
                </a:lnTo>
                <a:lnTo>
                  <a:pt x="2015" y="498"/>
                </a:lnTo>
                <a:lnTo>
                  <a:pt x="2047" y="514"/>
                </a:lnTo>
                <a:lnTo>
                  <a:pt x="2078" y="531"/>
                </a:lnTo>
                <a:lnTo>
                  <a:pt x="2109" y="548"/>
                </a:lnTo>
                <a:lnTo>
                  <a:pt x="2139" y="567"/>
                </a:lnTo>
                <a:lnTo>
                  <a:pt x="2169" y="586"/>
                </a:lnTo>
                <a:lnTo>
                  <a:pt x="2197" y="607"/>
                </a:lnTo>
                <a:lnTo>
                  <a:pt x="2226" y="628"/>
                </a:lnTo>
                <a:lnTo>
                  <a:pt x="2254" y="650"/>
                </a:lnTo>
                <a:lnTo>
                  <a:pt x="2281" y="673"/>
                </a:lnTo>
                <a:lnTo>
                  <a:pt x="2308" y="698"/>
                </a:lnTo>
                <a:lnTo>
                  <a:pt x="2333" y="723"/>
                </a:lnTo>
                <a:lnTo>
                  <a:pt x="2353" y="743"/>
                </a:lnTo>
                <a:lnTo>
                  <a:pt x="2372" y="763"/>
                </a:lnTo>
                <a:lnTo>
                  <a:pt x="2391" y="784"/>
                </a:lnTo>
                <a:lnTo>
                  <a:pt x="2409" y="806"/>
                </a:lnTo>
                <a:lnTo>
                  <a:pt x="2426" y="827"/>
                </a:lnTo>
                <a:lnTo>
                  <a:pt x="2443" y="849"/>
                </a:lnTo>
                <a:lnTo>
                  <a:pt x="2460" y="872"/>
                </a:lnTo>
                <a:lnTo>
                  <a:pt x="2475" y="895"/>
                </a:lnTo>
                <a:lnTo>
                  <a:pt x="2489" y="918"/>
                </a:lnTo>
                <a:lnTo>
                  <a:pt x="2505" y="941"/>
                </a:lnTo>
                <a:lnTo>
                  <a:pt x="2518" y="965"/>
                </a:lnTo>
                <a:lnTo>
                  <a:pt x="2531" y="989"/>
                </a:lnTo>
                <a:lnTo>
                  <a:pt x="2545" y="1013"/>
                </a:lnTo>
                <a:lnTo>
                  <a:pt x="2557" y="1038"/>
                </a:lnTo>
                <a:lnTo>
                  <a:pt x="2568" y="1063"/>
                </a:lnTo>
                <a:lnTo>
                  <a:pt x="2579" y="1088"/>
                </a:lnTo>
                <a:lnTo>
                  <a:pt x="2589" y="1113"/>
                </a:lnTo>
                <a:lnTo>
                  <a:pt x="2599" y="1139"/>
                </a:lnTo>
                <a:lnTo>
                  <a:pt x="2608" y="1164"/>
                </a:lnTo>
                <a:lnTo>
                  <a:pt x="2617" y="1191"/>
                </a:lnTo>
                <a:lnTo>
                  <a:pt x="2624" y="1217"/>
                </a:lnTo>
                <a:lnTo>
                  <a:pt x="2631" y="1244"/>
                </a:lnTo>
                <a:lnTo>
                  <a:pt x="2638" y="1270"/>
                </a:lnTo>
                <a:lnTo>
                  <a:pt x="2643" y="1297"/>
                </a:lnTo>
                <a:lnTo>
                  <a:pt x="2649" y="1325"/>
                </a:lnTo>
                <a:lnTo>
                  <a:pt x="2653" y="1352"/>
                </a:lnTo>
                <a:lnTo>
                  <a:pt x="2658" y="1379"/>
                </a:lnTo>
                <a:lnTo>
                  <a:pt x="2660" y="1406"/>
                </a:lnTo>
                <a:lnTo>
                  <a:pt x="2663" y="1435"/>
                </a:lnTo>
                <a:lnTo>
                  <a:pt x="2664" y="1463"/>
                </a:lnTo>
                <a:lnTo>
                  <a:pt x="2666" y="1491"/>
                </a:lnTo>
                <a:lnTo>
                  <a:pt x="2666" y="1519"/>
                </a:lnTo>
                <a:lnTo>
                  <a:pt x="2661" y="1641"/>
                </a:lnTo>
                <a:close/>
                <a:moveTo>
                  <a:pt x="907" y="4981"/>
                </a:moveTo>
                <a:lnTo>
                  <a:pt x="2149" y="4981"/>
                </a:lnTo>
                <a:lnTo>
                  <a:pt x="2149" y="4592"/>
                </a:lnTo>
                <a:lnTo>
                  <a:pt x="907" y="4592"/>
                </a:lnTo>
                <a:lnTo>
                  <a:pt x="907" y="4981"/>
                </a:lnTo>
                <a:close/>
                <a:moveTo>
                  <a:pt x="1177" y="5429"/>
                </a:moveTo>
                <a:lnTo>
                  <a:pt x="1879" y="5429"/>
                </a:lnTo>
                <a:lnTo>
                  <a:pt x="1879" y="5209"/>
                </a:lnTo>
                <a:lnTo>
                  <a:pt x="1177" y="5209"/>
                </a:lnTo>
                <a:lnTo>
                  <a:pt x="1177" y="5429"/>
                </a:lnTo>
                <a:close/>
              </a:path>
            </a:pathLst>
          </a:custGeom>
          <a:solidFill>
            <a:schemeClr val="accent1"/>
          </a:solidFill>
          <a:ln>
            <a:noFill/>
          </a:ln>
          <a:extLst/>
        </p:spPr>
        <p:txBody>
          <a:bodyPr wrap="square" lIns="0" tIns="0" rIns="0" bIns="1152000" anchor="ctr">
            <a:noAutofit/>
            <a:scene3d>
              <a:camera prst="orthographicFront"/>
              <a:lightRig rig="threePt" dir="t"/>
            </a:scene3d>
            <a:sp3d contourW="12700">
              <a:contourClr>
                <a:srgbClr val="FFFFFF"/>
              </a:contourClr>
            </a:sp3d>
          </a:bodyPr>
          <a:lstStyle/>
          <a:p>
            <a:pPr algn="ctr">
              <a:defRPr/>
            </a:pPr>
            <a:r>
              <a:rPr lang="zh-CN" altLang="en-US" sz="4000" b="1" smtClean="0">
                <a:solidFill>
                  <a:schemeClr val="accent2"/>
                </a:solidFill>
                <a:latin typeface="微软雅黑" panose="020B0503020204020204" pitchFamily="34" charset="-122"/>
                <a:ea typeface="微软雅黑" panose="020B0503020204020204" pitchFamily="34" charset="-122"/>
              </a:rPr>
              <a:t>目</a:t>
            </a:r>
            <a:endParaRPr lang="en-US" altLang="zh-CN" sz="4000" b="1" dirty="0" smtClean="0">
              <a:solidFill>
                <a:schemeClr val="accent2"/>
              </a:solidFill>
              <a:latin typeface="微软雅黑" panose="020B0503020204020204" pitchFamily="34" charset="-122"/>
              <a:ea typeface="微软雅黑" panose="020B0503020204020204" pitchFamily="34" charset="-122"/>
            </a:endParaRPr>
          </a:p>
          <a:p>
            <a:pPr algn="ctr">
              <a:defRPr/>
            </a:pPr>
            <a:r>
              <a:rPr lang="zh-CN" altLang="en-US" sz="4000" b="1" smtClean="0">
                <a:solidFill>
                  <a:schemeClr val="accent2"/>
                </a:solidFill>
                <a:latin typeface="微软雅黑" panose="020B0503020204020204" pitchFamily="34" charset="-122"/>
                <a:ea typeface="微软雅黑" panose="020B0503020204020204" pitchFamily="34" charset="-122"/>
              </a:rPr>
              <a:t>录</a:t>
            </a:r>
            <a:endParaRPr lang="zh-CN" altLang="en-US" sz="4000" b="1">
              <a:solidFill>
                <a:schemeClr val="accent2"/>
              </a:solidFill>
              <a:latin typeface="微软雅黑" panose="020B0503020204020204" pitchFamily="34" charset="-122"/>
              <a:ea typeface="微软雅黑" panose="020B0503020204020204" pitchFamily="34" charset="-122"/>
            </a:endParaRPr>
          </a:p>
        </p:txBody>
      </p:sp>
      <p:sp>
        <p:nvSpPr>
          <p:cNvPr id="28" name="MH_Others_3"/>
          <p:cNvSpPr/>
          <p:nvPr>
            <p:custDataLst>
              <p:tags r:id="rId7"/>
            </p:custDataLst>
          </p:nvPr>
        </p:nvSpPr>
        <p:spPr>
          <a:xfrm>
            <a:off x="2472997" y="2893947"/>
            <a:ext cx="2188468" cy="459129"/>
          </a:xfrm>
          <a:custGeom>
            <a:avLst/>
            <a:gdLst>
              <a:gd name="connsiteX0" fmla="*/ 114300 w 2188468"/>
              <a:gd name="connsiteY0" fmla="*/ 0 h 459129"/>
              <a:gd name="connsiteX1" fmla="*/ 1958904 w 2188468"/>
              <a:gd name="connsiteY1" fmla="*/ 0 h 459129"/>
              <a:gd name="connsiteX2" fmla="*/ 2170429 w 2188468"/>
              <a:gd name="connsiteY2" fmla="*/ 140208 h 459129"/>
              <a:gd name="connsiteX3" fmla="*/ 2188468 w 2188468"/>
              <a:gd name="connsiteY3" fmla="*/ 229560 h 459129"/>
              <a:gd name="connsiteX4" fmla="*/ 2188468 w 2188468"/>
              <a:gd name="connsiteY4" fmla="*/ 229565 h 459129"/>
              <a:gd name="connsiteX5" fmla="*/ 2005169 w 2188468"/>
              <a:gd name="connsiteY5" fmla="*/ 454466 h 459129"/>
              <a:gd name="connsiteX6" fmla="*/ 1980285 w 2188468"/>
              <a:gd name="connsiteY6" fmla="*/ 456975 h 459129"/>
              <a:gd name="connsiteX7" fmla="*/ 0 w 2188468"/>
              <a:gd name="connsiteY7" fmla="*/ 459129 h 459129"/>
              <a:gd name="connsiteX8" fmla="*/ 114300 w 2188468"/>
              <a:gd name="connsiteY8" fmla="*/ 0 h 45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8468" h="459129">
                <a:moveTo>
                  <a:pt x="114300" y="0"/>
                </a:moveTo>
                <a:lnTo>
                  <a:pt x="1958904" y="0"/>
                </a:lnTo>
                <a:cubicBezTo>
                  <a:pt x="2053993" y="0"/>
                  <a:pt x="2135579" y="57814"/>
                  <a:pt x="2170429" y="140208"/>
                </a:cubicBezTo>
                <a:lnTo>
                  <a:pt x="2188468" y="229560"/>
                </a:lnTo>
                <a:lnTo>
                  <a:pt x="2188468" y="229565"/>
                </a:lnTo>
                <a:cubicBezTo>
                  <a:pt x="2188468" y="340502"/>
                  <a:pt x="2109777" y="433060"/>
                  <a:pt x="2005169" y="454466"/>
                </a:cubicBezTo>
                <a:lnTo>
                  <a:pt x="1980285" y="456975"/>
                </a:lnTo>
                <a:lnTo>
                  <a:pt x="0" y="459129"/>
                </a:lnTo>
                <a:cubicBezTo>
                  <a:pt x="76199" y="308468"/>
                  <a:pt x="145256" y="153043"/>
                  <a:pt x="1143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2800" spc="100" dirty="0" smtClean="0">
                <a:solidFill>
                  <a:srgbClr val="FFFFFF"/>
                </a:solidFill>
                <a:latin typeface="华文细黑" panose="02010600040101010101" pitchFamily="2" charset="-122"/>
                <a:ea typeface="华文细黑" panose="02010600040101010101" pitchFamily="2" charset="-122"/>
              </a:rPr>
              <a:t>CONTENTS</a:t>
            </a:r>
            <a:endParaRPr lang="zh-CN" altLang="en-US" sz="2800" spc="100" dirty="0">
              <a:solidFill>
                <a:srgbClr val="FFFFFF"/>
              </a:solidFill>
              <a:latin typeface="华文细黑" panose="02010600040101010101" pitchFamily="2" charset="-122"/>
              <a:ea typeface="华文细黑" panose="02010600040101010101" pitchFamily="2" charset="-122"/>
            </a:endParaRPr>
          </a:p>
        </p:txBody>
      </p:sp>
      <p:sp>
        <p:nvSpPr>
          <p:cNvPr id="15" name="MH_Entry_1"/>
          <p:cNvSpPr txBox="1"/>
          <p:nvPr>
            <p:custDataLst>
              <p:tags r:id="rId8"/>
            </p:custDataLst>
          </p:nvPr>
        </p:nvSpPr>
        <p:spPr>
          <a:xfrm flipH="1">
            <a:off x="755576" y="271693"/>
            <a:ext cx="4097924" cy="853704"/>
          </a:xfrm>
          <a:prstGeom prst="rect">
            <a:avLst/>
          </a:prstGeom>
          <a:noFill/>
        </p:spPr>
        <p:txBody>
          <a:bodyPr wrap="square" lIns="91440" tIns="45720" rIns="91440" bIns="45720" rtlCol="0" anchor="ctr" anchorCtr="0">
            <a:noAutofit/>
          </a:bodyPr>
          <a:lstStyle>
            <a:defPPr>
              <a:defRPr lang="zh-CN"/>
            </a:defPPr>
            <a:lvl1pPr algn="r">
              <a:defRPr sz="2400" b="1">
                <a:latin typeface="+mn-ea"/>
              </a:defRPr>
            </a:lvl1pPr>
          </a:lstStyle>
          <a:p>
            <a:r>
              <a:rPr lang="zh-CN" altLang="en-US" sz="2800" dirty="0">
                <a:latin typeface="+mj-ea"/>
                <a:ea typeface="+mj-ea"/>
              </a:rPr>
              <a:t>认识 </a:t>
            </a:r>
            <a:r>
              <a:rPr lang="en-US" altLang="zh-CN" sz="2800" dirty="0">
                <a:latin typeface="+mj-ea"/>
                <a:ea typeface="+mj-ea"/>
              </a:rPr>
              <a:t>Web of Science</a:t>
            </a:r>
          </a:p>
        </p:txBody>
      </p:sp>
      <p:sp>
        <p:nvSpPr>
          <p:cNvPr id="16" name="MH_Entry_3"/>
          <p:cNvSpPr txBox="1"/>
          <p:nvPr>
            <p:custDataLst>
              <p:tags r:id="rId9"/>
            </p:custDataLst>
          </p:nvPr>
        </p:nvSpPr>
        <p:spPr>
          <a:xfrm flipH="1">
            <a:off x="1939034" y="5775055"/>
            <a:ext cx="2914466" cy="853704"/>
          </a:xfrm>
          <a:prstGeom prst="rect">
            <a:avLst/>
          </a:prstGeom>
          <a:noFill/>
        </p:spPr>
        <p:txBody>
          <a:bodyPr wrap="square" lIns="91440" tIns="45720" rIns="91440" bIns="45720" rtlCol="0" anchor="ctr" anchorCtr="0">
            <a:normAutofit/>
          </a:bodyPr>
          <a:lstStyle>
            <a:defPPr>
              <a:defRPr lang="zh-CN"/>
            </a:defPPr>
            <a:lvl1pPr algn="r">
              <a:defRPr sz="2400">
                <a:solidFill>
                  <a:srgbClr val="B2B2B2"/>
                </a:solidFill>
                <a:latin typeface="+mn-ea"/>
              </a:defRPr>
            </a:lvl1pPr>
          </a:lstStyle>
          <a:p>
            <a:r>
              <a:rPr lang="zh-CN" altLang="en-US" sz="2800" dirty="0">
                <a:latin typeface="+mj-ea"/>
                <a:ea typeface="+mj-ea"/>
              </a:rPr>
              <a:t>影响因子查询</a:t>
            </a:r>
          </a:p>
        </p:txBody>
      </p:sp>
      <p:sp>
        <p:nvSpPr>
          <p:cNvPr id="17" name="MH_Entry_2"/>
          <p:cNvSpPr txBox="1"/>
          <p:nvPr>
            <p:custDataLst>
              <p:tags r:id="rId10"/>
            </p:custDataLst>
          </p:nvPr>
        </p:nvSpPr>
        <p:spPr>
          <a:xfrm flipH="1">
            <a:off x="2915816" y="3151360"/>
            <a:ext cx="4660115" cy="853704"/>
          </a:xfrm>
          <a:prstGeom prst="rect">
            <a:avLst/>
          </a:prstGeom>
          <a:noFill/>
        </p:spPr>
        <p:txBody>
          <a:bodyPr wrap="square" lIns="91440" tIns="45720" rIns="91440" bIns="45720" rtlCol="0" anchor="ctr" anchorCtr="0">
            <a:normAutofit/>
          </a:bodyPr>
          <a:lstStyle>
            <a:defPPr>
              <a:defRPr lang="zh-CN"/>
            </a:defPPr>
            <a:lvl1pPr algn="r">
              <a:defRPr sz="2400">
                <a:solidFill>
                  <a:srgbClr val="B2B2B2"/>
                </a:solidFill>
                <a:latin typeface="+mn-ea"/>
              </a:defRPr>
            </a:lvl1pPr>
          </a:lstStyle>
          <a:p>
            <a:r>
              <a:rPr lang="en-US" altLang="zh-CN" sz="2800" b="1" dirty="0">
                <a:latin typeface="+mj-ea"/>
                <a:ea typeface="+mj-ea"/>
              </a:rPr>
              <a:t>Web of Science </a:t>
            </a:r>
            <a:r>
              <a:rPr lang="zh-CN" altLang="en-US" sz="2800" b="1" dirty="0">
                <a:latin typeface="+mj-ea"/>
                <a:ea typeface="+mj-ea"/>
              </a:rPr>
              <a:t>主要功能 </a:t>
            </a:r>
          </a:p>
        </p:txBody>
      </p:sp>
      <p:sp>
        <p:nvSpPr>
          <p:cNvPr id="18" name="MH_Entry_1">
            <a:hlinkClick r:id="rId13" action="ppaction://hlinksldjump"/>
          </p:cNvPr>
          <p:cNvSpPr txBox="1"/>
          <p:nvPr>
            <p:custDataLst>
              <p:tags r:id="rId11"/>
            </p:custDataLst>
          </p:nvPr>
        </p:nvSpPr>
        <p:spPr>
          <a:xfrm>
            <a:off x="3491880" y="4005064"/>
            <a:ext cx="3982201" cy="411550"/>
          </a:xfrm>
          <a:custGeom>
            <a:avLst/>
            <a:gdLst>
              <a:gd name="connsiteX0" fmla="*/ 0 w 4234772"/>
              <a:gd name="connsiteY0" fmla="*/ 0 h 539998"/>
              <a:gd name="connsiteX1" fmla="*/ 4234772 w 4234772"/>
              <a:gd name="connsiteY1" fmla="*/ 0 h 539998"/>
              <a:gd name="connsiteX2" fmla="*/ 4234772 w 4234772"/>
              <a:gd name="connsiteY2" fmla="*/ 539998 h 539998"/>
              <a:gd name="connsiteX3" fmla="*/ 0 w 4234772"/>
              <a:gd name="connsiteY3" fmla="*/ 539998 h 539998"/>
              <a:gd name="connsiteX4" fmla="*/ 0 w 4234772"/>
              <a:gd name="connsiteY4" fmla="*/ 0 h 539998"/>
              <a:gd name="connsiteX0" fmla="*/ 4234772 w 4326212"/>
              <a:gd name="connsiteY0" fmla="*/ 539998 h 631438"/>
              <a:gd name="connsiteX1" fmla="*/ 0 w 4326212"/>
              <a:gd name="connsiteY1" fmla="*/ 539998 h 631438"/>
              <a:gd name="connsiteX2" fmla="*/ 0 w 4326212"/>
              <a:gd name="connsiteY2" fmla="*/ 0 h 631438"/>
              <a:gd name="connsiteX3" fmla="*/ 4234772 w 4326212"/>
              <a:gd name="connsiteY3" fmla="*/ 0 h 631438"/>
              <a:gd name="connsiteX4" fmla="*/ 4326212 w 4326212"/>
              <a:gd name="connsiteY4" fmla="*/ 631438 h 631438"/>
              <a:gd name="connsiteX0" fmla="*/ 4234772 w 4234772"/>
              <a:gd name="connsiteY0" fmla="*/ 539998 h 539998"/>
              <a:gd name="connsiteX1" fmla="*/ 0 w 4234772"/>
              <a:gd name="connsiteY1" fmla="*/ 539998 h 539998"/>
              <a:gd name="connsiteX2" fmla="*/ 0 w 4234772"/>
              <a:gd name="connsiteY2" fmla="*/ 0 h 539998"/>
              <a:gd name="connsiteX3" fmla="*/ 4234772 w 4234772"/>
              <a:gd name="connsiteY3" fmla="*/ 0 h 539998"/>
            </a:gdLst>
            <a:ahLst/>
            <a:cxnLst>
              <a:cxn ang="0">
                <a:pos x="connsiteX0" y="connsiteY0"/>
              </a:cxn>
              <a:cxn ang="0">
                <a:pos x="connsiteX1" y="connsiteY1"/>
              </a:cxn>
              <a:cxn ang="0">
                <a:pos x="connsiteX2" y="connsiteY2"/>
              </a:cxn>
              <a:cxn ang="0">
                <a:pos x="connsiteX3" y="connsiteY3"/>
              </a:cxn>
            </a:cxnLst>
            <a:rect l="l" t="t" r="r" b="b"/>
            <a:pathLst>
              <a:path w="4234772" h="539998">
                <a:moveTo>
                  <a:pt x="4234772" y="539998"/>
                </a:moveTo>
                <a:lnTo>
                  <a:pt x="0" y="539998"/>
                </a:lnTo>
                <a:lnTo>
                  <a:pt x="0" y="0"/>
                </a:lnTo>
                <a:lnTo>
                  <a:pt x="4234772" y="0"/>
                </a:lnTo>
              </a:path>
            </a:pathLst>
          </a:custGeom>
          <a:noFill/>
          <a:ln w="3175">
            <a:solidFill>
              <a:srgbClr val="FF9C85"/>
            </a:solidFill>
          </a:ln>
        </p:spPr>
        <p:txBody>
          <a:bodyPr wrap="square" lIns="396000" tIns="0" rIns="0" bIns="36000" rtlCol="0" anchor="ctr" anchorCtr="0">
            <a:normAutofit lnSpcReduction="10000"/>
          </a:bodyPr>
          <a:lstStyle/>
          <a:p>
            <a:pPr>
              <a:lnSpc>
                <a:spcPct val="130000"/>
              </a:lnSpc>
            </a:pPr>
            <a:r>
              <a:rPr lang="zh-CN" altLang="en-US" sz="2000" b="1" dirty="0" smtClean="0">
                <a:solidFill>
                  <a:schemeClr val="bg2">
                    <a:lumMod val="75000"/>
                  </a:schemeClr>
                </a:solidFill>
                <a:latin typeface="+mj-ea"/>
                <a:ea typeface="+mj-ea"/>
              </a:rPr>
              <a:t>检索、分析、管理、写作</a:t>
            </a:r>
            <a:r>
              <a:rPr lang="en-US" altLang="zh-CN" sz="2000" b="1" dirty="0" smtClean="0">
                <a:solidFill>
                  <a:schemeClr val="bg2">
                    <a:lumMod val="75000"/>
                  </a:schemeClr>
                </a:solidFill>
                <a:latin typeface="+mj-ea"/>
                <a:ea typeface="+mj-ea"/>
              </a:rPr>
              <a:t>……</a:t>
            </a:r>
            <a:endParaRPr lang="zh-CN" altLang="en-US" sz="2000" b="1" dirty="0" smtClean="0">
              <a:solidFill>
                <a:schemeClr val="bg2">
                  <a:lumMod val="75000"/>
                </a:schemeClr>
              </a:solidFill>
              <a:latin typeface="+mj-ea"/>
              <a:ea typeface="+mj-ea"/>
            </a:endParaRPr>
          </a:p>
        </p:txBody>
      </p:sp>
    </p:spTree>
    <p:custDataLst>
      <p:tags r:id="rId1"/>
    </p:custDataLst>
    <p:extLst>
      <p:ext uri="{BB962C8B-B14F-4D97-AF65-F5344CB8AC3E}">
        <p14:creationId xmlns:p14="http://schemas.microsoft.com/office/powerpoint/2010/main" val="21955759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查看引证关系图</a:t>
            </a:r>
            <a:endParaRPr lang="zh-CN"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00808"/>
            <a:ext cx="9174253"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37287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检索举例</a:t>
            </a:r>
            <a:r>
              <a:rPr lang="en-US" altLang="zh-CN" dirty="0" smtClean="0"/>
              <a:t>2</a:t>
            </a:r>
            <a:r>
              <a:rPr lang="zh-CN" altLang="en-US" dirty="0" smtClean="0"/>
              <a:t>：</a:t>
            </a:r>
            <a:r>
              <a:rPr lang="zh-CN" altLang="en-US" i="1" dirty="0" smtClean="0"/>
              <a:t>被</a:t>
            </a:r>
            <a:r>
              <a:rPr lang="zh-CN" altLang="en-US" i="1" dirty="0"/>
              <a:t>引参考文献检索</a:t>
            </a:r>
          </a:p>
        </p:txBody>
      </p:sp>
      <p:sp>
        <p:nvSpPr>
          <p:cNvPr id="3" name="矩形 2"/>
          <p:cNvSpPr/>
          <p:nvPr/>
        </p:nvSpPr>
        <p:spPr>
          <a:xfrm>
            <a:off x="2286000" y="2967335"/>
            <a:ext cx="4572000" cy="1754326"/>
          </a:xfrm>
          <a:prstGeom prst="rect">
            <a:avLst/>
          </a:prstGeom>
        </p:spPr>
        <p:txBody>
          <a:bodyPr>
            <a:spAutoFit/>
          </a:bodyPr>
          <a:lstStyle/>
          <a:p>
            <a:r>
              <a:rPr lang="en-US" altLang="zh-CN" dirty="0"/>
              <a:t>Protective effect of </a:t>
            </a:r>
            <a:r>
              <a:rPr lang="en-US" altLang="zh-CN" dirty="0" err="1"/>
              <a:t>florfenicol</a:t>
            </a:r>
            <a:r>
              <a:rPr lang="en-US" altLang="zh-CN" dirty="0"/>
              <a:t> on acute lung injury induced by lipopolysaccharide in </a:t>
            </a:r>
            <a:r>
              <a:rPr lang="en-US" altLang="zh-CN" dirty="0" smtClean="0"/>
              <a:t>mice</a:t>
            </a:r>
          </a:p>
          <a:p>
            <a:r>
              <a:rPr lang="en-US" altLang="zh-CN" dirty="0"/>
              <a:t>INTERNATIONAL IMMUNOPHARMACOLOGY</a:t>
            </a:r>
          </a:p>
          <a:p>
            <a:r>
              <a:rPr lang="zh-CN" altLang="en-US" dirty="0"/>
              <a:t>卷</a:t>
            </a:r>
            <a:r>
              <a:rPr lang="en-US" altLang="zh-CN" dirty="0"/>
              <a:t>: 9  </a:t>
            </a:r>
            <a:r>
              <a:rPr lang="zh-CN" altLang="en-US" dirty="0"/>
              <a:t>期</a:t>
            </a:r>
            <a:r>
              <a:rPr lang="en-US" altLang="zh-CN" dirty="0"/>
              <a:t>: 13-14  </a:t>
            </a:r>
            <a:r>
              <a:rPr lang="zh-CN" altLang="en-US" dirty="0"/>
              <a:t>页</a:t>
            </a:r>
            <a:r>
              <a:rPr lang="en-US" altLang="zh-CN" dirty="0"/>
              <a:t>: 1525-1529</a:t>
            </a:r>
            <a:endParaRPr lang="zh-CN" altLang="en-US" dirty="0"/>
          </a:p>
        </p:txBody>
      </p:sp>
    </p:spTree>
    <p:extLst>
      <p:ext uri="{BB962C8B-B14F-4D97-AF65-F5344CB8AC3E}">
        <p14:creationId xmlns:p14="http://schemas.microsoft.com/office/powerpoint/2010/main" val="17050291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31259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395536" y="3140968"/>
            <a:ext cx="1800200" cy="576064"/>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940152" y="3140968"/>
            <a:ext cx="1800200" cy="576064"/>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4344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2438"/>
            <a:ext cx="9286875" cy="595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179512" y="2780928"/>
            <a:ext cx="2232248" cy="36004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483768" y="3717032"/>
            <a:ext cx="936104" cy="36004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6396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81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7380312" y="1844824"/>
            <a:ext cx="1763688" cy="1584176"/>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3185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1" y="0"/>
            <a:ext cx="8924925" cy="661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32634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0"/>
            <a:ext cx="894397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6372200" y="2564904"/>
            <a:ext cx="2088232" cy="151216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494796" y="5013176"/>
            <a:ext cx="2549192" cy="1656184"/>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5194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7800" cy="596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84953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Web of Science</a:t>
            </a:r>
            <a:r>
              <a:rPr lang="zh-CN" altLang="en-US" dirty="0"/>
              <a:t>的主要功能</a:t>
            </a:r>
            <a:r>
              <a:rPr lang="zh-CN" altLang="en-US" dirty="0" smtClean="0"/>
              <a:t>之</a:t>
            </a:r>
            <a:r>
              <a:rPr lang="zh-CN" altLang="en-US" sz="4000" i="1" dirty="0" smtClean="0"/>
              <a:t>分析功能</a:t>
            </a:r>
            <a:endParaRPr lang="zh-CN" altLang="en-US" sz="4000" i="1" dirty="0"/>
          </a:p>
        </p:txBody>
      </p:sp>
      <p:sp>
        <p:nvSpPr>
          <p:cNvPr id="4" name="内容占位符 3"/>
          <p:cNvSpPr>
            <a:spLocks noGrp="1"/>
          </p:cNvSpPr>
          <p:nvPr>
            <p:ph idx="1"/>
          </p:nvPr>
        </p:nvSpPr>
        <p:spPr/>
        <p:txBody>
          <a:bodyPr/>
          <a:lstStyle/>
          <a:p>
            <a:pPr marL="85725" indent="0">
              <a:buNone/>
            </a:pPr>
            <a:r>
              <a:rPr lang="zh-CN" altLang="en-US" sz="3600" b="1" dirty="0" smtClean="0">
                <a:solidFill>
                  <a:schemeClr val="tx1"/>
                </a:solidFill>
                <a:latin typeface="+mj-ea"/>
                <a:ea typeface="+mj-ea"/>
              </a:rPr>
              <a:t>检索举例</a:t>
            </a:r>
            <a:r>
              <a:rPr lang="en-US" altLang="zh-CN" sz="3600" b="1" dirty="0" smtClean="0">
                <a:solidFill>
                  <a:schemeClr val="tx1"/>
                </a:solidFill>
                <a:latin typeface="+mj-ea"/>
                <a:ea typeface="+mj-ea"/>
              </a:rPr>
              <a:t>3</a:t>
            </a:r>
          </a:p>
          <a:p>
            <a:r>
              <a:rPr lang="zh-CN" altLang="en-US" sz="2400" b="1" dirty="0" smtClean="0">
                <a:latin typeface="+mj-ea"/>
                <a:ea typeface="+mj-ea"/>
              </a:rPr>
              <a:t>关于吉林大学和平校区重点</a:t>
            </a:r>
            <a:r>
              <a:rPr lang="zh-CN" altLang="en-US" sz="2400" b="1" dirty="0">
                <a:latin typeface="+mj-ea"/>
                <a:ea typeface="+mj-ea"/>
              </a:rPr>
              <a:t>学科的分布及主要研究人员</a:t>
            </a:r>
          </a:p>
          <a:p>
            <a:pPr>
              <a:buFont typeface="Wingdings" panose="05000000000000000000" pitchFamily="2" charset="2"/>
              <a:buChar char="l"/>
            </a:pPr>
            <a:r>
              <a:rPr lang="zh-CN" altLang="en-US" b="1" dirty="0" smtClean="0">
                <a:solidFill>
                  <a:schemeClr val="tx1"/>
                </a:solidFill>
                <a:latin typeface="+mj-ea"/>
                <a:ea typeface="+mj-ea"/>
              </a:rPr>
              <a:t>研究整体影响力评估</a:t>
            </a:r>
            <a:endParaRPr lang="en-US" altLang="zh-CN" b="1" dirty="0" smtClean="0">
              <a:solidFill>
                <a:schemeClr val="tx1"/>
              </a:solidFill>
              <a:latin typeface="+mj-ea"/>
              <a:ea typeface="+mj-ea"/>
            </a:endParaRPr>
          </a:p>
          <a:p>
            <a:pPr>
              <a:buFont typeface="Wingdings" panose="05000000000000000000" pitchFamily="2" charset="2"/>
              <a:buChar char="l"/>
            </a:pPr>
            <a:r>
              <a:rPr lang="zh-CN" altLang="en-US" b="1" dirty="0" smtClean="0">
                <a:solidFill>
                  <a:schemeClr val="tx1"/>
                </a:solidFill>
                <a:latin typeface="+mj-ea"/>
                <a:ea typeface="+mj-ea"/>
              </a:rPr>
              <a:t>锁定机构内的高影响力论文</a:t>
            </a:r>
            <a:endParaRPr lang="en-US" altLang="zh-CN" b="1" dirty="0" smtClean="0">
              <a:solidFill>
                <a:schemeClr val="tx1"/>
              </a:solidFill>
              <a:latin typeface="+mj-ea"/>
              <a:ea typeface="+mj-ea"/>
            </a:endParaRPr>
          </a:p>
          <a:p>
            <a:pPr>
              <a:buFont typeface="Wingdings" panose="05000000000000000000" pitchFamily="2" charset="2"/>
              <a:buChar char="l"/>
            </a:pPr>
            <a:r>
              <a:rPr lang="zh-CN" altLang="en-US" b="1" dirty="0" smtClean="0">
                <a:solidFill>
                  <a:schemeClr val="tx1"/>
                </a:solidFill>
                <a:latin typeface="+mj-ea"/>
                <a:ea typeface="+mj-ea"/>
              </a:rPr>
              <a:t>主要投稿方向</a:t>
            </a:r>
            <a:endParaRPr lang="en-US" altLang="zh-CN" b="1" dirty="0" smtClean="0">
              <a:solidFill>
                <a:schemeClr val="tx1"/>
              </a:solidFill>
              <a:latin typeface="+mj-ea"/>
              <a:ea typeface="+mj-ea"/>
            </a:endParaRPr>
          </a:p>
          <a:p>
            <a:pPr>
              <a:buFont typeface="Wingdings" panose="05000000000000000000" pitchFamily="2" charset="2"/>
              <a:buChar char="l"/>
            </a:pPr>
            <a:r>
              <a:rPr lang="zh-CN" altLang="en-US" b="1" dirty="0" smtClean="0">
                <a:solidFill>
                  <a:schemeClr val="tx1"/>
                </a:solidFill>
                <a:latin typeface="+mj-ea"/>
                <a:ea typeface="+mj-ea"/>
              </a:rPr>
              <a:t>基金资助方向</a:t>
            </a:r>
            <a:endParaRPr lang="en-US" altLang="zh-CN" b="1" dirty="0" smtClean="0">
              <a:solidFill>
                <a:schemeClr val="tx1"/>
              </a:solidFill>
              <a:latin typeface="+mj-ea"/>
              <a:ea typeface="+mj-ea"/>
            </a:endParaRPr>
          </a:p>
          <a:p>
            <a:pPr>
              <a:buFont typeface="Wingdings" panose="05000000000000000000" pitchFamily="2" charset="2"/>
              <a:buChar char="l"/>
            </a:pPr>
            <a:r>
              <a:rPr lang="en-US" altLang="zh-CN" b="1" dirty="0" smtClean="0">
                <a:solidFill>
                  <a:schemeClr val="tx1"/>
                </a:solidFill>
                <a:latin typeface="+mj-ea"/>
                <a:ea typeface="+mj-ea"/>
              </a:rPr>
              <a:t>……</a:t>
            </a:r>
          </a:p>
          <a:p>
            <a:pPr marL="85725" indent="0">
              <a:buNone/>
            </a:pPr>
            <a:r>
              <a:rPr lang="zh-CN" altLang="en-US" sz="2400" b="1" dirty="0" smtClean="0">
                <a:latin typeface="楷体"/>
                <a:ea typeface="楷体"/>
                <a:cs typeface="楷体"/>
              </a:rPr>
              <a:t>  检索</a:t>
            </a:r>
            <a:r>
              <a:rPr lang="zh-CN" altLang="en-US" sz="2400" b="1" dirty="0">
                <a:latin typeface="楷体"/>
                <a:ea typeface="楷体"/>
                <a:cs typeface="楷体"/>
              </a:rPr>
              <a:t>表达式：地址</a:t>
            </a:r>
            <a:r>
              <a:rPr lang="en-US" altLang="zh-CN" sz="2400" b="1" dirty="0">
                <a:latin typeface="楷体"/>
                <a:ea typeface="楷体"/>
                <a:cs typeface="楷体"/>
              </a:rPr>
              <a:t>=</a:t>
            </a:r>
            <a:r>
              <a:rPr lang="en-US" altLang="zh-CN" sz="2400" b="1" dirty="0" err="1">
                <a:latin typeface="楷体"/>
                <a:ea typeface="楷体"/>
                <a:cs typeface="楷体"/>
              </a:rPr>
              <a:t>jilin</a:t>
            </a:r>
            <a:r>
              <a:rPr lang="en-US" altLang="zh-CN" sz="2400" b="1" dirty="0">
                <a:latin typeface="楷体"/>
                <a:ea typeface="楷体"/>
                <a:cs typeface="楷体"/>
              </a:rPr>
              <a:t> </a:t>
            </a:r>
            <a:r>
              <a:rPr lang="en-US" altLang="zh-CN" sz="2400" b="1" dirty="0" err="1">
                <a:latin typeface="楷体"/>
                <a:ea typeface="楷体"/>
                <a:cs typeface="楷体"/>
              </a:rPr>
              <a:t>univ</a:t>
            </a:r>
            <a:r>
              <a:rPr lang="en-US" altLang="zh-CN" sz="2400" b="1" dirty="0">
                <a:latin typeface="楷体"/>
                <a:ea typeface="楷体"/>
                <a:cs typeface="楷体"/>
              </a:rPr>
              <a:t> </a:t>
            </a:r>
            <a:r>
              <a:rPr lang="en-US" altLang="zh-CN" sz="3600" b="1" dirty="0">
                <a:solidFill>
                  <a:schemeClr val="tx1"/>
                </a:solidFill>
                <a:latin typeface="楷体"/>
                <a:ea typeface="楷体"/>
                <a:cs typeface="楷体"/>
              </a:rPr>
              <a:t>same</a:t>
            </a:r>
            <a:r>
              <a:rPr lang="en-US" altLang="zh-CN" sz="2400" b="1" dirty="0">
                <a:latin typeface="楷体"/>
                <a:ea typeface="楷体"/>
                <a:cs typeface="楷体"/>
              </a:rPr>
              <a:t> 130062</a:t>
            </a:r>
            <a:endParaRPr lang="en-US" altLang="zh-CN" sz="2400" b="1" dirty="0" smtClean="0"/>
          </a:p>
          <a:p>
            <a:pPr marL="85725" indent="0">
              <a:buNone/>
            </a:pPr>
            <a:r>
              <a:rPr lang="en-US" altLang="zh-CN" dirty="0"/>
              <a:t> </a:t>
            </a:r>
            <a:r>
              <a:rPr lang="en-US" altLang="zh-CN" dirty="0" smtClean="0"/>
              <a:t>           </a:t>
            </a:r>
            <a:endParaRPr lang="zh-CN" altLang="en-US" dirty="0"/>
          </a:p>
        </p:txBody>
      </p:sp>
      <p:sp>
        <p:nvSpPr>
          <p:cNvPr id="3" name="矩形 2"/>
          <p:cNvSpPr/>
          <p:nvPr/>
        </p:nvSpPr>
        <p:spPr>
          <a:xfrm>
            <a:off x="2981340" y="3244334"/>
            <a:ext cx="184731" cy="369332"/>
          </a:xfrm>
          <a:prstGeom prst="rect">
            <a:avLst/>
          </a:prstGeom>
        </p:spPr>
        <p:txBody>
          <a:bodyPr wrap="none">
            <a:spAutoFit/>
          </a:bodyPr>
          <a:lstStyle/>
          <a:p>
            <a:endParaRPr lang="zh-CN" altLang="en-US" dirty="0"/>
          </a:p>
        </p:txBody>
      </p:sp>
    </p:spTree>
    <p:extLst>
      <p:ext uri="{BB962C8B-B14F-4D97-AF65-F5344CB8AC3E}">
        <p14:creationId xmlns:p14="http://schemas.microsoft.com/office/powerpoint/2010/main" val="346664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 calcmode="lin" valueType="num">
                                      <p:cBhvr>
                                        <p:cTn id="7"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8"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9"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30238" y="44624"/>
            <a:ext cx="6822082" cy="788640"/>
          </a:xfrm>
        </p:spPr>
        <p:txBody>
          <a:bodyPr/>
          <a:lstStyle/>
          <a:p>
            <a:r>
              <a:rPr lang="en-US" altLang="zh-CN" sz="3600" dirty="0" smtClean="0">
                <a:latin typeface="+mj-ea"/>
              </a:rPr>
              <a:t>Web of Science </a:t>
            </a:r>
            <a:r>
              <a:rPr lang="zh-CN" altLang="en-US" sz="3600" dirty="0" smtClean="0">
                <a:latin typeface="+mj-ea"/>
              </a:rPr>
              <a:t>的由来</a:t>
            </a:r>
            <a:endParaRPr lang="zh-CN" altLang="en-US" sz="3600" dirty="0">
              <a:latin typeface="+mj-ea"/>
            </a:endParaRPr>
          </a:p>
        </p:txBody>
      </p:sp>
      <p:sp>
        <p:nvSpPr>
          <p:cNvPr id="3" name="内容占位符 2"/>
          <p:cNvSpPr>
            <a:spLocks noGrp="1"/>
          </p:cNvSpPr>
          <p:nvPr>
            <p:ph type="body" sz="half" idx="2"/>
          </p:nvPr>
        </p:nvSpPr>
        <p:spPr>
          <a:xfrm>
            <a:off x="630238" y="1493068"/>
            <a:ext cx="5237906" cy="4888260"/>
          </a:xfrm>
        </p:spPr>
        <p:txBody>
          <a:bodyPr/>
          <a:lstStyle/>
          <a:p>
            <a:r>
              <a:rPr lang="en-US" altLang="zh-CN" b="1" dirty="0">
                <a:solidFill>
                  <a:schemeClr val="tx1"/>
                </a:solidFill>
                <a:latin typeface="+mj-ea"/>
                <a:ea typeface="+mj-ea"/>
              </a:rPr>
              <a:t>Dr. Garfield 1955</a:t>
            </a:r>
            <a:r>
              <a:rPr lang="zh-CN" altLang="en-US" b="1" dirty="0">
                <a:solidFill>
                  <a:schemeClr val="tx1"/>
                </a:solidFill>
                <a:latin typeface="+mj-ea"/>
                <a:ea typeface="+mj-ea"/>
              </a:rPr>
              <a:t>年在 </a:t>
            </a:r>
            <a:r>
              <a:rPr lang="en-US" altLang="zh-CN" b="1" u="sng" dirty="0">
                <a:solidFill>
                  <a:schemeClr val="tx1"/>
                </a:solidFill>
                <a:latin typeface="+mj-ea"/>
                <a:ea typeface="+mj-ea"/>
              </a:rPr>
              <a:t>Science</a:t>
            </a:r>
            <a:r>
              <a:rPr lang="en-US" altLang="zh-CN" b="1" dirty="0">
                <a:solidFill>
                  <a:schemeClr val="tx1"/>
                </a:solidFill>
                <a:latin typeface="+mj-ea"/>
                <a:ea typeface="+mj-ea"/>
              </a:rPr>
              <a:t> </a:t>
            </a:r>
            <a:r>
              <a:rPr lang="zh-CN" altLang="en-US" b="1" dirty="0">
                <a:solidFill>
                  <a:schemeClr val="tx1"/>
                </a:solidFill>
                <a:latin typeface="+mj-ea"/>
                <a:ea typeface="+mj-ea"/>
              </a:rPr>
              <a:t>发表论文提出将引文索引作为一种新的文献检索与分类</a:t>
            </a:r>
            <a:r>
              <a:rPr lang="zh-CN" altLang="en-US" b="1" dirty="0" smtClean="0">
                <a:solidFill>
                  <a:schemeClr val="tx1"/>
                </a:solidFill>
                <a:latin typeface="+mj-ea"/>
                <a:ea typeface="+mj-ea"/>
              </a:rPr>
              <a:t>工具</a:t>
            </a:r>
            <a:r>
              <a:rPr lang="zh-CN" altLang="en-US" b="1" dirty="0" smtClean="0">
                <a:solidFill>
                  <a:schemeClr val="tx1"/>
                </a:solidFill>
                <a:latin typeface="+mj-ea"/>
                <a:ea typeface="+mj-ea"/>
              </a:rPr>
              <a:t>，</a:t>
            </a:r>
            <a:r>
              <a:rPr lang="zh-CN" altLang="en-US" b="1" dirty="0" smtClean="0">
                <a:solidFill>
                  <a:schemeClr val="tx1"/>
                </a:solidFill>
                <a:latin typeface="+mj-ea"/>
                <a:ea typeface="+mj-ea"/>
              </a:rPr>
              <a:t>将</a:t>
            </a:r>
            <a:r>
              <a:rPr lang="zh-CN" altLang="en-US" b="1" dirty="0">
                <a:solidFill>
                  <a:schemeClr val="tx1"/>
                </a:solidFill>
                <a:latin typeface="+mj-ea"/>
                <a:ea typeface="+mj-ea"/>
              </a:rPr>
              <a:t>一篇文献作为检索字段，从而</a:t>
            </a:r>
            <a:r>
              <a:rPr lang="zh-CN" altLang="en-US" b="1" dirty="0" smtClean="0">
                <a:solidFill>
                  <a:schemeClr val="tx1"/>
                </a:solidFill>
                <a:latin typeface="+mj-ea"/>
                <a:ea typeface="+mj-ea"/>
              </a:rPr>
              <a:t>跟踪一</a:t>
            </a:r>
            <a:r>
              <a:rPr lang="zh-CN" altLang="en-US" b="1" dirty="0">
                <a:solidFill>
                  <a:schemeClr val="tx1"/>
                </a:solidFill>
                <a:latin typeface="+mj-ea"/>
                <a:ea typeface="+mj-ea"/>
              </a:rPr>
              <a:t>个</a:t>
            </a:r>
            <a:r>
              <a:rPr lang="en-US" altLang="zh-CN" b="1" dirty="0">
                <a:solidFill>
                  <a:schemeClr val="tx1"/>
                </a:solidFill>
                <a:latin typeface="+mj-ea"/>
                <a:ea typeface="+mj-ea"/>
              </a:rPr>
              <a:t>Idea</a:t>
            </a:r>
            <a:r>
              <a:rPr lang="zh-CN" altLang="en-US" b="1" dirty="0">
                <a:solidFill>
                  <a:schemeClr val="tx1"/>
                </a:solidFill>
                <a:latin typeface="+mj-ea"/>
                <a:ea typeface="+mj-ea"/>
              </a:rPr>
              <a:t>的发展过程。</a:t>
            </a:r>
          </a:p>
          <a:p>
            <a:r>
              <a:rPr lang="en-US" altLang="zh-CN" b="1" dirty="0">
                <a:solidFill>
                  <a:schemeClr val="tx1"/>
                </a:solidFill>
                <a:latin typeface="+mj-ea"/>
                <a:ea typeface="+mj-ea"/>
              </a:rPr>
              <a:t>ISI </a:t>
            </a:r>
            <a:r>
              <a:rPr lang="zh-CN" altLang="en-US" b="1" dirty="0">
                <a:solidFill>
                  <a:schemeClr val="tx1"/>
                </a:solidFill>
                <a:latin typeface="+mj-ea"/>
                <a:ea typeface="+mj-ea"/>
              </a:rPr>
              <a:t>：</a:t>
            </a:r>
            <a:r>
              <a:rPr lang="en-US" altLang="zh-CN" b="1" dirty="0">
                <a:solidFill>
                  <a:schemeClr val="tx1"/>
                </a:solidFill>
                <a:latin typeface="+mj-ea"/>
                <a:ea typeface="+mj-ea"/>
              </a:rPr>
              <a:t>Institute for Scientific information</a:t>
            </a:r>
            <a:r>
              <a:rPr lang="zh-CN" altLang="en-US" b="1" dirty="0">
                <a:solidFill>
                  <a:schemeClr val="tx1"/>
                </a:solidFill>
                <a:latin typeface="+mj-ea"/>
                <a:ea typeface="+mj-ea"/>
              </a:rPr>
              <a:t>，     美国科学信息研究所</a:t>
            </a:r>
            <a:r>
              <a:rPr lang="zh-CN" altLang="en-US" b="1" dirty="0" smtClean="0">
                <a:solidFill>
                  <a:schemeClr val="tx1"/>
                </a:solidFill>
                <a:latin typeface="+mj-ea"/>
                <a:ea typeface="+mj-ea"/>
              </a:rPr>
              <a:t>。</a:t>
            </a:r>
            <a:r>
              <a:rPr lang="en-US" altLang="zh-CN" b="1" dirty="0" smtClean="0">
                <a:solidFill>
                  <a:schemeClr val="tx1"/>
                </a:solidFill>
                <a:latin typeface="+mj-ea"/>
                <a:ea typeface="+mj-ea"/>
              </a:rPr>
              <a:t>1958</a:t>
            </a:r>
            <a:r>
              <a:rPr lang="zh-CN" altLang="en-US" b="1" dirty="0">
                <a:solidFill>
                  <a:schemeClr val="tx1"/>
                </a:solidFill>
                <a:latin typeface="+mj-ea"/>
                <a:ea typeface="+mj-ea"/>
              </a:rPr>
              <a:t>年由</a:t>
            </a:r>
            <a:r>
              <a:rPr lang="en-US" altLang="zh-CN" b="1" dirty="0">
                <a:solidFill>
                  <a:schemeClr val="tx1"/>
                </a:solidFill>
                <a:latin typeface="+mj-ea"/>
                <a:ea typeface="+mj-ea"/>
              </a:rPr>
              <a:t>Dr. E. Garfield </a:t>
            </a:r>
            <a:r>
              <a:rPr lang="zh-CN" altLang="en-US" b="1" dirty="0">
                <a:solidFill>
                  <a:schemeClr val="tx1"/>
                </a:solidFill>
                <a:latin typeface="+mj-ea"/>
                <a:ea typeface="+mj-ea"/>
              </a:rPr>
              <a:t>建立。</a:t>
            </a:r>
          </a:p>
          <a:p>
            <a:r>
              <a:rPr lang="en-US" altLang="zh-CN" b="1" dirty="0">
                <a:solidFill>
                  <a:schemeClr val="tx1"/>
                </a:solidFill>
                <a:latin typeface="+mj-ea"/>
                <a:ea typeface="+mj-ea"/>
              </a:rPr>
              <a:t>1963</a:t>
            </a:r>
            <a:r>
              <a:rPr lang="zh-CN" altLang="en-US" b="1" dirty="0">
                <a:solidFill>
                  <a:schemeClr val="tx1"/>
                </a:solidFill>
                <a:latin typeface="+mj-ea"/>
                <a:ea typeface="+mj-ea"/>
              </a:rPr>
              <a:t>年出版</a:t>
            </a:r>
            <a:r>
              <a:rPr lang="en-US" altLang="zh-CN" b="1" dirty="0">
                <a:solidFill>
                  <a:schemeClr val="tx1"/>
                </a:solidFill>
                <a:latin typeface="+mj-ea"/>
                <a:ea typeface="+mj-ea"/>
              </a:rPr>
              <a:t>Science Citation Index (</a:t>
            </a:r>
            <a:r>
              <a:rPr lang="en-US" altLang="zh-CN" b="1" dirty="0">
                <a:solidFill>
                  <a:schemeClr val="accent4"/>
                </a:solidFill>
                <a:latin typeface="+mj-ea"/>
                <a:ea typeface="+mj-ea"/>
              </a:rPr>
              <a:t>SCI</a:t>
            </a:r>
            <a:r>
              <a:rPr lang="en-US" altLang="zh-CN" b="1" dirty="0">
                <a:solidFill>
                  <a:schemeClr val="tx1"/>
                </a:solidFill>
                <a:latin typeface="+mj-ea"/>
                <a:ea typeface="+mj-ea"/>
              </a:rPr>
              <a:t>)</a:t>
            </a:r>
          </a:p>
          <a:p>
            <a:r>
              <a:rPr lang="en-US" altLang="zh-CN" b="1" dirty="0">
                <a:solidFill>
                  <a:schemeClr val="tx1"/>
                </a:solidFill>
                <a:latin typeface="+mj-ea"/>
                <a:ea typeface="+mj-ea"/>
              </a:rPr>
              <a:t>1973</a:t>
            </a:r>
            <a:r>
              <a:rPr lang="zh-CN" altLang="en-US" b="1" dirty="0">
                <a:solidFill>
                  <a:schemeClr val="tx1"/>
                </a:solidFill>
                <a:latin typeface="+mj-ea"/>
                <a:ea typeface="+mj-ea"/>
              </a:rPr>
              <a:t>年出版</a:t>
            </a:r>
            <a:r>
              <a:rPr lang="en-US" altLang="zh-CN" b="1" dirty="0">
                <a:solidFill>
                  <a:schemeClr val="tx1"/>
                </a:solidFill>
                <a:latin typeface="+mj-ea"/>
                <a:ea typeface="+mj-ea"/>
              </a:rPr>
              <a:t>Social Sciences Citation Index (</a:t>
            </a:r>
            <a:r>
              <a:rPr lang="en-US" altLang="zh-CN" b="1" dirty="0">
                <a:solidFill>
                  <a:schemeClr val="accent4"/>
                </a:solidFill>
                <a:latin typeface="+mj-ea"/>
                <a:ea typeface="+mj-ea"/>
              </a:rPr>
              <a:t>SSCI</a:t>
            </a:r>
            <a:r>
              <a:rPr lang="en-US" altLang="zh-CN" b="1" dirty="0">
                <a:solidFill>
                  <a:schemeClr val="tx1"/>
                </a:solidFill>
                <a:latin typeface="+mj-ea"/>
                <a:ea typeface="+mj-ea"/>
              </a:rPr>
              <a:t>)</a:t>
            </a:r>
          </a:p>
          <a:p>
            <a:r>
              <a:rPr lang="en-US" altLang="zh-CN" b="1" dirty="0">
                <a:solidFill>
                  <a:schemeClr val="tx1"/>
                </a:solidFill>
                <a:latin typeface="+mj-ea"/>
                <a:ea typeface="+mj-ea"/>
              </a:rPr>
              <a:t>1978</a:t>
            </a:r>
            <a:r>
              <a:rPr lang="zh-CN" altLang="en-US" b="1" dirty="0">
                <a:solidFill>
                  <a:schemeClr val="tx1"/>
                </a:solidFill>
                <a:latin typeface="+mj-ea"/>
                <a:ea typeface="+mj-ea"/>
              </a:rPr>
              <a:t>年出版</a:t>
            </a:r>
            <a:r>
              <a:rPr lang="en-US" altLang="zh-CN" b="1" dirty="0">
                <a:solidFill>
                  <a:schemeClr val="tx1"/>
                </a:solidFill>
                <a:latin typeface="+mj-ea"/>
                <a:ea typeface="+mj-ea"/>
              </a:rPr>
              <a:t>Arts &amp; Humanities Citation Index (</a:t>
            </a:r>
            <a:r>
              <a:rPr lang="en-US" altLang="zh-CN" b="1" dirty="0">
                <a:solidFill>
                  <a:schemeClr val="accent4"/>
                </a:solidFill>
                <a:latin typeface="+mj-ea"/>
                <a:ea typeface="+mj-ea"/>
              </a:rPr>
              <a:t>A&amp;HCI</a:t>
            </a:r>
            <a:r>
              <a:rPr lang="en-US" altLang="zh-CN" b="1" dirty="0">
                <a:solidFill>
                  <a:schemeClr val="tx1"/>
                </a:solidFill>
                <a:latin typeface="+mj-ea"/>
                <a:ea typeface="+mj-ea"/>
              </a:rPr>
              <a:t>)</a:t>
            </a:r>
          </a:p>
          <a:p>
            <a:endParaRPr lang="zh-CN" altLang="en-US" b="1" dirty="0">
              <a:solidFill>
                <a:schemeClr val="tx1"/>
              </a:solidFill>
              <a:latin typeface="+mj-ea"/>
              <a:ea typeface="+mj-ea"/>
            </a:endParaRPr>
          </a:p>
        </p:txBody>
      </p:sp>
      <p:sp>
        <p:nvSpPr>
          <p:cNvPr id="5" name="矩形 4"/>
          <p:cNvSpPr/>
          <p:nvPr/>
        </p:nvSpPr>
        <p:spPr>
          <a:xfrm>
            <a:off x="6012159" y="4797152"/>
            <a:ext cx="3148773" cy="1569660"/>
          </a:xfrm>
          <a:prstGeom prst="rect">
            <a:avLst/>
          </a:prstGeom>
        </p:spPr>
        <p:txBody>
          <a:bodyPr wrap="square">
            <a:spAutoFit/>
          </a:bodyPr>
          <a:lstStyle/>
          <a:p>
            <a:r>
              <a:rPr lang="en-US" altLang="zh-CN" sz="1200" b="1" dirty="0">
                <a:solidFill>
                  <a:schemeClr val="accent1"/>
                </a:solidFill>
              </a:rPr>
              <a:t>Dr. Eugene Garfield</a:t>
            </a:r>
          </a:p>
          <a:p>
            <a:r>
              <a:rPr lang="en-US" altLang="zh-CN" sz="1200" b="1" dirty="0">
                <a:solidFill>
                  <a:schemeClr val="accent1"/>
                </a:solidFill>
              </a:rPr>
              <a:t>Founder &amp; Chairman Emeritus </a:t>
            </a:r>
            <a:br>
              <a:rPr lang="en-US" altLang="zh-CN" sz="1200" b="1" dirty="0">
                <a:solidFill>
                  <a:schemeClr val="accent1"/>
                </a:solidFill>
              </a:rPr>
            </a:br>
            <a:r>
              <a:rPr lang="en-US" altLang="zh-CN" sz="1200" b="1" dirty="0">
                <a:solidFill>
                  <a:schemeClr val="accent1"/>
                </a:solidFill>
              </a:rPr>
              <a:t>ISI, Thomson Scientific </a:t>
            </a:r>
          </a:p>
          <a:p>
            <a:r>
              <a:rPr lang="en-US" altLang="zh-CN" sz="1200" b="1" dirty="0">
                <a:solidFill>
                  <a:schemeClr val="accent1"/>
                </a:solidFill>
              </a:rPr>
              <a:t>“Our ultimate goal is to extend our retrospective coverage of the scientific literature back to the twentieth century.  The Century of Science initiative makes that dream come true.”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0547" y="836712"/>
            <a:ext cx="2667000" cy="399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86859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755576" y="-27384"/>
            <a:ext cx="1512168" cy="28803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79512" y="4365104"/>
            <a:ext cx="3456384" cy="136815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340768"/>
            <a:ext cx="1368152"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005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763"/>
            <a:ext cx="6172200" cy="684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16632"/>
            <a:ext cx="7143750"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750" y="1633637"/>
            <a:ext cx="619125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107504" y="1052736"/>
            <a:ext cx="1224136" cy="36004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5088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 calcmode="lin" valueType="num">
                                      <p:cBhvr>
                                        <p:cTn id="12" dur="500" fill="hold"/>
                                        <p:tgtEl>
                                          <p:spTgt spid="2051"/>
                                        </p:tgtEl>
                                        <p:attrNameLst>
                                          <p:attrName>ppt_w</p:attrName>
                                        </p:attrNameLst>
                                      </p:cBhvr>
                                      <p:tavLst>
                                        <p:tav tm="0">
                                          <p:val>
                                            <p:fltVal val="0"/>
                                          </p:val>
                                        </p:tav>
                                        <p:tav tm="100000">
                                          <p:val>
                                            <p:strVal val="#ppt_w"/>
                                          </p:val>
                                        </p:tav>
                                      </p:tavLst>
                                    </p:anim>
                                    <p:anim calcmode="lin" valueType="num">
                                      <p:cBhvr>
                                        <p:cTn id="13" dur="500" fill="hold"/>
                                        <p:tgtEl>
                                          <p:spTgt spid="2051"/>
                                        </p:tgtEl>
                                        <p:attrNameLst>
                                          <p:attrName>ppt_h</p:attrName>
                                        </p:attrNameLst>
                                      </p:cBhvr>
                                      <p:tavLst>
                                        <p:tav tm="0">
                                          <p:val>
                                            <p:fltVal val="0"/>
                                          </p:val>
                                        </p:tav>
                                        <p:tav tm="100000">
                                          <p:val>
                                            <p:strVal val="#ppt_h"/>
                                          </p:val>
                                        </p:tav>
                                      </p:tavLst>
                                    </p:anim>
                                    <p:animEffect transition="in" filter="fade">
                                      <p:cBhvr>
                                        <p:cTn id="14" dur="500"/>
                                        <p:tgtEl>
                                          <p:spTgt spid="205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p:cTn id="19" dur="500" fill="hold"/>
                                        <p:tgtEl>
                                          <p:spTgt spid="2052"/>
                                        </p:tgtEl>
                                        <p:attrNameLst>
                                          <p:attrName>ppt_w</p:attrName>
                                        </p:attrNameLst>
                                      </p:cBhvr>
                                      <p:tavLst>
                                        <p:tav tm="0">
                                          <p:val>
                                            <p:fltVal val="0"/>
                                          </p:val>
                                        </p:tav>
                                        <p:tav tm="100000">
                                          <p:val>
                                            <p:strVal val="#ppt_w"/>
                                          </p:val>
                                        </p:tav>
                                      </p:tavLst>
                                    </p:anim>
                                    <p:anim calcmode="lin" valueType="num">
                                      <p:cBhvr>
                                        <p:cTn id="20" dur="500" fill="hold"/>
                                        <p:tgtEl>
                                          <p:spTgt spid="2052"/>
                                        </p:tgtEl>
                                        <p:attrNameLst>
                                          <p:attrName>ppt_h</p:attrName>
                                        </p:attrNameLst>
                                      </p:cBhvr>
                                      <p:tavLst>
                                        <p:tav tm="0">
                                          <p:val>
                                            <p:fltVal val="0"/>
                                          </p:val>
                                        </p:tav>
                                        <p:tav tm="100000">
                                          <p:val>
                                            <p:strVal val="#ppt_h"/>
                                          </p:val>
                                        </p:tav>
                                      </p:tavLst>
                                    </p:anim>
                                    <p:animEffect transition="in" filter="fade">
                                      <p:cBhvr>
                                        <p:cTn id="2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763"/>
            <a:ext cx="6172200" cy="684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107504" y="4763"/>
            <a:ext cx="1224136" cy="543917"/>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004048" y="515982"/>
            <a:ext cx="1224136" cy="543917"/>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1412776"/>
            <a:ext cx="1403647" cy="5440462"/>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350475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分析检索</a:t>
            </a:r>
            <a:r>
              <a:rPr lang="zh-CN" altLang="en-US" dirty="0"/>
              <a:t>结果</a:t>
            </a:r>
          </a:p>
        </p:txBody>
      </p:sp>
      <p:sp>
        <p:nvSpPr>
          <p:cNvPr id="3" name="内容占位符 2"/>
          <p:cNvSpPr>
            <a:spLocks noGrp="1"/>
          </p:cNvSpPr>
          <p:nvPr>
            <p:ph idx="1"/>
          </p:nvPr>
        </p:nvSpPr>
        <p:spPr/>
        <p:txBody>
          <a:bodyPr/>
          <a:lstStyle/>
          <a:p>
            <a:pPr marL="85725" indent="0">
              <a:buNone/>
            </a:pPr>
            <a:r>
              <a:rPr lang="zh-CN" altLang="en-US" sz="2400" b="1" dirty="0">
                <a:latin typeface="+mj-ea"/>
                <a:ea typeface="+mj-ea"/>
              </a:rPr>
              <a:t>从不同字段进行深入分析：</a:t>
            </a:r>
          </a:p>
          <a:p>
            <a:pPr>
              <a:spcBef>
                <a:spcPts val="0"/>
              </a:spcBef>
            </a:pPr>
            <a:r>
              <a:rPr lang="zh-CN" altLang="en-US" dirty="0">
                <a:solidFill>
                  <a:schemeClr val="tx1"/>
                </a:solidFill>
                <a:latin typeface="+mj-ea"/>
                <a:ea typeface="+mj-ea"/>
              </a:rPr>
              <a:t>作者</a:t>
            </a:r>
          </a:p>
          <a:p>
            <a:pPr>
              <a:spcBef>
                <a:spcPts val="0"/>
              </a:spcBef>
            </a:pPr>
            <a:r>
              <a:rPr lang="zh-CN" altLang="en-US" dirty="0">
                <a:solidFill>
                  <a:schemeClr val="tx1"/>
                </a:solidFill>
                <a:latin typeface="+mj-ea"/>
                <a:ea typeface="+mj-ea"/>
              </a:rPr>
              <a:t>丛书名称</a:t>
            </a:r>
          </a:p>
          <a:p>
            <a:pPr>
              <a:spcBef>
                <a:spcPts val="0"/>
              </a:spcBef>
            </a:pPr>
            <a:r>
              <a:rPr lang="zh-CN" altLang="en-US" dirty="0">
                <a:solidFill>
                  <a:schemeClr val="tx1"/>
                </a:solidFill>
                <a:latin typeface="+mj-ea"/>
                <a:ea typeface="+mj-ea"/>
              </a:rPr>
              <a:t>会议名称</a:t>
            </a:r>
          </a:p>
          <a:p>
            <a:pPr>
              <a:spcBef>
                <a:spcPts val="0"/>
              </a:spcBef>
            </a:pPr>
            <a:r>
              <a:rPr lang="zh-CN" altLang="en-US" dirty="0">
                <a:solidFill>
                  <a:schemeClr val="tx1"/>
                </a:solidFill>
                <a:latin typeface="+mj-ea"/>
                <a:ea typeface="+mj-ea"/>
              </a:rPr>
              <a:t>国家</a:t>
            </a:r>
            <a:r>
              <a:rPr lang="en-US" altLang="zh-CN" dirty="0">
                <a:solidFill>
                  <a:schemeClr val="tx1"/>
                </a:solidFill>
                <a:latin typeface="+mj-ea"/>
                <a:ea typeface="+mj-ea"/>
              </a:rPr>
              <a:t>/</a:t>
            </a:r>
            <a:r>
              <a:rPr lang="zh-CN" altLang="en-US" dirty="0">
                <a:solidFill>
                  <a:schemeClr val="tx1"/>
                </a:solidFill>
                <a:latin typeface="+mj-ea"/>
                <a:ea typeface="+mj-ea"/>
              </a:rPr>
              <a:t>地区</a:t>
            </a:r>
          </a:p>
          <a:p>
            <a:pPr>
              <a:spcBef>
                <a:spcPts val="0"/>
              </a:spcBef>
            </a:pPr>
            <a:r>
              <a:rPr lang="zh-CN" altLang="en-US" dirty="0">
                <a:solidFill>
                  <a:schemeClr val="tx1"/>
                </a:solidFill>
                <a:latin typeface="+mj-ea"/>
                <a:ea typeface="+mj-ea"/>
              </a:rPr>
              <a:t>文献类型</a:t>
            </a:r>
          </a:p>
          <a:p>
            <a:pPr>
              <a:spcBef>
                <a:spcPts val="0"/>
              </a:spcBef>
            </a:pPr>
            <a:r>
              <a:rPr lang="zh-CN" altLang="en-US" dirty="0">
                <a:solidFill>
                  <a:schemeClr val="tx1"/>
                </a:solidFill>
                <a:latin typeface="+mj-ea"/>
                <a:ea typeface="+mj-ea"/>
              </a:rPr>
              <a:t>编者</a:t>
            </a:r>
          </a:p>
          <a:p>
            <a:pPr>
              <a:spcBef>
                <a:spcPts val="0"/>
              </a:spcBef>
            </a:pPr>
            <a:r>
              <a:rPr lang="zh-CN" altLang="en-US" dirty="0">
                <a:solidFill>
                  <a:schemeClr val="tx1"/>
                </a:solidFill>
                <a:latin typeface="+mj-ea"/>
                <a:ea typeface="+mj-ea"/>
              </a:rPr>
              <a:t>基金资助机构</a:t>
            </a:r>
          </a:p>
          <a:p>
            <a:pPr>
              <a:spcBef>
                <a:spcPts val="0"/>
              </a:spcBef>
            </a:pPr>
            <a:r>
              <a:rPr lang="zh-CN" altLang="en-US" dirty="0">
                <a:solidFill>
                  <a:schemeClr val="tx1"/>
                </a:solidFill>
                <a:latin typeface="+mj-ea"/>
                <a:ea typeface="+mj-ea"/>
              </a:rPr>
              <a:t>授权号</a:t>
            </a:r>
          </a:p>
          <a:p>
            <a:pPr>
              <a:spcBef>
                <a:spcPts val="0"/>
              </a:spcBef>
            </a:pPr>
            <a:r>
              <a:rPr lang="zh-CN" altLang="en-US" dirty="0">
                <a:solidFill>
                  <a:schemeClr val="tx1"/>
                </a:solidFill>
                <a:latin typeface="+mj-ea"/>
                <a:ea typeface="+mj-ea"/>
              </a:rPr>
              <a:t>团体作者</a:t>
            </a:r>
          </a:p>
          <a:p>
            <a:pPr>
              <a:spcBef>
                <a:spcPts val="0"/>
              </a:spcBef>
            </a:pPr>
            <a:r>
              <a:rPr lang="zh-CN" altLang="en-US" dirty="0">
                <a:solidFill>
                  <a:schemeClr val="tx1"/>
                </a:solidFill>
                <a:latin typeface="+mj-ea"/>
                <a:ea typeface="+mj-ea"/>
              </a:rPr>
              <a:t>语种</a:t>
            </a:r>
          </a:p>
          <a:p>
            <a:pPr>
              <a:spcBef>
                <a:spcPts val="0"/>
              </a:spcBef>
            </a:pPr>
            <a:r>
              <a:rPr lang="zh-CN" altLang="en-US" dirty="0">
                <a:solidFill>
                  <a:schemeClr val="tx1"/>
                </a:solidFill>
                <a:latin typeface="+mj-ea"/>
                <a:ea typeface="+mj-ea"/>
              </a:rPr>
              <a:t>机构</a:t>
            </a:r>
          </a:p>
          <a:p>
            <a:pPr>
              <a:spcBef>
                <a:spcPts val="0"/>
              </a:spcBef>
            </a:pPr>
            <a:r>
              <a:rPr lang="zh-CN" altLang="en-US" dirty="0">
                <a:solidFill>
                  <a:schemeClr val="tx1"/>
                </a:solidFill>
                <a:latin typeface="+mj-ea"/>
                <a:ea typeface="+mj-ea"/>
              </a:rPr>
              <a:t>机构扩展</a:t>
            </a:r>
          </a:p>
          <a:p>
            <a:pPr>
              <a:spcBef>
                <a:spcPts val="0"/>
              </a:spcBef>
            </a:pPr>
            <a:r>
              <a:rPr lang="zh-CN" altLang="en-US" dirty="0">
                <a:solidFill>
                  <a:schemeClr val="tx1"/>
                </a:solidFill>
                <a:latin typeface="+mj-ea"/>
                <a:ea typeface="+mj-ea"/>
              </a:rPr>
              <a:t>出版年</a:t>
            </a:r>
          </a:p>
          <a:p>
            <a:pPr>
              <a:spcBef>
                <a:spcPts val="0"/>
              </a:spcBef>
            </a:pPr>
            <a:r>
              <a:rPr lang="zh-CN" altLang="en-US" dirty="0">
                <a:solidFill>
                  <a:schemeClr val="tx1"/>
                </a:solidFill>
                <a:latin typeface="+mj-ea"/>
                <a:ea typeface="+mj-ea"/>
              </a:rPr>
              <a:t>研究</a:t>
            </a:r>
            <a:r>
              <a:rPr lang="zh-CN" altLang="en-US" dirty="0" smtClean="0">
                <a:solidFill>
                  <a:schemeClr val="tx1"/>
                </a:solidFill>
                <a:latin typeface="+mj-ea"/>
                <a:ea typeface="+mj-ea"/>
              </a:rPr>
              <a:t>方向</a:t>
            </a:r>
            <a:endParaRPr lang="en-US" altLang="zh-CN" dirty="0" smtClean="0">
              <a:solidFill>
                <a:schemeClr val="tx1"/>
              </a:solidFill>
              <a:latin typeface="+mj-ea"/>
              <a:ea typeface="+mj-ea"/>
            </a:endParaRPr>
          </a:p>
          <a:p>
            <a:pPr>
              <a:spcBef>
                <a:spcPts val="0"/>
              </a:spcBef>
            </a:pPr>
            <a:r>
              <a:rPr lang="zh-CN" altLang="en-US" dirty="0" smtClean="0">
                <a:solidFill>
                  <a:schemeClr val="tx1"/>
                </a:solidFill>
                <a:latin typeface="+mj-ea"/>
                <a:ea typeface="+mj-ea"/>
              </a:rPr>
              <a:t>来源出版物</a:t>
            </a:r>
            <a:endParaRPr lang="en-US" altLang="zh-CN" dirty="0" smtClean="0">
              <a:solidFill>
                <a:schemeClr val="tx1"/>
              </a:solidFill>
              <a:latin typeface="+mj-ea"/>
              <a:ea typeface="+mj-ea"/>
            </a:endParaRPr>
          </a:p>
          <a:p>
            <a:pPr>
              <a:spcBef>
                <a:spcPts val="0"/>
              </a:spcBef>
            </a:pPr>
            <a:r>
              <a:rPr lang="en-US" altLang="zh-CN" dirty="0" smtClean="0">
                <a:solidFill>
                  <a:schemeClr val="tx1"/>
                </a:solidFill>
                <a:latin typeface="+mj-ea"/>
                <a:ea typeface="+mj-ea"/>
              </a:rPr>
              <a:t>Web of Science </a:t>
            </a:r>
            <a:r>
              <a:rPr lang="zh-CN" altLang="en-US" dirty="0" smtClean="0">
                <a:solidFill>
                  <a:schemeClr val="tx1"/>
                </a:solidFill>
                <a:latin typeface="+mj-ea"/>
                <a:ea typeface="+mj-ea"/>
              </a:rPr>
              <a:t>类别</a:t>
            </a:r>
            <a:endParaRPr lang="en-US" altLang="zh-CN" dirty="0" smtClean="0">
              <a:solidFill>
                <a:schemeClr val="tx1"/>
              </a:solidFill>
              <a:latin typeface="+mj-ea"/>
              <a:ea typeface="+mj-ea"/>
            </a:endParaRPr>
          </a:p>
          <a:p>
            <a:endParaRPr lang="en-US" altLang="zh-CN" sz="1400" dirty="0" smtClean="0"/>
          </a:p>
          <a:p>
            <a:pPr marL="85725" indent="0">
              <a:buNone/>
            </a:pPr>
            <a:endParaRPr lang="zh-CN" altLang="en-US" sz="1400" dirty="0"/>
          </a:p>
          <a:p>
            <a:endParaRPr lang="zh-CN"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348880"/>
            <a:ext cx="478155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623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3">
                                            <p:txEl>
                                              <p:pRg st="6" end="6"/>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par>
                                <p:cTn id="45" presetID="53" presetClass="entr" presetSubtype="16"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p:cTn id="4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9" dur="500"/>
                                        <p:tgtEl>
                                          <p:spTgt spid="3">
                                            <p:txEl>
                                              <p:pRg st="8" end="8"/>
                                            </p:txEl>
                                          </p:spTgt>
                                        </p:tgtEl>
                                      </p:cBhvr>
                                    </p:animEffect>
                                  </p:childTnLst>
                                </p:cTn>
                              </p:par>
                              <p:par>
                                <p:cTn id="50" presetID="53" presetClass="entr" presetSubtype="16"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p:cTn id="52"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4" dur="500"/>
                                        <p:tgtEl>
                                          <p:spTgt spid="3">
                                            <p:txEl>
                                              <p:pRg st="9" end="9"/>
                                            </p:txEl>
                                          </p:spTgt>
                                        </p:tgtEl>
                                      </p:cBhvr>
                                    </p:animEffect>
                                  </p:childTnLst>
                                </p:cTn>
                              </p:par>
                              <p:par>
                                <p:cTn id="55" presetID="53" presetClass="entr" presetSubtype="16"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p:cTn id="57"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59" dur="500"/>
                                        <p:tgtEl>
                                          <p:spTgt spid="3">
                                            <p:txEl>
                                              <p:pRg st="10" end="10"/>
                                            </p:txEl>
                                          </p:spTgt>
                                        </p:tgtEl>
                                      </p:cBhvr>
                                    </p:animEffect>
                                  </p:childTnLst>
                                </p:cTn>
                              </p:par>
                              <p:par>
                                <p:cTn id="60" presetID="53" presetClass="entr" presetSubtype="16" fill="hold" nodeType="with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 calcmode="lin" valueType="num">
                                      <p:cBhvr>
                                        <p:cTn id="62"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63"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64" dur="500"/>
                                        <p:tgtEl>
                                          <p:spTgt spid="3">
                                            <p:txEl>
                                              <p:pRg st="11" end="11"/>
                                            </p:txEl>
                                          </p:spTgt>
                                        </p:tgtEl>
                                      </p:cBhvr>
                                    </p:animEffect>
                                  </p:childTnLst>
                                </p:cTn>
                              </p:par>
                              <p:par>
                                <p:cTn id="65" presetID="53" presetClass="entr" presetSubtype="16" fill="hold" nodeType="with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p:cTn id="67"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68"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69" dur="500"/>
                                        <p:tgtEl>
                                          <p:spTgt spid="3">
                                            <p:txEl>
                                              <p:pRg st="12" end="12"/>
                                            </p:txEl>
                                          </p:spTgt>
                                        </p:tgtEl>
                                      </p:cBhvr>
                                    </p:animEffect>
                                  </p:childTnLst>
                                </p:cTn>
                              </p:par>
                              <p:par>
                                <p:cTn id="70" presetID="53" presetClass="entr" presetSubtype="16" fill="hold" nodeType="with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 calcmode="lin" valueType="num">
                                      <p:cBhvr>
                                        <p:cTn id="72"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73"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74" dur="500"/>
                                        <p:tgtEl>
                                          <p:spTgt spid="3">
                                            <p:txEl>
                                              <p:pRg st="13" end="13"/>
                                            </p:txEl>
                                          </p:spTgt>
                                        </p:tgtEl>
                                      </p:cBhvr>
                                    </p:animEffect>
                                  </p:childTnLst>
                                </p:cTn>
                              </p:par>
                              <p:par>
                                <p:cTn id="75" presetID="53" presetClass="entr" presetSubtype="16" fill="hold" nodeType="with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 calcmode="lin" valueType="num">
                                      <p:cBhvr>
                                        <p:cTn id="77" dur="5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78" dur="500" fill="hold"/>
                                        <p:tgtEl>
                                          <p:spTgt spid="3">
                                            <p:txEl>
                                              <p:pRg st="14" end="14"/>
                                            </p:txEl>
                                          </p:spTgt>
                                        </p:tgtEl>
                                        <p:attrNameLst>
                                          <p:attrName>ppt_h</p:attrName>
                                        </p:attrNameLst>
                                      </p:cBhvr>
                                      <p:tavLst>
                                        <p:tav tm="0">
                                          <p:val>
                                            <p:fltVal val="0"/>
                                          </p:val>
                                        </p:tav>
                                        <p:tav tm="100000">
                                          <p:val>
                                            <p:strVal val="#ppt_h"/>
                                          </p:val>
                                        </p:tav>
                                      </p:tavLst>
                                    </p:anim>
                                    <p:animEffect transition="in" filter="fade">
                                      <p:cBhvr>
                                        <p:cTn id="79" dur="500"/>
                                        <p:tgtEl>
                                          <p:spTgt spid="3">
                                            <p:txEl>
                                              <p:pRg st="14" end="14"/>
                                            </p:txEl>
                                          </p:spTgt>
                                        </p:tgtEl>
                                      </p:cBhvr>
                                    </p:animEffect>
                                  </p:childTnLst>
                                </p:cTn>
                              </p:par>
                              <p:par>
                                <p:cTn id="80" presetID="53" presetClass="entr" presetSubtype="16" fill="hold" nodeType="with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 calcmode="lin" valueType="num">
                                      <p:cBhvr>
                                        <p:cTn id="82" dur="500" fill="hold"/>
                                        <p:tgtEl>
                                          <p:spTgt spid="3">
                                            <p:txEl>
                                              <p:pRg st="15" end="15"/>
                                            </p:txEl>
                                          </p:spTgt>
                                        </p:tgtEl>
                                        <p:attrNameLst>
                                          <p:attrName>ppt_w</p:attrName>
                                        </p:attrNameLst>
                                      </p:cBhvr>
                                      <p:tavLst>
                                        <p:tav tm="0">
                                          <p:val>
                                            <p:fltVal val="0"/>
                                          </p:val>
                                        </p:tav>
                                        <p:tav tm="100000">
                                          <p:val>
                                            <p:strVal val="#ppt_w"/>
                                          </p:val>
                                        </p:tav>
                                      </p:tavLst>
                                    </p:anim>
                                    <p:anim calcmode="lin" valueType="num">
                                      <p:cBhvr>
                                        <p:cTn id="83" dur="500" fill="hold"/>
                                        <p:tgtEl>
                                          <p:spTgt spid="3">
                                            <p:txEl>
                                              <p:pRg st="15" end="15"/>
                                            </p:txEl>
                                          </p:spTgt>
                                        </p:tgtEl>
                                        <p:attrNameLst>
                                          <p:attrName>ppt_h</p:attrName>
                                        </p:attrNameLst>
                                      </p:cBhvr>
                                      <p:tavLst>
                                        <p:tav tm="0">
                                          <p:val>
                                            <p:fltVal val="0"/>
                                          </p:val>
                                        </p:tav>
                                        <p:tav tm="100000">
                                          <p:val>
                                            <p:strVal val="#ppt_h"/>
                                          </p:val>
                                        </p:tav>
                                      </p:tavLst>
                                    </p:anim>
                                    <p:animEffect transition="in" filter="fade">
                                      <p:cBhvr>
                                        <p:cTn id="84" dur="500"/>
                                        <p:tgtEl>
                                          <p:spTgt spid="3">
                                            <p:txEl>
                                              <p:pRg st="15" end="15"/>
                                            </p:txEl>
                                          </p:spTgt>
                                        </p:tgtEl>
                                      </p:cBhvr>
                                    </p:animEffect>
                                  </p:childTnLst>
                                </p:cTn>
                              </p:par>
                              <p:par>
                                <p:cTn id="85" presetID="53" presetClass="entr" presetSubtype="16" fill="hold" nodeType="withEffect">
                                  <p:stCondLst>
                                    <p:cond delay="0"/>
                                  </p:stCondLst>
                                  <p:childTnLst>
                                    <p:set>
                                      <p:cBhvr>
                                        <p:cTn id="86" dur="1" fill="hold">
                                          <p:stCondLst>
                                            <p:cond delay="0"/>
                                          </p:stCondLst>
                                        </p:cTn>
                                        <p:tgtEl>
                                          <p:spTgt spid="3">
                                            <p:txEl>
                                              <p:pRg st="16" end="16"/>
                                            </p:txEl>
                                          </p:spTgt>
                                        </p:tgtEl>
                                        <p:attrNameLst>
                                          <p:attrName>style.visibility</p:attrName>
                                        </p:attrNameLst>
                                      </p:cBhvr>
                                      <p:to>
                                        <p:strVal val="visible"/>
                                      </p:to>
                                    </p:set>
                                    <p:anim calcmode="lin" valueType="num">
                                      <p:cBhvr>
                                        <p:cTn id="87" dur="500" fill="hold"/>
                                        <p:tgtEl>
                                          <p:spTgt spid="3">
                                            <p:txEl>
                                              <p:pRg st="16" end="16"/>
                                            </p:txEl>
                                          </p:spTgt>
                                        </p:tgtEl>
                                        <p:attrNameLst>
                                          <p:attrName>ppt_w</p:attrName>
                                        </p:attrNameLst>
                                      </p:cBhvr>
                                      <p:tavLst>
                                        <p:tav tm="0">
                                          <p:val>
                                            <p:fltVal val="0"/>
                                          </p:val>
                                        </p:tav>
                                        <p:tav tm="100000">
                                          <p:val>
                                            <p:strVal val="#ppt_w"/>
                                          </p:val>
                                        </p:tav>
                                      </p:tavLst>
                                    </p:anim>
                                    <p:anim calcmode="lin" valueType="num">
                                      <p:cBhvr>
                                        <p:cTn id="88" dur="500" fill="hold"/>
                                        <p:tgtEl>
                                          <p:spTgt spid="3">
                                            <p:txEl>
                                              <p:pRg st="16" end="16"/>
                                            </p:txEl>
                                          </p:spTgt>
                                        </p:tgtEl>
                                        <p:attrNameLst>
                                          <p:attrName>ppt_h</p:attrName>
                                        </p:attrNameLst>
                                      </p:cBhvr>
                                      <p:tavLst>
                                        <p:tav tm="0">
                                          <p:val>
                                            <p:fltVal val="0"/>
                                          </p:val>
                                        </p:tav>
                                        <p:tav tm="100000">
                                          <p:val>
                                            <p:strVal val="#ppt_h"/>
                                          </p:val>
                                        </p:tav>
                                      </p:tavLst>
                                    </p:anim>
                                    <p:animEffect transition="in" filter="fade">
                                      <p:cBhvr>
                                        <p:cTn id="89"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968" y="0"/>
            <a:ext cx="5600700" cy="697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466" y="1390650"/>
            <a:ext cx="7562850" cy="546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873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 fill="hold"/>
                                        <p:tgtEl>
                                          <p:spTgt spid="3076"/>
                                        </p:tgtEl>
                                        <p:attrNameLst>
                                          <p:attrName>ppt_w</p:attrName>
                                        </p:attrNameLst>
                                      </p:cBhvr>
                                      <p:tavLst>
                                        <p:tav tm="0">
                                          <p:val>
                                            <p:fltVal val="0"/>
                                          </p:val>
                                        </p:tav>
                                        <p:tav tm="100000">
                                          <p:val>
                                            <p:strVal val="#ppt_w"/>
                                          </p:val>
                                        </p:tav>
                                      </p:tavLst>
                                    </p:anim>
                                    <p:anim calcmode="lin" valueType="num">
                                      <p:cBhvr>
                                        <p:cTn id="8" dur="500" fill="hold"/>
                                        <p:tgtEl>
                                          <p:spTgt spid="3076"/>
                                        </p:tgtEl>
                                        <p:attrNameLst>
                                          <p:attrName>ppt_h</p:attrName>
                                        </p:attrNameLst>
                                      </p:cBhvr>
                                      <p:tavLst>
                                        <p:tav tm="0">
                                          <p:val>
                                            <p:fltVal val="0"/>
                                          </p:val>
                                        </p:tav>
                                        <p:tav tm="100000">
                                          <p:val>
                                            <p:strVal val="#ppt_h"/>
                                          </p:val>
                                        </p:tav>
                                      </p:tavLst>
                                    </p:anim>
                                    <p:animEffect transition="in" filter="fade">
                                      <p:cBhvr>
                                        <p:cTn id="9"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72200" y="53504"/>
            <a:ext cx="2971800" cy="711200"/>
          </a:xfrm>
        </p:spPr>
        <p:txBody>
          <a:bodyPr/>
          <a:lstStyle/>
          <a:p>
            <a:r>
              <a:rPr lang="zh-CN" altLang="en-US" dirty="0" smtClean="0"/>
              <a:t>精炼检索结果</a:t>
            </a:r>
            <a:endParaRPr lang="zh-CN"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6172200" cy="684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0" y="1412776"/>
            <a:ext cx="1331640" cy="5445224"/>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3933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6172200" cy="684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42863"/>
            <a:ext cx="2219325"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645873" y="1268760"/>
            <a:ext cx="220027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8620" y="1916832"/>
            <a:ext cx="222885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231" y="2780928"/>
            <a:ext cx="2219325"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88620" y="3233365"/>
            <a:ext cx="22383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8620" y="4543053"/>
            <a:ext cx="2200275"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12432" y="5314577"/>
            <a:ext cx="2190750"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076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147"/>
                                        </p:tgtEl>
                                        <p:attrNameLst>
                                          <p:attrName>style.visibility</p:attrName>
                                        </p:attrNameLst>
                                      </p:cBhvr>
                                      <p:to>
                                        <p:strVal val="visible"/>
                                      </p:to>
                                    </p:set>
                                    <p:anim calcmode="lin" valueType="num">
                                      <p:cBhvr>
                                        <p:cTn id="14" dur="500" fill="hold"/>
                                        <p:tgtEl>
                                          <p:spTgt spid="6147"/>
                                        </p:tgtEl>
                                        <p:attrNameLst>
                                          <p:attrName>ppt_w</p:attrName>
                                        </p:attrNameLst>
                                      </p:cBhvr>
                                      <p:tavLst>
                                        <p:tav tm="0">
                                          <p:val>
                                            <p:fltVal val="0"/>
                                          </p:val>
                                        </p:tav>
                                        <p:tav tm="100000">
                                          <p:val>
                                            <p:strVal val="#ppt_w"/>
                                          </p:val>
                                        </p:tav>
                                      </p:tavLst>
                                    </p:anim>
                                    <p:anim calcmode="lin" valueType="num">
                                      <p:cBhvr>
                                        <p:cTn id="15" dur="500" fill="hold"/>
                                        <p:tgtEl>
                                          <p:spTgt spid="6147"/>
                                        </p:tgtEl>
                                        <p:attrNameLst>
                                          <p:attrName>ppt_h</p:attrName>
                                        </p:attrNameLst>
                                      </p:cBhvr>
                                      <p:tavLst>
                                        <p:tav tm="0">
                                          <p:val>
                                            <p:fltVal val="0"/>
                                          </p:val>
                                        </p:tav>
                                        <p:tav tm="100000">
                                          <p:val>
                                            <p:strVal val="#ppt_h"/>
                                          </p:val>
                                        </p:tav>
                                      </p:tavLst>
                                    </p:anim>
                                    <p:animEffect transition="in" filter="fade">
                                      <p:cBhvr>
                                        <p:cTn id="16" dur="500"/>
                                        <p:tgtEl>
                                          <p:spTgt spid="614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148"/>
                                        </p:tgtEl>
                                        <p:attrNameLst>
                                          <p:attrName>style.visibility</p:attrName>
                                        </p:attrNameLst>
                                      </p:cBhvr>
                                      <p:to>
                                        <p:strVal val="visible"/>
                                      </p:to>
                                    </p:set>
                                    <p:anim calcmode="lin" valueType="num">
                                      <p:cBhvr>
                                        <p:cTn id="21" dur="500" fill="hold"/>
                                        <p:tgtEl>
                                          <p:spTgt spid="6148"/>
                                        </p:tgtEl>
                                        <p:attrNameLst>
                                          <p:attrName>ppt_w</p:attrName>
                                        </p:attrNameLst>
                                      </p:cBhvr>
                                      <p:tavLst>
                                        <p:tav tm="0">
                                          <p:val>
                                            <p:fltVal val="0"/>
                                          </p:val>
                                        </p:tav>
                                        <p:tav tm="100000">
                                          <p:val>
                                            <p:strVal val="#ppt_w"/>
                                          </p:val>
                                        </p:tav>
                                      </p:tavLst>
                                    </p:anim>
                                    <p:anim calcmode="lin" valueType="num">
                                      <p:cBhvr>
                                        <p:cTn id="22" dur="500" fill="hold"/>
                                        <p:tgtEl>
                                          <p:spTgt spid="6148"/>
                                        </p:tgtEl>
                                        <p:attrNameLst>
                                          <p:attrName>ppt_h</p:attrName>
                                        </p:attrNameLst>
                                      </p:cBhvr>
                                      <p:tavLst>
                                        <p:tav tm="0">
                                          <p:val>
                                            <p:fltVal val="0"/>
                                          </p:val>
                                        </p:tav>
                                        <p:tav tm="100000">
                                          <p:val>
                                            <p:strVal val="#ppt_h"/>
                                          </p:val>
                                        </p:tav>
                                      </p:tavLst>
                                    </p:anim>
                                    <p:animEffect transition="in" filter="fade">
                                      <p:cBhvr>
                                        <p:cTn id="23" dur="500"/>
                                        <p:tgtEl>
                                          <p:spTgt spid="614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149"/>
                                        </p:tgtEl>
                                        <p:attrNameLst>
                                          <p:attrName>style.visibility</p:attrName>
                                        </p:attrNameLst>
                                      </p:cBhvr>
                                      <p:to>
                                        <p:strVal val="visible"/>
                                      </p:to>
                                    </p:set>
                                    <p:anim calcmode="lin" valueType="num">
                                      <p:cBhvr>
                                        <p:cTn id="28" dur="500" fill="hold"/>
                                        <p:tgtEl>
                                          <p:spTgt spid="6149"/>
                                        </p:tgtEl>
                                        <p:attrNameLst>
                                          <p:attrName>ppt_w</p:attrName>
                                        </p:attrNameLst>
                                      </p:cBhvr>
                                      <p:tavLst>
                                        <p:tav tm="0">
                                          <p:val>
                                            <p:fltVal val="0"/>
                                          </p:val>
                                        </p:tav>
                                        <p:tav tm="100000">
                                          <p:val>
                                            <p:strVal val="#ppt_w"/>
                                          </p:val>
                                        </p:tav>
                                      </p:tavLst>
                                    </p:anim>
                                    <p:anim calcmode="lin" valueType="num">
                                      <p:cBhvr>
                                        <p:cTn id="29" dur="500" fill="hold"/>
                                        <p:tgtEl>
                                          <p:spTgt spid="6149"/>
                                        </p:tgtEl>
                                        <p:attrNameLst>
                                          <p:attrName>ppt_h</p:attrName>
                                        </p:attrNameLst>
                                      </p:cBhvr>
                                      <p:tavLst>
                                        <p:tav tm="0">
                                          <p:val>
                                            <p:fltVal val="0"/>
                                          </p:val>
                                        </p:tav>
                                        <p:tav tm="100000">
                                          <p:val>
                                            <p:strVal val="#ppt_h"/>
                                          </p:val>
                                        </p:tav>
                                      </p:tavLst>
                                    </p:anim>
                                    <p:animEffect transition="in" filter="fade">
                                      <p:cBhvr>
                                        <p:cTn id="30" dur="500"/>
                                        <p:tgtEl>
                                          <p:spTgt spid="614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150"/>
                                        </p:tgtEl>
                                        <p:attrNameLst>
                                          <p:attrName>style.visibility</p:attrName>
                                        </p:attrNameLst>
                                      </p:cBhvr>
                                      <p:to>
                                        <p:strVal val="visible"/>
                                      </p:to>
                                    </p:set>
                                    <p:anim calcmode="lin" valueType="num">
                                      <p:cBhvr>
                                        <p:cTn id="35" dur="500" fill="hold"/>
                                        <p:tgtEl>
                                          <p:spTgt spid="6150"/>
                                        </p:tgtEl>
                                        <p:attrNameLst>
                                          <p:attrName>ppt_w</p:attrName>
                                        </p:attrNameLst>
                                      </p:cBhvr>
                                      <p:tavLst>
                                        <p:tav tm="0">
                                          <p:val>
                                            <p:fltVal val="0"/>
                                          </p:val>
                                        </p:tav>
                                        <p:tav tm="100000">
                                          <p:val>
                                            <p:strVal val="#ppt_w"/>
                                          </p:val>
                                        </p:tav>
                                      </p:tavLst>
                                    </p:anim>
                                    <p:anim calcmode="lin" valueType="num">
                                      <p:cBhvr>
                                        <p:cTn id="36" dur="500" fill="hold"/>
                                        <p:tgtEl>
                                          <p:spTgt spid="6150"/>
                                        </p:tgtEl>
                                        <p:attrNameLst>
                                          <p:attrName>ppt_h</p:attrName>
                                        </p:attrNameLst>
                                      </p:cBhvr>
                                      <p:tavLst>
                                        <p:tav tm="0">
                                          <p:val>
                                            <p:fltVal val="0"/>
                                          </p:val>
                                        </p:tav>
                                        <p:tav tm="100000">
                                          <p:val>
                                            <p:strVal val="#ppt_h"/>
                                          </p:val>
                                        </p:tav>
                                      </p:tavLst>
                                    </p:anim>
                                    <p:animEffect transition="in" filter="fade">
                                      <p:cBhvr>
                                        <p:cTn id="37" dur="500"/>
                                        <p:tgtEl>
                                          <p:spTgt spid="615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6151"/>
                                        </p:tgtEl>
                                        <p:attrNameLst>
                                          <p:attrName>style.visibility</p:attrName>
                                        </p:attrNameLst>
                                      </p:cBhvr>
                                      <p:to>
                                        <p:strVal val="visible"/>
                                      </p:to>
                                    </p:set>
                                    <p:anim calcmode="lin" valueType="num">
                                      <p:cBhvr>
                                        <p:cTn id="42" dur="500" fill="hold"/>
                                        <p:tgtEl>
                                          <p:spTgt spid="6151"/>
                                        </p:tgtEl>
                                        <p:attrNameLst>
                                          <p:attrName>ppt_w</p:attrName>
                                        </p:attrNameLst>
                                      </p:cBhvr>
                                      <p:tavLst>
                                        <p:tav tm="0">
                                          <p:val>
                                            <p:fltVal val="0"/>
                                          </p:val>
                                        </p:tav>
                                        <p:tav tm="100000">
                                          <p:val>
                                            <p:strVal val="#ppt_w"/>
                                          </p:val>
                                        </p:tav>
                                      </p:tavLst>
                                    </p:anim>
                                    <p:anim calcmode="lin" valueType="num">
                                      <p:cBhvr>
                                        <p:cTn id="43" dur="500" fill="hold"/>
                                        <p:tgtEl>
                                          <p:spTgt spid="6151"/>
                                        </p:tgtEl>
                                        <p:attrNameLst>
                                          <p:attrName>ppt_h</p:attrName>
                                        </p:attrNameLst>
                                      </p:cBhvr>
                                      <p:tavLst>
                                        <p:tav tm="0">
                                          <p:val>
                                            <p:fltVal val="0"/>
                                          </p:val>
                                        </p:tav>
                                        <p:tav tm="100000">
                                          <p:val>
                                            <p:strVal val="#ppt_h"/>
                                          </p:val>
                                        </p:tav>
                                      </p:tavLst>
                                    </p:anim>
                                    <p:animEffect transition="in" filter="fade">
                                      <p:cBhvr>
                                        <p:cTn id="44" dur="500"/>
                                        <p:tgtEl>
                                          <p:spTgt spid="615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6152"/>
                                        </p:tgtEl>
                                        <p:attrNameLst>
                                          <p:attrName>style.visibility</p:attrName>
                                        </p:attrNameLst>
                                      </p:cBhvr>
                                      <p:to>
                                        <p:strVal val="visible"/>
                                      </p:to>
                                    </p:set>
                                    <p:anim calcmode="lin" valueType="num">
                                      <p:cBhvr>
                                        <p:cTn id="49" dur="500" fill="hold"/>
                                        <p:tgtEl>
                                          <p:spTgt spid="6152"/>
                                        </p:tgtEl>
                                        <p:attrNameLst>
                                          <p:attrName>ppt_w</p:attrName>
                                        </p:attrNameLst>
                                      </p:cBhvr>
                                      <p:tavLst>
                                        <p:tav tm="0">
                                          <p:val>
                                            <p:fltVal val="0"/>
                                          </p:val>
                                        </p:tav>
                                        <p:tav tm="100000">
                                          <p:val>
                                            <p:strVal val="#ppt_w"/>
                                          </p:val>
                                        </p:tav>
                                      </p:tavLst>
                                    </p:anim>
                                    <p:anim calcmode="lin" valueType="num">
                                      <p:cBhvr>
                                        <p:cTn id="50" dur="500" fill="hold"/>
                                        <p:tgtEl>
                                          <p:spTgt spid="6152"/>
                                        </p:tgtEl>
                                        <p:attrNameLst>
                                          <p:attrName>ppt_h</p:attrName>
                                        </p:attrNameLst>
                                      </p:cBhvr>
                                      <p:tavLst>
                                        <p:tav tm="0">
                                          <p:val>
                                            <p:fltVal val="0"/>
                                          </p:val>
                                        </p:tav>
                                        <p:tav tm="100000">
                                          <p:val>
                                            <p:strVal val="#ppt_h"/>
                                          </p:val>
                                        </p:tav>
                                      </p:tavLst>
                                    </p:anim>
                                    <p:animEffect transition="in" filter="fade">
                                      <p:cBhvr>
                                        <p:cTn id="51"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772275" cy="691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标题 3"/>
          <p:cNvSpPr>
            <a:spLocks noGrp="1"/>
          </p:cNvSpPr>
          <p:nvPr>
            <p:ph type="title"/>
          </p:nvPr>
        </p:nvSpPr>
        <p:spPr>
          <a:xfrm>
            <a:off x="6516216" y="0"/>
            <a:ext cx="2627784" cy="819150"/>
          </a:xfrm>
        </p:spPr>
        <p:txBody>
          <a:bodyPr/>
          <a:lstStyle/>
          <a:p>
            <a:r>
              <a:rPr lang="zh-CN" altLang="en-US" dirty="0" smtClean="0"/>
              <a:t>基金资助方向</a:t>
            </a:r>
            <a:endParaRPr lang="zh-CN" altLang="en-US" dirty="0"/>
          </a:p>
        </p:txBody>
      </p:sp>
    </p:spTree>
    <p:extLst>
      <p:ext uri="{BB962C8B-B14F-4D97-AF65-F5344CB8AC3E}">
        <p14:creationId xmlns:p14="http://schemas.microsoft.com/office/powerpoint/2010/main" val="24076623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title"/>
          </p:nvPr>
        </p:nvSpPr>
        <p:spPr>
          <a:xfrm>
            <a:off x="468314" y="107950"/>
            <a:ext cx="8675685" cy="711200"/>
          </a:xfrm>
        </p:spPr>
        <p:txBody>
          <a:bodyPr/>
          <a:lstStyle/>
          <a:p>
            <a:pPr>
              <a:defRPr/>
            </a:pPr>
            <a:r>
              <a:rPr lang="en-US" altLang="zh-CN" dirty="0">
                <a:solidFill>
                  <a:schemeClr val="tx2">
                    <a:lumMod val="40000"/>
                    <a:lumOff val="60000"/>
                  </a:schemeClr>
                </a:solidFill>
                <a:latin typeface="+mj-ea"/>
              </a:rPr>
              <a:t>Web of Science</a:t>
            </a:r>
            <a:r>
              <a:rPr lang="zh-CN" altLang="en-US" dirty="0">
                <a:solidFill>
                  <a:schemeClr val="tx2">
                    <a:lumMod val="40000"/>
                    <a:lumOff val="60000"/>
                  </a:schemeClr>
                </a:solidFill>
                <a:latin typeface="+mj-ea"/>
              </a:rPr>
              <a:t>的主要功能</a:t>
            </a:r>
            <a:r>
              <a:rPr lang="zh-CN" altLang="en-US" dirty="0" smtClean="0">
                <a:solidFill>
                  <a:schemeClr val="tx2">
                    <a:lumMod val="40000"/>
                    <a:lumOff val="60000"/>
                  </a:schemeClr>
                </a:solidFill>
                <a:latin typeface="+mj-ea"/>
              </a:rPr>
              <a:t>之</a:t>
            </a:r>
            <a:r>
              <a:rPr lang="zh-CN" altLang="en-US" sz="4000" b="1" i="1" dirty="0" smtClean="0">
                <a:solidFill>
                  <a:schemeClr val="tx2">
                    <a:lumMod val="40000"/>
                    <a:lumOff val="60000"/>
                  </a:schemeClr>
                </a:solidFill>
                <a:latin typeface="+mj-ea"/>
              </a:rPr>
              <a:t>管理和写作</a:t>
            </a:r>
          </a:p>
        </p:txBody>
      </p:sp>
      <p:sp>
        <p:nvSpPr>
          <p:cNvPr id="3" name="矩形 2"/>
          <p:cNvSpPr/>
          <p:nvPr/>
        </p:nvSpPr>
        <p:spPr>
          <a:xfrm>
            <a:off x="539552" y="1052736"/>
            <a:ext cx="8064896" cy="2369880"/>
          </a:xfrm>
          <a:prstGeom prst="rect">
            <a:avLst/>
          </a:prstGeom>
        </p:spPr>
        <p:txBody>
          <a:bodyPr wrap="square">
            <a:spAutoFit/>
          </a:bodyPr>
          <a:lstStyle/>
          <a:p>
            <a:r>
              <a:rPr lang="zh-CN" altLang="en-US" sz="2800" b="1" dirty="0">
                <a:latin typeface="+mj-ea"/>
                <a:ea typeface="+mj-ea"/>
              </a:rPr>
              <a:t> </a:t>
            </a:r>
            <a:r>
              <a:rPr lang="zh-CN" altLang="en-US" sz="2800" b="1" dirty="0" smtClean="0">
                <a:solidFill>
                  <a:schemeClr val="tx2">
                    <a:lumMod val="40000"/>
                    <a:lumOff val="60000"/>
                  </a:schemeClr>
                </a:solidFill>
                <a:latin typeface="+mj-ea"/>
                <a:ea typeface="+mj-ea"/>
              </a:rPr>
              <a:t>文献管理：</a:t>
            </a:r>
            <a:endParaRPr lang="en-US" altLang="zh-CN" sz="2800" b="1" dirty="0" smtClean="0">
              <a:solidFill>
                <a:schemeClr val="tx2">
                  <a:lumMod val="40000"/>
                  <a:lumOff val="60000"/>
                </a:schemeClr>
              </a:solidFill>
              <a:latin typeface="+mj-ea"/>
              <a:ea typeface="+mj-ea"/>
            </a:endParaRPr>
          </a:p>
          <a:p>
            <a:pPr marL="342900" indent="-342900">
              <a:lnSpc>
                <a:spcPct val="150000"/>
              </a:lnSpc>
              <a:buFont typeface="+mj-ea"/>
              <a:buAutoNum type="circleNumDbPlain"/>
            </a:pPr>
            <a:r>
              <a:rPr lang="zh-CN" altLang="en-US" sz="2000" dirty="0" smtClean="0">
                <a:solidFill>
                  <a:schemeClr val="accent1"/>
                </a:solidFill>
                <a:latin typeface="+mj-ea"/>
                <a:ea typeface="+mj-ea"/>
              </a:rPr>
              <a:t> 可以对文献查重、分组，做统计分析、学习笔记</a:t>
            </a:r>
            <a:endParaRPr lang="en-US" altLang="zh-CN" sz="2000" dirty="0" smtClean="0">
              <a:solidFill>
                <a:schemeClr val="accent1"/>
              </a:solidFill>
              <a:latin typeface="+mj-ea"/>
              <a:ea typeface="+mj-ea"/>
            </a:endParaRPr>
          </a:p>
          <a:p>
            <a:pPr marL="342900" indent="-342900">
              <a:lnSpc>
                <a:spcPct val="150000"/>
              </a:lnSpc>
              <a:buFont typeface="+mj-ea"/>
              <a:buAutoNum type="circleNumDbPlain"/>
            </a:pPr>
            <a:r>
              <a:rPr lang="zh-CN" altLang="en-US" sz="2000" dirty="0" smtClean="0">
                <a:solidFill>
                  <a:schemeClr val="accent1"/>
                </a:solidFill>
                <a:latin typeface="+mj-ea"/>
                <a:ea typeface="+mj-ea"/>
              </a:rPr>
              <a:t>与</a:t>
            </a:r>
            <a:r>
              <a:rPr lang="en-US" altLang="zh-CN" sz="2000" dirty="0">
                <a:solidFill>
                  <a:schemeClr val="accent1"/>
                </a:solidFill>
                <a:latin typeface="+mj-ea"/>
                <a:ea typeface="+mj-ea"/>
              </a:rPr>
              <a:t>Microsoft Word</a:t>
            </a:r>
            <a:r>
              <a:rPr lang="zh-CN" altLang="en-US" sz="2000" dirty="0">
                <a:solidFill>
                  <a:schemeClr val="accent1"/>
                </a:solidFill>
                <a:latin typeface="+mj-ea"/>
                <a:ea typeface="+mj-ea"/>
              </a:rPr>
              <a:t>自动连接</a:t>
            </a:r>
            <a:r>
              <a:rPr lang="en-US" altLang="zh-CN" sz="2000" dirty="0">
                <a:solidFill>
                  <a:schemeClr val="accent1"/>
                </a:solidFill>
                <a:latin typeface="+mj-ea"/>
                <a:ea typeface="+mj-ea"/>
              </a:rPr>
              <a:t>, </a:t>
            </a:r>
            <a:r>
              <a:rPr lang="zh-CN" altLang="en-US" sz="2000" dirty="0">
                <a:solidFill>
                  <a:schemeClr val="accent1"/>
                </a:solidFill>
                <a:latin typeface="+mj-ea"/>
                <a:ea typeface="+mj-ea"/>
              </a:rPr>
              <a:t>边写作边引用</a:t>
            </a:r>
          </a:p>
          <a:p>
            <a:pPr marL="457200" indent="-457200">
              <a:lnSpc>
                <a:spcPct val="150000"/>
              </a:lnSpc>
              <a:buFont typeface="+mj-ea"/>
              <a:buAutoNum type="circleNumDbPlain"/>
            </a:pPr>
            <a:r>
              <a:rPr lang="zh-CN" altLang="en-US" sz="2000" dirty="0" smtClean="0">
                <a:solidFill>
                  <a:schemeClr val="accent1"/>
                </a:solidFill>
                <a:latin typeface="+mj-ea"/>
                <a:ea typeface="+mj-ea"/>
              </a:rPr>
              <a:t>自动</a:t>
            </a:r>
            <a:r>
              <a:rPr lang="zh-CN" altLang="en-US" sz="2000" dirty="0">
                <a:solidFill>
                  <a:schemeClr val="accent1"/>
                </a:solidFill>
                <a:latin typeface="+mj-ea"/>
                <a:ea typeface="+mj-ea"/>
              </a:rPr>
              <a:t>生成文中和文</a:t>
            </a:r>
            <a:r>
              <a:rPr lang="zh-CN" altLang="en-US" sz="2000" dirty="0" smtClean="0">
                <a:solidFill>
                  <a:schemeClr val="accent1"/>
                </a:solidFill>
                <a:latin typeface="+mj-ea"/>
                <a:ea typeface="+mj-ea"/>
              </a:rPr>
              <a:t>后</a:t>
            </a:r>
            <a:r>
              <a:rPr lang="zh-CN" altLang="en-US" sz="2000" dirty="0">
                <a:solidFill>
                  <a:schemeClr val="accent1"/>
                </a:solidFill>
                <a:latin typeface="+mj-ea"/>
                <a:ea typeface="+mj-ea"/>
              </a:rPr>
              <a:t>的</a:t>
            </a:r>
            <a:r>
              <a:rPr lang="zh-CN" altLang="en-US" sz="2000" dirty="0" smtClean="0">
                <a:solidFill>
                  <a:schemeClr val="accent1"/>
                </a:solidFill>
                <a:latin typeface="+mj-ea"/>
                <a:ea typeface="+mj-ea"/>
              </a:rPr>
              <a:t>参考</a:t>
            </a:r>
            <a:r>
              <a:rPr lang="zh-CN" altLang="en-US" sz="2000" dirty="0">
                <a:solidFill>
                  <a:schemeClr val="accent1"/>
                </a:solidFill>
                <a:latin typeface="+mj-ea"/>
                <a:ea typeface="+mj-ea"/>
              </a:rPr>
              <a:t>文献</a:t>
            </a:r>
          </a:p>
          <a:p>
            <a:pPr marL="457200" indent="-457200">
              <a:lnSpc>
                <a:spcPct val="150000"/>
              </a:lnSpc>
              <a:buFont typeface="+mj-ea"/>
              <a:buAutoNum type="circleNumDbPlain"/>
            </a:pPr>
            <a:r>
              <a:rPr lang="zh-CN" altLang="en-US" sz="2000" dirty="0" smtClean="0">
                <a:solidFill>
                  <a:schemeClr val="accent1"/>
                </a:solidFill>
                <a:latin typeface="+mj-ea"/>
                <a:ea typeface="+mj-ea"/>
              </a:rPr>
              <a:t>提供期刊</a:t>
            </a:r>
            <a:r>
              <a:rPr lang="zh-CN" altLang="en-US" sz="2000" dirty="0">
                <a:solidFill>
                  <a:schemeClr val="accent1"/>
                </a:solidFill>
                <a:latin typeface="+mj-ea"/>
                <a:ea typeface="+mj-ea"/>
              </a:rPr>
              <a:t>的参考文献格式</a:t>
            </a:r>
          </a:p>
        </p:txBody>
      </p:sp>
      <p:sp>
        <p:nvSpPr>
          <p:cNvPr id="4" name="矩形 3"/>
          <p:cNvSpPr/>
          <p:nvPr/>
        </p:nvSpPr>
        <p:spPr>
          <a:xfrm>
            <a:off x="683568" y="3429000"/>
            <a:ext cx="7920880" cy="1908215"/>
          </a:xfrm>
          <a:prstGeom prst="rect">
            <a:avLst/>
          </a:prstGeom>
        </p:spPr>
        <p:txBody>
          <a:bodyPr wrap="square">
            <a:spAutoFit/>
          </a:bodyPr>
          <a:lstStyle/>
          <a:p>
            <a:r>
              <a:rPr lang="zh-CN" altLang="en-US" sz="2800" b="1" dirty="0">
                <a:solidFill>
                  <a:schemeClr val="tx2">
                    <a:lumMod val="40000"/>
                    <a:lumOff val="60000"/>
                  </a:schemeClr>
                </a:solidFill>
                <a:latin typeface="+mj-ea"/>
                <a:ea typeface="+mj-ea"/>
              </a:rPr>
              <a:t>提高写作效率</a:t>
            </a:r>
            <a:r>
              <a:rPr lang="en-US" altLang="zh-CN" sz="2800" b="1" dirty="0">
                <a:solidFill>
                  <a:schemeClr val="tx2">
                    <a:lumMod val="40000"/>
                    <a:lumOff val="60000"/>
                  </a:schemeClr>
                </a:solidFill>
                <a:latin typeface="+mj-ea"/>
                <a:ea typeface="+mj-ea"/>
              </a:rPr>
              <a:t>:</a:t>
            </a:r>
          </a:p>
          <a:p>
            <a:pPr marL="457200" indent="-457200">
              <a:lnSpc>
                <a:spcPct val="150000"/>
              </a:lnSpc>
              <a:buFont typeface="+mj-ea"/>
              <a:buAutoNum type="circleNumDbPlain"/>
            </a:pPr>
            <a:r>
              <a:rPr lang="zh-CN" altLang="en-US" sz="2000" dirty="0">
                <a:solidFill>
                  <a:schemeClr val="accent1"/>
                </a:solidFill>
                <a:latin typeface="+mj-ea"/>
                <a:ea typeface="+mj-ea"/>
              </a:rPr>
              <a:t>按拟投稿期刊的格式要求自动生成参考文献</a:t>
            </a:r>
            <a:r>
              <a:rPr lang="en-US" altLang="zh-CN" sz="2000" dirty="0">
                <a:solidFill>
                  <a:schemeClr val="accent1"/>
                </a:solidFill>
                <a:latin typeface="+mj-ea"/>
                <a:ea typeface="+mj-ea"/>
              </a:rPr>
              <a:t>, </a:t>
            </a:r>
            <a:r>
              <a:rPr lang="zh-CN" altLang="en-US" sz="2000" dirty="0" smtClean="0">
                <a:solidFill>
                  <a:schemeClr val="accent1"/>
                </a:solidFill>
                <a:latin typeface="+mj-ea"/>
                <a:ea typeface="+mj-ea"/>
              </a:rPr>
              <a:t>节约时间</a:t>
            </a:r>
            <a:r>
              <a:rPr lang="zh-CN" altLang="en-US" sz="2000" dirty="0">
                <a:solidFill>
                  <a:schemeClr val="accent1"/>
                </a:solidFill>
                <a:latin typeface="+mj-ea"/>
                <a:ea typeface="+mj-ea"/>
              </a:rPr>
              <a:t>和精力</a:t>
            </a:r>
          </a:p>
          <a:p>
            <a:pPr marL="457200" indent="-457200">
              <a:lnSpc>
                <a:spcPct val="150000"/>
              </a:lnSpc>
              <a:buFont typeface="+mj-ea"/>
              <a:buAutoNum type="circleNumDbPlain"/>
            </a:pPr>
            <a:r>
              <a:rPr lang="zh-CN" altLang="en-US" sz="2000" dirty="0">
                <a:solidFill>
                  <a:schemeClr val="accent1"/>
                </a:solidFill>
                <a:latin typeface="+mj-ea"/>
                <a:ea typeface="+mj-ea"/>
              </a:rPr>
              <a:t>对</a:t>
            </a:r>
            <a:r>
              <a:rPr lang="zh-CN" altLang="en-US" sz="2000" dirty="0" smtClean="0">
                <a:solidFill>
                  <a:schemeClr val="accent1"/>
                </a:solidFill>
                <a:latin typeface="+mj-ea"/>
                <a:ea typeface="+mj-ea"/>
              </a:rPr>
              <a:t>文章的</a:t>
            </a:r>
            <a:r>
              <a:rPr lang="zh-CN" altLang="en-US" sz="2000" dirty="0">
                <a:solidFill>
                  <a:schemeClr val="accent1"/>
                </a:solidFill>
                <a:latin typeface="+mj-ea"/>
                <a:ea typeface="+mj-ea"/>
              </a:rPr>
              <a:t>引用进行增、删、改以及位置调整都会自动重新排好序</a:t>
            </a:r>
          </a:p>
          <a:p>
            <a:pPr marL="457200" indent="-457200">
              <a:lnSpc>
                <a:spcPct val="150000"/>
              </a:lnSpc>
              <a:buFont typeface="+mj-ea"/>
              <a:buAutoNum type="circleNumDbPlain"/>
            </a:pPr>
            <a:r>
              <a:rPr lang="zh-CN" altLang="en-US" sz="2000" dirty="0">
                <a:solidFill>
                  <a:schemeClr val="accent1"/>
                </a:solidFill>
                <a:latin typeface="+mj-ea"/>
                <a:ea typeface="+mj-ea"/>
              </a:rPr>
              <a:t>修改退稿</a:t>
            </a:r>
            <a:r>
              <a:rPr lang="en-US" altLang="zh-CN" sz="2000" dirty="0">
                <a:solidFill>
                  <a:schemeClr val="accent1"/>
                </a:solidFill>
                <a:latin typeface="+mj-ea"/>
                <a:ea typeface="+mj-ea"/>
              </a:rPr>
              <a:t>, </a:t>
            </a:r>
            <a:r>
              <a:rPr lang="zh-CN" altLang="en-US" sz="2000" dirty="0">
                <a:solidFill>
                  <a:schemeClr val="accent1"/>
                </a:solidFill>
                <a:latin typeface="+mj-ea"/>
                <a:ea typeface="+mj-ea"/>
              </a:rPr>
              <a:t>准备另投它刊时</a:t>
            </a:r>
            <a:r>
              <a:rPr lang="en-US" altLang="zh-CN" sz="2000" dirty="0">
                <a:solidFill>
                  <a:schemeClr val="accent1"/>
                </a:solidFill>
                <a:latin typeface="+mj-ea"/>
                <a:ea typeface="+mj-ea"/>
              </a:rPr>
              <a:t>, </a:t>
            </a:r>
            <a:r>
              <a:rPr lang="zh-CN" altLang="en-US" sz="2000" dirty="0">
                <a:solidFill>
                  <a:schemeClr val="accent1"/>
                </a:solidFill>
                <a:latin typeface="+mj-ea"/>
                <a:ea typeface="+mj-ea"/>
              </a:rPr>
              <a:t>瞬间调整参考文献格式</a:t>
            </a:r>
          </a:p>
        </p:txBody>
      </p:sp>
    </p:spTree>
    <p:extLst>
      <p:ext uri="{BB962C8B-B14F-4D97-AF65-F5344CB8AC3E}">
        <p14:creationId xmlns:p14="http://schemas.microsoft.com/office/powerpoint/2010/main" val="6142944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title"/>
          </p:nvPr>
        </p:nvSpPr>
        <p:spPr>
          <a:xfrm>
            <a:off x="468314" y="107950"/>
            <a:ext cx="8675685" cy="711200"/>
          </a:xfrm>
        </p:spPr>
        <p:txBody>
          <a:bodyPr/>
          <a:lstStyle/>
          <a:p>
            <a:pPr>
              <a:defRPr/>
            </a:pPr>
            <a:r>
              <a:rPr lang="en-US" altLang="zh-CN" dirty="0">
                <a:solidFill>
                  <a:schemeClr val="tx2">
                    <a:lumMod val="40000"/>
                    <a:lumOff val="60000"/>
                  </a:schemeClr>
                </a:solidFill>
                <a:latin typeface="+mj-ea"/>
              </a:rPr>
              <a:t>Web of Science</a:t>
            </a:r>
            <a:r>
              <a:rPr lang="zh-CN" altLang="en-US" dirty="0">
                <a:solidFill>
                  <a:schemeClr val="tx2">
                    <a:lumMod val="40000"/>
                    <a:lumOff val="60000"/>
                  </a:schemeClr>
                </a:solidFill>
                <a:latin typeface="+mj-ea"/>
              </a:rPr>
              <a:t>的主要功能</a:t>
            </a:r>
            <a:r>
              <a:rPr lang="zh-CN" altLang="en-US" dirty="0" smtClean="0">
                <a:solidFill>
                  <a:schemeClr val="tx2">
                    <a:lumMod val="40000"/>
                    <a:lumOff val="60000"/>
                  </a:schemeClr>
                </a:solidFill>
                <a:latin typeface="+mj-ea"/>
              </a:rPr>
              <a:t>之</a:t>
            </a:r>
            <a:r>
              <a:rPr lang="zh-CN" altLang="en-US" sz="4000" b="1" i="1" dirty="0" smtClean="0">
                <a:solidFill>
                  <a:schemeClr val="tx2">
                    <a:lumMod val="40000"/>
                    <a:lumOff val="60000"/>
                  </a:schemeClr>
                </a:solidFill>
                <a:latin typeface="+mj-ea"/>
              </a:rPr>
              <a:t>管理和写作</a:t>
            </a:r>
          </a:p>
        </p:txBody>
      </p:sp>
      <p:sp>
        <p:nvSpPr>
          <p:cNvPr id="3" name="矩形 2"/>
          <p:cNvSpPr/>
          <p:nvPr/>
        </p:nvSpPr>
        <p:spPr>
          <a:xfrm>
            <a:off x="539552" y="1052736"/>
            <a:ext cx="8064896" cy="1661993"/>
          </a:xfrm>
          <a:prstGeom prst="rect">
            <a:avLst/>
          </a:prstGeom>
        </p:spPr>
        <p:txBody>
          <a:bodyPr wrap="square">
            <a:spAutoFit/>
          </a:bodyPr>
          <a:lstStyle/>
          <a:p>
            <a:pPr>
              <a:lnSpc>
                <a:spcPct val="150000"/>
              </a:lnSpc>
            </a:pPr>
            <a:r>
              <a:rPr lang="zh-CN" altLang="en-US" sz="2800" b="1" dirty="0">
                <a:latin typeface="+mj-ea"/>
                <a:ea typeface="+mj-ea"/>
              </a:rPr>
              <a:t> </a:t>
            </a:r>
            <a:r>
              <a:rPr lang="zh-CN" altLang="en-US" sz="2800" b="1" dirty="0" smtClean="0">
                <a:solidFill>
                  <a:schemeClr val="tx2">
                    <a:lumMod val="40000"/>
                    <a:lumOff val="60000"/>
                  </a:schemeClr>
                </a:solidFill>
                <a:latin typeface="+mj-ea"/>
                <a:ea typeface="+mj-ea"/>
              </a:rPr>
              <a:t>文献管理：</a:t>
            </a:r>
            <a:endParaRPr lang="en-US" altLang="zh-CN" sz="2800" b="1" dirty="0" smtClean="0">
              <a:solidFill>
                <a:schemeClr val="tx2">
                  <a:lumMod val="40000"/>
                  <a:lumOff val="60000"/>
                </a:schemeClr>
              </a:solidFill>
              <a:latin typeface="+mj-ea"/>
              <a:ea typeface="+mj-ea"/>
            </a:endParaRPr>
          </a:p>
          <a:p>
            <a:pPr marL="342900" indent="-342900">
              <a:lnSpc>
                <a:spcPct val="150000"/>
              </a:lnSpc>
              <a:buFont typeface="+mj-ea"/>
              <a:buAutoNum type="circleNumDbPlain"/>
            </a:pPr>
            <a:r>
              <a:rPr lang="zh-CN" altLang="en-US" sz="2000" dirty="0" smtClean="0">
                <a:solidFill>
                  <a:schemeClr val="accent1"/>
                </a:solidFill>
                <a:latin typeface="+mj-ea"/>
                <a:ea typeface="+mj-ea"/>
              </a:rPr>
              <a:t> 可以对文献查重、分组</a:t>
            </a:r>
            <a:endParaRPr lang="en-US" altLang="zh-CN" sz="2000" dirty="0" smtClean="0">
              <a:solidFill>
                <a:schemeClr val="accent1"/>
              </a:solidFill>
              <a:latin typeface="+mj-ea"/>
              <a:ea typeface="+mj-ea"/>
            </a:endParaRPr>
          </a:p>
          <a:p>
            <a:pPr marL="342900" indent="-342900">
              <a:lnSpc>
                <a:spcPct val="150000"/>
              </a:lnSpc>
              <a:buFont typeface="+mj-ea"/>
              <a:buAutoNum type="circleNumDbPlain"/>
            </a:pPr>
            <a:r>
              <a:rPr lang="zh-CN" altLang="en-US" sz="2000" dirty="0" smtClean="0">
                <a:solidFill>
                  <a:schemeClr val="accent1"/>
                </a:solidFill>
                <a:latin typeface="+mj-ea"/>
                <a:ea typeface="+mj-ea"/>
              </a:rPr>
              <a:t> 做统计分析、学习笔记</a:t>
            </a:r>
            <a:endParaRPr lang="en-US" altLang="zh-CN" sz="2000" dirty="0" smtClean="0">
              <a:solidFill>
                <a:schemeClr val="accent1"/>
              </a:solidFill>
              <a:latin typeface="+mj-ea"/>
              <a:ea typeface="+mj-ea"/>
            </a:endParaRPr>
          </a:p>
        </p:txBody>
      </p:sp>
      <p:sp>
        <p:nvSpPr>
          <p:cNvPr id="4" name="矩形 3"/>
          <p:cNvSpPr/>
          <p:nvPr/>
        </p:nvSpPr>
        <p:spPr>
          <a:xfrm>
            <a:off x="539552" y="2708920"/>
            <a:ext cx="7920880" cy="2123658"/>
          </a:xfrm>
          <a:prstGeom prst="rect">
            <a:avLst/>
          </a:prstGeom>
        </p:spPr>
        <p:txBody>
          <a:bodyPr wrap="square">
            <a:spAutoFit/>
          </a:bodyPr>
          <a:lstStyle/>
          <a:p>
            <a:pPr>
              <a:lnSpc>
                <a:spcPct val="150000"/>
              </a:lnSpc>
            </a:pPr>
            <a:r>
              <a:rPr lang="zh-CN" altLang="en-US" sz="2800" b="1" dirty="0">
                <a:solidFill>
                  <a:schemeClr val="tx2">
                    <a:lumMod val="40000"/>
                    <a:lumOff val="60000"/>
                  </a:schemeClr>
                </a:solidFill>
                <a:latin typeface="+mj-ea"/>
                <a:ea typeface="+mj-ea"/>
              </a:rPr>
              <a:t>提高写作效率</a:t>
            </a:r>
            <a:r>
              <a:rPr lang="en-US" altLang="zh-CN" sz="2800" b="1" dirty="0">
                <a:solidFill>
                  <a:schemeClr val="tx2">
                    <a:lumMod val="40000"/>
                    <a:lumOff val="60000"/>
                  </a:schemeClr>
                </a:solidFill>
                <a:latin typeface="+mj-ea"/>
                <a:ea typeface="+mj-ea"/>
              </a:rPr>
              <a:t>:</a:t>
            </a:r>
          </a:p>
          <a:p>
            <a:pPr marL="457200" indent="-457200">
              <a:lnSpc>
                <a:spcPct val="150000"/>
              </a:lnSpc>
              <a:buFont typeface="+mj-ea"/>
              <a:buAutoNum type="circleNumDbPlain"/>
            </a:pPr>
            <a:r>
              <a:rPr lang="zh-CN" altLang="en-US" sz="2000" dirty="0">
                <a:solidFill>
                  <a:schemeClr val="accent1"/>
                </a:solidFill>
                <a:latin typeface="+mj-ea"/>
                <a:ea typeface="+mj-ea"/>
              </a:rPr>
              <a:t>与</a:t>
            </a:r>
            <a:r>
              <a:rPr lang="en-US" altLang="zh-CN" sz="2000" dirty="0">
                <a:solidFill>
                  <a:schemeClr val="accent1"/>
                </a:solidFill>
                <a:latin typeface="+mj-ea"/>
                <a:ea typeface="+mj-ea"/>
              </a:rPr>
              <a:t>Microsoft Word</a:t>
            </a:r>
            <a:r>
              <a:rPr lang="zh-CN" altLang="en-US" sz="2000" dirty="0">
                <a:solidFill>
                  <a:schemeClr val="accent1"/>
                </a:solidFill>
                <a:latin typeface="+mj-ea"/>
                <a:ea typeface="+mj-ea"/>
              </a:rPr>
              <a:t>自动连接</a:t>
            </a:r>
            <a:r>
              <a:rPr lang="en-US" altLang="zh-CN" sz="2000" dirty="0">
                <a:solidFill>
                  <a:schemeClr val="accent1"/>
                </a:solidFill>
                <a:latin typeface="+mj-ea"/>
                <a:ea typeface="+mj-ea"/>
              </a:rPr>
              <a:t>, </a:t>
            </a:r>
            <a:r>
              <a:rPr lang="zh-CN" altLang="en-US" sz="2000" dirty="0">
                <a:solidFill>
                  <a:schemeClr val="accent1"/>
                </a:solidFill>
                <a:latin typeface="+mj-ea"/>
                <a:ea typeface="+mj-ea"/>
              </a:rPr>
              <a:t>边写作边引用</a:t>
            </a:r>
          </a:p>
          <a:p>
            <a:pPr marL="457200" indent="-457200">
              <a:lnSpc>
                <a:spcPct val="150000"/>
              </a:lnSpc>
              <a:buFont typeface="+mj-ea"/>
              <a:buAutoNum type="circleNumDbPlain"/>
            </a:pPr>
            <a:r>
              <a:rPr lang="zh-CN" altLang="en-US" sz="2000" dirty="0" smtClean="0">
                <a:solidFill>
                  <a:schemeClr val="accent1"/>
                </a:solidFill>
                <a:latin typeface="+mj-ea"/>
                <a:ea typeface="+mj-ea"/>
              </a:rPr>
              <a:t>按</a:t>
            </a:r>
            <a:r>
              <a:rPr lang="zh-CN" altLang="en-US" sz="2000" dirty="0">
                <a:solidFill>
                  <a:schemeClr val="accent1"/>
                </a:solidFill>
                <a:latin typeface="+mj-ea"/>
                <a:ea typeface="+mj-ea"/>
              </a:rPr>
              <a:t>拟投稿期刊的</a:t>
            </a:r>
            <a:r>
              <a:rPr lang="zh-CN" altLang="en-US" sz="2000" dirty="0" smtClean="0">
                <a:solidFill>
                  <a:schemeClr val="accent1"/>
                </a:solidFill>
                <a:latin typeface="+mj-ea"/>
                <a:ea typeface="+mj-ea"/>
              </a:rPr>
              <a:t>格式，完成对</a:t>
            </a:r>
            <a:r>
              <a:rPr lang="zh-CN" altLang="en-US" sz="2000" dirty="0">
                <a:solidFill>
                  <a:schemeClr val="accent1"/>
                </a:solidFill>
                <a:latin typeface="+mj-ea"/>
                <a:ea typeface="+mj-ea"/>
              </a:rPr>
              <a:t>文章的</a:t>
            </a:r>
            <a:r>
              <a:rPr lang="zh-CN" altLang="en-US" sz="2000" dirty="0" smtClean="0">
                <a:solidFill>
                  <a:schemeClr val="accent1"/>
                </a:solidFill>
                <a:latin typeface="+mj-ea"/>
                <a:ea typeface="+mj-ea"/>
              </a:rPr>
              <a:t>引用及</a:t>
            </a:r>
            <a:r>
              <a:rPr lang="zh-CN" altLang="en-US" sz="2000" dirty="0" smtClean="0">
                <a:solidFill>
                  <a:schemeClr val="accent1"/>
                </a:solidFill>
                <a:latin typeface="+mj-ea"/>
                <a:ea typeface="+mj-ea"/>
              </a:rPr>
              <a:t>参考文献的调整</a:t>
            </a:r>
            <a:endParaRPr lang="en-US" altLang="zh-CN" sz="2000" dirty="0">
              <a:solidFill>
                <a:schemeClr val="accent1"/>
              </a:solidFill>
              <a:latin typeface="+mj-ea"/>
              <a:ea typeface="+mj-ea"/>
            </a:endParaRPr>
          </a:p>
          <a:p>
            <a:pPr marL="457200" indent="-457200">
              <a:lnSpc>
                <a:spcPct val="150000"/>
              </a:lnSpc>
              <a:buFont typeface="+mj-ea"/>
              <a:buAutoNum type="circleNumDbPlain"/>
            </a:pPr>
            <a:r>
              <a:rPr lang="zh-CN" altLang="en-US" sz="2000" dirty="0" smtClean="0">
                <a:solidFill>
                  <a:schemeClr val="accent1"/>
                </a:solidFill>
                <a:latin typeface="+mj-ea"/>
                <a:ea typeface="+mj-ea"/>
              </a:rPr>
              <a:t>修改退稿</a:t>
            </a:r>
            <a:r>
              <a:rPr lang="en-US" altLang="zh-CN" sz="2000" dirty="0" smtClean="0">
                <a:solidFill>
                  <a:schemeClr val="accent1"/>
                </a:solidFill>
                <a:latin typeface="+mj-ea"/>
                <a:ea typeface="+mj-ea"/>
              </a:rPr>
              <a:t>, </a:t>
            </a:r>
            <a:r>
              <a:rPr lang="zh-CN" altLang="en-US" sz="2000" dirty="0" smtClean="0">
                <a:solidFill>
                  <a:schemeClr val="accent1"/>
                </a:solidFill>
                <a:latin typeface="+mj-ea"/>
                <a:ea typeface="+mj-ea"/>
              </a:rPr>
              <a:t>准备另投它刊时</a:t>
            </a:r>
            <a:r>
              <a:rPr lang="en-US" altLang="zh-CN" sz="2000" dirty="0" smtClean="0">
                <a:solidFill>
                  <a:schemeClr val="accent1"/>
                </a:solidFill>
                <a:latin typeface="+mj-ea"/>
                <a:ea typeface="+mj-ea"/>
              </a:rPr>
              <a:t>, </a:t>
            </a:r>
            <a:r>
              <a:rPr lang="zh-CN" altLang="en-US" sz="2000" dirty="0" smtClean="0">
                <a:solidFill>
                  <a:schemeClr val="accent1"/>
                </a:solidFill>
                <a:latin typeface="+mj-ea"/>
                <a:ea typeface="+mj-ea"/>
              </a:rPr>
              <a:t>瞬间调整文献格式</a:t>
            </a:r>
            <a:endParaRPr lang="zh-CN" altLang="en-US" sz="2000" dirty="0">
              <a:solidFill>
                <a:schemeClr val="accent1"/>
              </a:solidFill>
              <a:latin typeface="+mj-ea"/>
              <a:ea typeface="+mj-ea"/>
            </a:endParaRPr>
          </a:p>
        </p:txBody>
      </p:sp>
    </p:spTree>
    <p:extLst>
      <p:ext uri="{BB962C8B-B14F-4D97-AF65-F5344CB8AC3E}">
        <p14:creationId xmlns:p14="http://schemas.microsoft.com/office/powerpoint/2010/main" val="4114834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t>几经风雨，几经变迁</a:t>
            </a:r>
          </a:p>
        </p:txBody>
      </p:sp>
      <p:sp>
        <p:nvSpPr>
          <p:cNvPr id="8" name="内容占位符 7"/>
          <p:cNvSpPr>
            <a:spLocks noGrp="1"/>
          </p:cNvSpPr>
          <p:nvPr>
            <p:ph idx="1"/>
          </p:nvPr>
        </p:nvSpPr>
        <p:spPr/>
        <p:txBody>
          <a:bodyPr/>
          <a:lstStyle/>
          <a:p>
            <a:pPr>
              <a:lnSpc>
                <a:spcPct val="150000"/>
              </a:lnSpc>
            </a:pPr>
            <a:r>
              <a:rPr lang="en-US" altLang="zh-CN" b="1" dirty="0"/>
              <a:t>1997</a:t>
            </a:r>
            <a:r>
              <a:rPr lang="zh-CN" altLang="en-US" b="1" dirty="0"/>
              <a:t>年，</a:t>
            </a:r>
            <a:r>
              <a:rPr lang="en-US" altLang="zh-CN" b="1" dirty="0"/>
              <a:t>Thomson Reuters </a:t>
            </a:r>
            <a:r>
              <a:rPr lang="zh-CN" altLang="en-US" b="1" dirty="0"/>
              <a:t>将</a:t>
            </a:r>
            <a:r>
              <a:rPr lang="en-US" altLang="zh-CN" b="1" dirty="0"/>
              <a:t>SCI</a:t>
            </a:r>
            <a:r>
              <a:rPr lang="zh-CN" altLang="en-US" b="1" dirty="0"/>
              <a:t>，</a:t>
            </a:r>
            <a:r>
              <a:rPr lang="en-US" altLang="zh-CN" b="1" dirty="0"/>
              <a:t>SSCI</a:t>
            </a:r>
            <a:r>
              <a:rPr lang="zh-CN" altLang="en-US" b="1" dirty="0"/>
              <a:t>，</a:t>
            </a:r>
            <a:r>
              <a:rPr lang="en-US" altLang="zh-CN" b="1" dirty="0"/>
              <a:t>AHCI</a:t>
            </a:r>
            <a:r>
              <a:rPr lang="zh-CN" altLang="en-US" b="1" dirty="0"/>
              <a:t>整合，利用互联网的开放环境，创建了网络版的多学科文摘数据库</a:t>
            </a:r>
            <a:r>
              <a:rPr lang="zh-CN" altLang="en-US" b="1" dirty="0" smtClean="0"/>
              <a:t>－－</a:t>
            </a:r>
            <a:r>
              <a:rPr lang="en-US" altLang="zh-CN" b="1" dirty="0" smtClean="0"/>
              <a:t>Web </a:t>
            </a:r>
            <a:r>
              <a:rPr lang="en-US" altLang="zh-CN" b="1" dirty="0"/>
              <a:t>of </a:t>
            </a:r>
            <a:r>
              <a:rPr lang="en-US" altLang="zh-CN" b="1" dirty="0" smtClean="0"/>
              <a:t>Science</a:t>
            </a:r>
            <a:r>
              <a:rPr lang="zh-CN" altLang="en-US" b="1" dirty="0" smtClean="0"/>
              <a:t>，基于</a:t>
            </a:r>
            <a:r>
              <a:rPr lang="en-US" altLang="zh-CN" b="1" dirty="0" smtClean="0"/>
              <a:t>Web </a:t>
            </a:r>
            <a:r>
              <a:rPr lang="en-US" altLang="zh-CN" b="1" dirty="0"/>
              <a:t>of Knowledge</a:t>
            </a:r>
            <a:r>
              <a:rPr lang="zh-CN" altLang="en-US" b="1" dirty="0"/>
              <a:t>的检索平台</a:t>
            </a:r>
            <a:r>
              <a:rPr lang="zh-CN" altLang="en-US" b="1" dirty="0" smtClean="0"/>
              <a:t>。</a:t>
            </a:r>
            <a:endParaRPr lang="zh-CN" altLang="en-US" b="1" dirty="0"/>
          </a:p>
          <a:p>
            <a:pPr>
              <a:lnSpc>
                <a:spcPct val="150000"/>
              </a:lnSpc>
            </a:pPr>
            <a:r>
              <a:rPr lang="en-US" altLang="zh-CN" b="1" dirty="0">
                <a:solidFill>
                  <a:schemeClr val="tx1"/>
                </a:solidFill>
              </a:rPr>
              <a:t>Web of Science Core Collection</a:t>
            </a:r>
            <a:r>
              <a:rPr lang="zh-CN" altLang="en-US" b="1" dirty="0">
                <a:solidFill>
                  <a:schemeClr val="tx1"/>
                </a:solidFill>
              </a:rPr>
              <a:t>核心合集数据库收录了</a:t>
            </a:r>
            <a:r>
              <a:rPr lang="en-US" altLang="zh-CN" b="1" dirty="0">
                <a:solidFill>
                  <a:schemeClr val="tx1"/>
                </a:solidFill>
              </a:rPr>
              <a:t>13762 </a:t>
            </a:r>
            <a:r>
              <a:rPr lang="zh-CN" altLang="en-US" b="1" dirty="0">
                <a:solidFill>
                  <a:schemeClr val="tx1"/>
                </a:solidFill>
              </a:rPr>
              <a:t>种世界权威的、高影响力的学术期刊，内容涵盖自然科学、工程技术、生物医学、社会科学、艺术与人文等领域，最早回溯至</a:t>
            </a:r>
            <a:r>
              <a:rPr lang="en-US" altLang="zh-CN" b="1" dirty="0">
                <a:solidFill>
                  <a:schemeClr val="tx1"/>
                </a:solidFill>
              </a:rPr>
              <a:t>1900</a:t>
            </a:r>
            <a:r>
              <a:rPr lang="zh-CN" altLang="en-US" b="1" dirty="0">
                <a:solidFill>
                  <a:schemeClr val="tx1"/>
                </a:solidFill>
              </a:rPr>
              <a:t>年。</a:t>
            </a:r>
            <a:r>
              <a:rPr lang="en-US" altLang="zh-CN" b="1" dirty="0">
                <a:solidFill>
                  <a:schemeClr val="tx1"/>
                </a:solidFill>
              </a:rPr>
              <a:t>Web of Science</a:t>
            </a:r>
            <a:r>
              <a:rPr lang="zh-CN" altLang="en-US" b="1" dirty="0">
                <a:solidFill>
                  <a:schemeClr val="tx1"/>
                </a:solidFill>
              </a:rPr>
              <a:t>核心合集收录了论文中所引用的参考文献，并按照被引作者、出处和出版年代编成独特的引文索引</a:t>
            </a:r>
            <a:r>
              <a:rPr lang="zh-CN" altLang="en-US" b="1" dirty="0" smtClean="0">
                <a:solidFill>
                  <a:schemeClr val="tx1"/>
                </a:solidFill>
              </a:rPr>
              <a:t>。</a:t>
            </a:r>
            <a:endParaRPr lang="zh-CN" altLang="en-US" b="1" dirty="0">
              <a:solidFill>
                <a:schemeClr val="tx1"/>
              </a:solidFill>
            </a:endParaRPr>
          </a:p>
        </p:txBody>
      </p:sp>
    </p:spTree>
    <p:extLst>
      <p:ext uri="{BB962C8B-B14F-4D97-AF65-F5344CB8AC3E}">
        <p14:creationId xmlns:p14="http://schemas.microsoft.com/office/powerpoint/2010/main" val="31646679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敬请关注：</a:t>
            </a:r>
            <a:endParaRPr lang="zh-CN" alt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8313" y="1988840"/>
            <a:ext cx="8218487" cy="1202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347864" y="3789040"/>
            <a:ext cx="4012637" cy="830997"/>
          </a:xfrm>
          <a:prstGeom prst="rect">
            <a:avLst/>
          </a:prstGeom>
          <a:noFill/>
        </p:spPr>
        <p:txBody>
          <a:bodyPr wrap="none" rtlCol="0">
            <a:spAutoFit/>
          </a:bodyPr>
          <a:lstStyle/>
          <a:p>
            <a:pPr algn="ctr"/>
            <a:r>
              <a:rPr lang="zh-CN" altLang="en-US" sz="2400" b="1" dirty="0" smtClean="0">
                <a:latin typeface="华文行楷" panose="02010800040101010101" pitchFamily="2" charset="-122"/>
                <a:ea typeface="华文行楷" panose="02010800040101010101" pitchFamily="2" charset="-122"/>
              </a:rPr>
              <a:t>谭智敏老师</a:t>
            </a:r>
            <a:endParaRPr lang="en-US" altLang="zh-CN" sz="2400" b="1" dirty="0" smtClean="0">
              <a:latin typeface="华文行楷" panose="02010800040101010101" pitchFamily="2" charset="-122"/>
              <a:ea typeface="华文行楷" panose="02010800040101010101" pitchFamily="2" charset="-122"/>
            </a:endParaRPr>
          </a:p>
          <a:p>
            <a:pPr algn="ctr"/>
            <a:r>
              <a:rPr lang="en-US" altLang="zh-CN" sz="2400" b="1" dirty="0" smtClean="0">
                <a:latin typeface="华文行楷" panose="02010800040101010101" pitchFamily="2" charset="-122"/>
                <a:ea typeface="华文行楷" panose="02010800040101010101" pitchFamily="2" charset="-122"/>
              </a:rPr>
              <a:t>11</a:t>
            </a:r>
            <a:r>
              <a:rPr lang="zh-CN" altLang="en-US" sz="2400" b="1" dirty="0" smtClean="0">
                <a:latin typeface="华文行楷" panose="02010800040101010101" pitchFamily="2" charset="-122"/>
                <a:ea typeface="华文行楷" panose="02010800040101010101" pitchFamily="2" charset="-122"/>
              </a:rPr>
              <a:t>月</a:t>
            </a:r>
            <a:r>
              <a:rPr lang="en-US" altLang="zh-CN" sz="2400" b="1" dirty="0" smtClean="0">
                <a:latin typeface="华文行楷" panose="02010800040101010101" pitchFamily="2" charset="-122"/>
                <a:ea typeface="华文行楷" panose="02010800040101010101" pitchFamily="2" charset="-122"/>
              </a:rPr>
              <a:t>2</a:t>
            </a:r>
            <a:r>
              <a:rPr lang="zh-CN" altLang="en-US" sz="2400" b="1" dirty="0" smtClean="0">
                <a:latin typeface="华文行楷" panose="02010800040101010101" pitchFamily="2" charset="-122"/>
                <a:ea typeface="华文行楷" panose="02010800040101010101" pitchFamily="2" charset="-122"/>
              </a:rPr>
              <a:t>日（下周二）</a:t>
            </a:r>
            <a:r>
              <a:rPr lang="en-US" altLang="zh-CN" sz="2400" b="1" dirty="0" smtClean="0">
                <a:latin typeface="华文行楷" panose="02010800040101010101" pitchFamily="2" charset="-122"/>
                <a:ea typeface="华文行楷" panose="02010800040101010101" pitchFamily="2" charset="-122"/>
              </a:rPr>
              <a:t>15:30-16:30</a:t>
            </a:r>
            <a:endParaRPr lang="zh-CN" altLang="en-US" sz="2400" b="1" dirty="0">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36853927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MH_Others_1"/>
          <p:cNvSpPr/>
          <p:nvPr>
            <p:custDataLst>
              <p:tags r:id="rId2"/>
            </p:custDataLst>
          </p:nvPr>
        </p:nvSpPr>
        <p:spPr>
          <a:xfrm rot="8460764" flipH="1">
            <a:off x="2254891" y="655486"/>
            <a:ext cx="5602112" cy="5602112"/>
          </a:xfrm>
          <a:prstGeom prst="arc">
            <a:avLst>
              <a:gd name="adj1" fmla="val 13847484"/>
              <a:gd name="adj2" fmla="val 3075589"/>
            </a:avLst>
          </a:prstGeom>
          <a:ln w="317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wrap="square" rtlCol="0" anchor="ctr">
            <a:noAutofit/>
          </a:bodyPr>
          <a:lstStyle/>
          <a:p>
            <a:pPr algn="ctr"/>
            <a:endParaRPr lang="zh-CN" altLang="en-US"/>
          </a:p>
        </p:txBody>
      </p:sp>
      <p:sp>
        <p:nvSpPr>
          <p:cNvPr id="2" name="MH_Number_1">
            <a:hlinkClick r:id="rId13" action="ppaction://hlinksldjump"/>
          </p:cNvPr>
          <p:cNvSpPr/>
          <p:nvPr>
            <p:custDataLst>
              <p:tags r:id="rId3"/>
            </p:custDataLst>
          </p:nvPr>
        </p:nvSpPr>
        <p:spPr>
          <a:xfrm rot="10800000" flipH="1" flipV="1">
            <a:off x="5009493" y="481351"/>
            <a:ext cx="417511" cy="417511"/>
          </a:xfrm>
          <a:prstGeom prst="ellipse">
            <a:avLst/>
          </a:prstGeom>
          <a:gradFill flip="none" rotWithShape="1">
            <a:gsLst>
              <a:gs pos="48000">
                <a:schemeClr val="accent1"/>
              </a:gs>
              <a:gs pos="64000">
                <a:schemeClr val="accent1"/>
              </a:gs>
              <a:gs pos="56000">
                <a:schemeClr val="accent1">
                  <a:lumMod val="50000"/>
                </a:schemeClr>
              </a:gs>
            </a:gsLst>
            <a:path path="circle">
              <a:fillToRect l="50000" t="50000" r="50000" b="50000"/>
            </a:path>
            <a:tileRect/>
          </a:gra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en-US" altLang="zh-CN" sz="2000">
                <a:solidFill>
                  <a:srgbClr val="FFFFFF"/>
                </a:solidFill>
                <a:ea typeface="华文细黑" panose="02010600040101010101" pitchFamily="2" charset="-122"/>
              </a:rPr>
              <a:t>1</a:t>
            </a:r>
            <a:endParaRPr lang="zh-CN" altLang="en-US" sz="2000">
              <a:solidFill>
                <a:srgbClr val="FFFFFF"/>
              </a:solidFill>
              <a:ea typeface="华文细黑" panose="02010600040101010101" pitchFamily="2" charset="-122"/>
            </a:endParaRPr>
          </a:p>
        </p:txBody>
      </p:sp>
      <p:sp>
        <p:nvSpPr>
          <p:cNvPr id="8" name="MH_Number_2">
            <a:hlinkClick r:id="rId14" action="ppaction://hlinksldjump"/>
          </p:cNvPr>
          <p:cNvSpPr/>
          <p:nvPr>
            <p:custDataLst>
              <p:tags r:id="rId4"/>
            </p:custDataLst>
          </p:nvPr>
        </p:nvSpPr>
        <p:spPr>
          <a:xfrm rot="10800000" flipH="1" flipV="1">
            <a:off x="7643225" y="3237251"/>
            <a:ext cx="417511" cy="417511"/>
          </a:xfrm>
          <a:prstGeom prst="ellipse">
            <a:avLst/>
          </a:prstGeom>
          <a:gradFill flip="none" rotWithShape="1">
            <a:gsLst>
              <a:gs pos="48000">
                <a:schemeClr val="accent1"/>
              </a:gs>
              <a:gs pos="64000">
                <a:schemeClr val="accent1"/>
              </a:gs>
              <a:gs pos="56000">
                <a:schemeClr val="accent1">
                  <a:lumMod val="50000"/>
                </a:schemeClr>
              </a:gs>
            </a:gsLst>
            <a:path path="circle">
              <a:fillToRect l="50000" t="50000" r="50000" b="50000"/>
            </a:path>
            <a:tileRect/>
          </a:gra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en-US" altLang="zh-CN" sz="2000">
                <a:solidFill>
                  <a:srgbClr val="FFFFFF"/>
                </a:solidFill>
                <a:ea typeface="华文细黑" panose="02010600040101010101" pitchFamily="2" charset="-122"/>
              </a:rPr>
              <a:t>2</a:t>
            </a:r>
            <a:endParaRPr lang="zh-CN" altLang="en-US" sz="2000">
              <a:solidFill>
                <a:srgbClr val="FFFFFF"/>
              </a:solidFill>
              <a:ea typeface="华文细黑" panose="02010600040101010101" pitchFamily="2" charset="-122"/>
            </a:endParaRPr>
          </a:p>
        </p:txBody>
      </p:sp>
      <p:sp>
        <p:nvSpPr>
          <p:cNvPr id="11" name="MH_Number_3"/>
          <p:cNvSpPr/>
          <p:nvPr>
            <p:custDataLst>
              <p:tags r:id="rId5"/>
            </p:custDataLst>
          </p:nvPr>
        </p:nvSpPr>
        <p:spPr>
          <a:xfrm rot="10800000" flipH="1" flipV="1">
            <a:off x="5009492" y="5993151"/>
            <a:ext cx="417511" cy="417511"/>
          </a:xfrm>
          <a:prstGeom prst="ellipse">
            <a:avLst/>
          </a:prstGeom>
          <a:gradFill flip="none" rotWithShape="1">
            <a:gsLst>
              <a:gs pos="48000">
                <a:schemeClr val="accent2"/>
              </a:gs>
              <a:gs pos="64000">
                <a:schemeClr val="accent2"/>
              </a:gs>
              <a:gs pos="56000">
                <a:schemeClr val="accent2">
                  <a:lumMod val="50000"/>
                </a:schemeClr>
              </a:gs>
            </a:gsLst>
            <a:path path="circle">
              <a:fillToRect l="50000" t="50000" r="50000" b="50000"/>
            </a:path>
            <a:tileRect/>
          </a:gradFill>
          <a:ln w="76200" cmpd="dbl">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en-US" altLang="zh-CN" sz="2000">
                <a:solidFill>
                  <a:srgbClr val="FFFFFF"/>
                </a:solidFill>
                <a:ea typeface="华文细黑" panose="02010600040101010101" pitchFamily="2" charset="-122"/>
              </a:rPr>
              <a:t>3</a:t>
            </a:r>
            <a:endParaRPr lang="zh-CN" altLang="en-US" sz="2000">
              <a:solidFill>
                <a:srgbClr val="FFFFFF"/>
              </a:solidFill>
              <a:ea typeface="华文细黑" panose="02010600040101010101" pitchFamily="2" charset="-122"/>
            </a:endParaRPr>
          </a:p>
        </p:txBody>
      </p:sp>
      <p:sp>
        <p:nvSpPr>
          <p:cNvPr id="26" name="MH_Others_2"/>
          <p:cNvSpPr>
            <a:spLocks/>
          </p:cNvSpPr>
          <p:nvPr>
            <p:custDataLst>
              <p:tags r:id="rId6"/>
            </p:custDataLst>
          </p:nvPr>
        </p:nvSpPr>
        <p:spPr bwMode="auto">
          <a:xfrm>
            <a:off x="1139605" y="2131797"/>
            <a:ext cx="1666565" cy="2958399"/>
          </a:xfrm>
          <a:custGeom>
            <a:avLst/>
            <a:gdLst>
              <a:gd name="T0" fmla="*/ 2147483646 w 3056"/>
              <a:gd name="T1" fmla="*/ 2147483646 h 5429"/>
              <a:gd name="T2" fmla="*/ 2147483646 w 3056"/>
              <a:gd name="T3" fmla="*/ 2147483646 h 5429"/>
              <a:gd name="T4" fmla="*/ 2147483646 w 3056"/>
              <a:gd name="T5" fmla="*/ 388832290 h 5429"/>
              <a:gd name="T6" fmla="*/ 2147483646 w 3056"/>
              <a:gd name="T7" fmla="*/ 345615213 h 5429"/>
              <a:gd name="T8" fmla="*/ 2147483646 w 3056"/>
              <a:gd name="T9" fmla="*/ 2147483646 h 5429"/>
              <a:gd name="T10" fmla="*/ 2147483646 w 3056"/>
              <a:gd name="T11" fmla="*/ 2147483646 h 5429"/>
              <a:gd name="T12" fmla="*/ 2147483646 w 3056"/>
              <a:gd name="T13" fmla="*/ 2147483646 h 5429"/>
              <a:gd name="T14" fmla="*/ 2147483646 w 3056"/>
              <a:gd name="T15" fmla="*/ 2147483646 h 5429"/>
              <a:gd name="T16" fmla="*/ 2147483646 w 3056"/>
              <a:gd name="T17" fmla="*/ 2147483646 h 5429"/>
              <a:gd name="T18" fmla="*/ 2147483646 w 3056"/>
              <a:gd name="T19" fmla="*/ 2147483646 h 5429"/>
              <a:gd name="T20" fmla="*/ 475747481 w 3056"/>
              <a:gd name="T21" fmla="*/ 2147483646 h 5429"/>
              <a:gd name="T22" fmla="*/ 432463999 w 3056"/>
              <a:gd name="T23" fmla="*/ 2147483646 h 5429"/>
              <a:gd name="T24" fmla="*/ 2147483646 w 3056"/>
              <a:gd name="T25" fmla="*/ 2147483646 h 5429"/>
              <a:gd name="T26" fmla="*/ 2147483646 w 3056"/>
              <a:gd name="T27" fmla="*/ 2147483646 h 5429"/>
              <a:gd name="T28" fmla="*/ 2147483646 w 3056"/>
              <a:gd name="T29" fmla="*/ 2147483646 h 5429"/>
              <a:gd name="T30" fmla="*/ 2147483646 w 3056"/>
              <a:gd name="T31" fmla="*/ 2147483646 h 5429"/>
              <a:gd name="T32" fmla="*/ 2147483646 w 3056"/>
              <a:gd name="T33" fmla="*/ 2147483646 h 5429"/>
              <a:gd name="T34" fmla="*/ 2147483646 w 3056"/>
              <a:gd name="T35" fmla="*/ 2147483646 h 5429"/>
              <a:gd name="T36" fmla="*/ 2147483646 w 3056"/>
              <a:gd name="T37" fmla="*/ 2147483646 h 5429"/>
              <a:gd name="T38" fmla="*/ 2147483646 w 3056"/>
              <a:gd name="T39" fmla="*/ 2147483646 h 5429"/>
              <a:gd name="T40" fmla="*/ 2147483646 w 3056"/>
              <a:gd name="T41" fmla="*/ 2147483646 h 5429"/>
              <a:gd name="T42" fmla="*/ 2147483646 w 3056"/>
              <a:gd name="T43" fmla="*/ 2147483646 h 5429"/>
              <a:gd name="T44" fmla="*/ 2147483646 w 3056"/>
              <a:gd name="T45" fmla="*/ 2147483646 h 5429"/>
              <a:gd name="T46" fmla="*/ 2147483646 w 3056"/>
              <a:gd name="T47" fmla="*/ 2147483646 h 5429"/>
              <a:gd name="T48" fmla="*/ 2147483646 w 3056"/>
              <a:gd name="T49" fmla="*/ 2147483646 h 5429"/>
              <a:gd name="T50" fmla="*/ 2147483646 w 3056"/>
              <a:gd name="T51" fmla="*/ 2147483646 h 5429"/>
              <a:gd name="T52" fmla="*/ 2147483646 w 3056"/>
              <a:gd name="T53" fmla="*/ 2147483646 h 5429"/>
              <a:gd name="T54" fmla="*/ 2147483646 w 3056"/>
              <a:gd name="T55" fmla="*/ 2147483646 h 5429"/>
              <a:gd name="T56" fmla="*/ 2147483646 w 3056"/>
              <a:gd name="T57" fmla="*/ 2147483646 h 5429"/>
              <a:gd name="T58" fmla="*/ 2147483646 w 3056"/>
              <a:gd name="T59" fmla="*/ 2147483646 h 5429"/>
              <a:gd name="T60" fmla="*/ 2147483646 w 3056"/>
              <a:gd name="T61" fmla="*/ 2147483646 h 5429"/>
              <a:gd name="T62" fmla="*/ 2147483646 w 3056"/>
              <a:gd name="T63" fmla="*/ 2147483646 h 5429"/>
              <a:gd name="T64" fmla="*/ 2147483646 w 3056"/>
              <a:gd name="T65" fmla="*/ 2147483646 h 5429"/>
              <a:gd name="T66" fmla="*/ 2147483646 w 3056"/>
              <a:gd name="T67" fmla="*/ 2147483646 h 5429"/>
              <a:gd name="T68" fmla="*/ 2147483646 w 3056"/>
              <a:gd name="T69" fmla="*/ 2147483646 h 5429"/>
              <a:gd name="T70" fmla="*/ 2147483646 w 3056"/>
              <a:gd name="T71" fmla="*/ 2147483646 h 5429"/>
              <a:gd name="T72" fmla="*/ 2147483646 w 3056"/>
              <a:gd name="T73" fmla="*/ 2147483646 h 5429"/>
              <a:gd name="T74" fmla="*/ 2147483646 w 3056"/>
              <a:gd name="T75" fmla="*/ 2147483646 h 5429"/>
              <a:gd name="T76" fmla="*/ 2147483646 w 3056"/>
              <a:gd name="T77" fmla="*/ 2147483646 h 5429"/>
              <a:gd name="T78" fmla="*/ 2147483646 w 3056"/>
              <a:gd name="T79" fmla="*/ 2147483646 h 5429"/>
              <a:gd name="T80" fmla="*/ 2147483646 w 3056"/>
              <a:gd name="T81" fmla="*/ 2147483646 h 5429"/>
              <a:gd name="T82" fmla="*/ 2147483646 w 3056"/>
              <a:gd name="T83" fmla="*/ 2147483646 h 5429"/>
              <a:gd name="T84" fmla="*/ 2147483646 w 3056"/>
              <a:gd name="T85" fmla="*/ 2147483646 h 5429"/>
              <a:gd name="T86" fmla="*/ 2147483646 w 3056"/>
              <a:gd name="T87" fmla="*/ 2147483646 h 5429"/>
              <a:gd name="T88" fmla="*/ 2147483646 w 3056"/>
              <a:gd name="T89" fmla="*/ 2147483646 h 5429"/>
              <a:gd name="T90" fmla="*/ 2147483646 w 3056"/>
              <a:gd name="T91" fmla="*/ 2147483646 h 5429"/>
              <a:gd name="T92" fmla="*/ 2147483646 w 3056"/>
              <a:gd name="T93" fmla="*/ 2147483646 h 5429"/>
              <a:gd name="T94" fmla="*/ 2147483646 w 3056"/>
              <a:gd name="T95" fmla="*/ 2147483646 h 5429"/>
              <a:gd name="T96" fmla="*/ 2147483646 w 3056"/>
              <a:gd name="T97" fmla="*/ 2147483646 h 5429"/>
              <a:gd name="T98" fmla="*/ 2147483646 w 3056"/>
              <a:gd name="T99" fmla="*/ 2147483646 h 5429"/>
              <a:gd name="T100" fmla="*/ 2147483646 w 3056"/>
              <a:gd name="T101" fmla="*/ 2147483646 h 5429"/>
              <a:gd name="T102" fmla="*/ 2147483646 w 3056"/>
              <a:gd name="T103" fmla="*/ 2147483646 h 5429"/>
              <a:gd name="T104" fmla="*/ 2147483646 w 3056"/>
              <a:gd name="T105" fmla="*/ 2147483646 h 5429"/>
              <a:gd name="T106" fmla="*/ 2147483646 w 3056"/>
              <a:gd name="T107" fmla="*/ 2147483646 h 5429"/>
              <a:gd name="T108" fmla="*/ 2147483646 w 3056"/>
              <a:gd name="T109" fmla="*/ 2147483646 h 5429"/>
              <a:gd name="T110" fmla="*/ 2147483646 w 3056"/>
              <a:gd name="T111" fmla="*/ 2147483646 h 5429"/>
              <a:gd name="T112" fmla="*/ 2147483646 w 3056"/>
              <a:gd name="T113" fmla="*/ 2147483646 h 5429"/>
              <a:gd name="T114" fmla="*/ 2147483646 w 3056"/>
              <a:gd name="T115" fmla="*/ 2147483646 h 5429"/>
              <a:gd name="T116" fmla="*/ 2147483646 w 3056"/>
              <a:gd name="T117" fmla="*/ 2147483646 h 5429"/>
              <a:gd name="T118" fmla="*/ 2147483646 w 3056"/>
              <a:gd name="T119" fmla="*/ 2147483646 h 5429"/>
              <a:gd name="T120" fmla="*/ 2147483646 w 3056"/>
              <a:gd name="T121" fmla="*/ 2147483646 h 54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056" h="5429">
                <a:moveTo>
                  <a:pt x="2609" y="448"/>
                </a:moveTo>
                <a:lnTo>
                  <a:pt x="2609" y="448"/>
                </a:lnTo>
                <a:lnTo>
                  <a:pt x="2575" y="415"/>
                </a:lnTo>
                <a:lnTo>
                  <a:pt x="2538" y="383"/>
                </a:lnTo>
                <a:lnTo>
                  <a:pt x="2503" y="352"/>
                </a:lnTo>
                <a:lnTo>
                  <a:pt x="2465" y="322"/>
                </a:lnTo>
                <a:lnTo>
                  <a:pt x="2426" y="293"/>
                </a:lnTo>
                <a:lnTo>
                  <a:pt x="2388" y="265"/>
                </a:lnTo>
                <a:lnTo>
                  <a:pt x="2348" y="239"/>
                </a:lnTo>
                <a:lnTo>
                  <a:pt x="2307" y="213"/>
                </a:lnTo>
                <a:lnTo>
                  <a:pt x="2266" y="190"/>
                </a:lnTo>
                <a:lnTo>
                  <a:pt x="2224" y="168"/>
                </a:lnTo>
                <a:lnTo>
                  <a:pt x="2182" y="146"/>
                </a:lnTo>
                <a:lnTo>
                  <a:pt x="2138" y="127"/>
                </a:lnTo>
                <a:lnTo>
                  <a:pt x="2095" y="108"/>
                </a:lnTo>
                <a:lnTo>
                  <a:pt x="2049" y="91"/>
                </a:lnTo>
                <a:lnTo>
                  <a:pt x="2005" y="75"/>
                </a:lnTo>
                <a:lnTo>
                  <a:pt x="1960" y="61"/>
                </a:lnTo>
                <a:lnTo>
                  <a:pt x="1907" y="46"/>
                </a:lnTo>
                <a:lnTo>
                  <a:pt x="1853" y="34"/>
                </a:lnTo>
                <a:lnTo>
                  <a:pt x="1800" y="24"/>
                </a:lnTo>
                <a:lnTo>
                  <a:pt x="1746" y="15"/>
                </a:lnTo>
                <a:lnTo>
                  <a:pt x="1692" y="9"/>
                </a:lnTo>
                <a:lnTo>
                  <a:pt x="1638" y="3"/>
                </a:lnTo>
                <a:lnTo>
                  <a:pt x="1582" y="1"/>
                </a:lnTo>
                <a:lnTo>
                  <a:pt x="1527" y="0"/>
                </a:lnTo>
                <a:lnTo>
                  <a:pt x="1490" y="0"/>
                </a:lnTo>
                <a:lnTo>
                  <a:pt x="1451" y="2"/>
                </a:lnTo>
                <a:lnTo>
                  <a:pt x="1413" y="4"/>
                </a:lnTo>
                <a:lnTo>
                  <a:pt x="1376" y="8"/>
                </a:lnTo>
                <a:lnTo>
                  <a:pt x="1338" y="11"/>
                </a:lnTo>
                <a:lnTo>
                  <a:pt x="1302" y="17"/>
                </a:lnTo>
                <a:lnTo>
                  <a:pt x="1264" y="22"/>
                </a:lnTo>
                <a:lnTo>
                  <a:pt x="1227" y="29"/>
                </a:lnTo>
                <a:lnTo>
                  <a:pt x="1191" y="36"/>
                </a:lnTo>
                <a:lnTo>
                  <a:pt x="1154" y="45"/>
                </a:lnTo>
                <a:lnTo>
                  <a:pt x="1118" y="55"/>
                </a:lnTo>
                <a:lnTo>
                  <a:pt x="1083" y="65"/>
                </a:lnTo>
                <a:lnTo>
                  <a:pt x="1047" y="76"/>
                </a:lnTo>
                <a:lnTo>
                  <a:pt x="1012" y="88"/>
                </a:lnTo>
                <a:lnTo>
                  <a:pt x="977" y="102"/>
                </a:lnTo>
                <a:lnTo>
                  <a:pt x="942" y="115"/>
                </a:lnTo>
                <a:lnTo>
                  <a:pt x="909" y="130"/>
                </a:lnTo>
                <a:lnTo>
                  <a:pt x="875" y="146"/>
                </a:lnTo>
                <a:lnTo>
                  <a:pt x="841" y="161"/>
                </a:lnTo>
                <a:lnTo>
                  <a:pt x="808" y="179"/>
                </a:lnTo>
                <a:lnTo>
                  <a:pt x="775" y="197"/>
                </a:lnTo>
                <a:lnTo>
                  <a:pt x="743" y="216"/>
                </a:lnTo>
                <a:lnTo>
                  <a:pt x="712" y="235"/>
                </a:lnTo>
                <a:lnTo>
                  <a:pt x="680" y="255"/>
                </a:lnTo>
                <a:lnTo>
                  <a:pt x="649" y="277"/>
                </a:lnTo>
                <a:lnTo>
                  <a:pt x="619" y="300"/>
                </a:lnTo>
                <a:lnTo>
                  <a:pt x="589" y="322"/>
                </a:lnTo>
                <a:lnTo>
                  <a:pt x="559" y="345"/>
                </a:lnTo>
                <a:lnTo>
                  <a:pt x="531" y="370"/>
                </a:lnTo>
                <a:lnTo>
                  <a:pt x="502" y="395"/>
                </a:lnTo>
                <a:lnTo>
                  <a:pt x="474" y="421"/>
                </a:lnTo>
                <a:lnTo>
                  <a:pt x="447" y="448"/>
                </a:lnTo>
                <a:lnTo>
                  <a:pt x="420" y="475"/>
                </a:lnTo>
                <a:lnTo>
                  <a:pt x="395" y="503"/>
                </a:lnTo>
                <a:lnTo>
                  <a:pt x="369" y="531"/>
                </a:lnTo>
                <a:lnTo>
                  <a:pt x="345" y="561"/>
                </a:lnTo>
                <a:lnTo>
                  <a:pt x="322" y="589"/>
                </a:lnTo>
                <a:lnTo>
                  <a:pt x="298" y="619"/>
                </a:lnTo>
                <a:lnTo>
                  <a:pt x="276" y="650"/>
                </a:lnTo>
                <a:lnTo>
                  <a:pt x="255" y="681"/>
                </a:lnTo>
                <a:lnTo>
                  <a:pt x="235" y="712"/>
                </a:lnTo>
                <a:lnTo>
                  <a:pt x="215" y="744"/>
                </a:lnTo>
                <a:lnTo>
                  <a:pt x="197" y="776"/>
                </a:lnTo>
                <a:lnTo>
                  <a:pt x="179" y="808"/>
                </a:lnTo>
                <a:lnTo>
                  <a:pt x="161" y="841"/>
                </a:lnTo>
                <a:lnTo>
                  <a:pt x="145" y="875"/>
                </a:lnTo>
                <a:lnTo>
                  <a:pt x="129" y="909"/>
                </a:lnTo>
                <a:lnTo>
                  <a:pt x="115" y="943"/>
                </a:lnTo>
                <a:lnTo>
                  <a:pt x="101" y="977"/>
                </a:lnTo>
                <a:lnTo>
                  <a:pt x="88" y="1012"/>
                </a:lnTo>
                <a:lnTo>
                  <a:pt x="76" y="1047"/>
                </a:lnTo>
                <a:lnTo>
                  <a:pt x="65" y="1082"/>
                </a:lnTo>
                <a:lnTo>
                  <a:pt x="55" y="1118"/>
                </a:lnTo>
                <a:lnTo>
                  <a:pt x="45" y="1154"/>
                </a:lnTo>
                <a:lnTo>
                  <a:pt x="36" y="1191"/>
                </a:lnTo>
                <a:lnTo>
                  <a:pt x="28" y="1227"/>
                </a:lnTo>
                <a:lnTo>
                  <a:pt x="22" y="1264"/>
                </a:lnTo>
                <a:lnTo>
                  <a:pt x="16" y="1301"/>
                </a:lnTo>
                <a:lnTo>
                  <a:pt x="11" y="1338"/>
                </a:lnTo>
                <a:lnTo>
                  <a:pt x="7" y="1376"/>
                </a:lnTo>
                <a:lnTo>
                  <a:pt x="4" y="1413"/>
                </a:lnTo>
                <a:lnTo>
                  <a:pt x="2" y="1452"/>
                </a:lnTo>
                <a:lnTo>
                  <a:pt x="0" y="1489"/>
                </a:lnTo>
                <a:lnTo>
                  <a:pt x="0" y="1527"/>
                </a:lnTo>
                <a:lnTo>
                  <a:pt x="6" y="1667"/>
                </a:lnTo>
                <a:lnTo>
                  <a:pt x="10" y="1707"/>
                </a:lnTo>
                <a:lnTo>
                  <a:pt x="15" y="1746"/>
                </a:lnTo>
                <a:lnTo>
                  <a:pt x="22" y="1785"/>
                </a:lnTo>
                <a:lnTo>
                  <a:pt x="28" y="1823"/>
                </a:lnTo>
                <a:lnTo>
                  <a:pt x="36" y="1862"/>
                </a:lnTo>
                <a:lnTo>
                  <a:pt x="45" y="1900"/>
                </a:lnTo>
                <a:lnTo>
                  <a:pt x="55" y="1937"/>
                </a:lnTo>
                <a:lnTo>
                  <a:pt x="66" y="1975"/>
                </a:lnTo>
                <a:lnTo>
                  <a:pt x="78" y="2012"/>
                </a:lnTo>
                <a:lnTo>
                  <a:pt x="92" y="2049"/>
                </a:lnTo>
                <a:lnTo>
                  <a:pt x="105" y="2085"/>
                </a:lnTo>
                <a:lnTo>
                  <a:pt x="119" y="2122"/>
                </a:lnTo>
                <a:lnTo>
                  <a:pt x="136" y="2157"/>
                </a:lnTo>
                <a:lnTo>
                  <a:pt x="152" y="2193"/>
                </a:lnTo>
                <a:lnTo>
                  <a:pt x="170" y="2228"/>
                </a:lnTo>
                <a:lnTo>
                  <a:pt x="189" y="2262"/>
                </a:lnTo>
                <a:lnTo>
                  <a:pt x="195" y="2277"/>
                </a:lnTo>
                <a:lnTo>
                  <a:pt x="213" y="2312"/>
                </a:lnTo>
                <a:lnTo>
                  <a:pt x="242" y="2366"/>
                </a:lnTo>
                <a:lnTo>
                  <a:pt x="278" y="2439"/>
                </a:lnTo>
                <a:lnTo>
                  <a:pt x="323" y="2528"/>
                </a:lnTo>
                <a:lnTo>
                  <a:pt x="371" y="2631"/>
                </a:lnTo>
                <a:lnTo>
                  <a:pt x="422" y="2743"/>
                </a:lnTo>
                <a:lnTo>
                  <a:pt x="450" y="2804"/>
                </a:lnTo>
                <a:lnTo>
                  <a:pt x="476" y="2867"/>
                </a:lnTo>
                <a:lnTo>
                  <a:pt x="503" y="2931"/>
                </a:lnTo>
                <a:lnTo>
                  <a:pt x="530" y="2998"/>
                </a:lnTo>
                <a:lnTo>
                  <a:pt x="556" y="3065"/>
                </a:lnTo>
                <a:lnTo>
                  <a:pt x="582" y="3134"/>
                </a:lnTo>
                <a:lnTo>
                  <a:pt x="607" y="3202"/>
                </a:lnTo>
                <a:lnTo>
                  <a:pt x="630" y="3273"/>
                </a:lnTo>
                <a:lnTo>
                  <a:pt x="653" y="3343"/>
                </a:lnTo>
                <a:lnTo>
                  <a:pt x="674" y="3413"/>
                </a:lnTo>
                <a:lnTo>
                  <a:pt x="693" y="3483"/>
                </a:lnTo>
                <a:lnTo>
                  <a:pt x="711" y="3553"/>
                </a:lnTo>
                <a:lnTo>
                  <a:pt x="726" y="3621"/>
                </a:lnTo>
                <a:lnTo>
                  <a:pt x="739" y="3690"/>
                </a:lnTo>
                <a:lnTo>
                  <a:pt x="750" y="3756"/>
                </a:lnTo>
                <a:lnTo>
                  <a:pt x="754" y="3788"/>
                </a:lnTo>
                <a:lnTo>
                  <a:pt x="757" y="3822"/>
                </a:lnTo>
                <a:lnTo>
                  <a:pt x="760" y="3854"/>
                </a:lnTo>
                <a:lnTo>
                  <a:pt x="762" y="3885"/>
                </a:lnTo>
                <a:lnTo>
                  <a:pt x="763" y="3915"/>
                </a:lnTo>
                <a:lnTo>
                  <a:pt x="764" y="3946"/>
                </a:lnTo>
                <a:lnTo>
                  <a:pt x="783" y="4137"/>
                </a:lnTo>
                <a:lnTo>
                  <a:pt x="789" y="4160"/>
                </a:lnTo>
                <a:lnTo>
                  <a:pt x="796" y="4181"/>
                </a:lnTo>
                <a:lnTo>
                  <a:pt x="804" y="4202"/>
                </a:lnTo>
                <a:lnTo>
                  <a:pt x="813" y="4220"/>
                </a:lnTo>
                <a:lnTo>
                  <a:pt x="823" y="4237"/>
                </a:lnTo>
                <a:lnTo>
                  <a:pt x="833" y="4253"/>
                </a:lnTo>
                <a:lnTo>
                  <a:pt x="844" y="4267"/>
                </a:lnTo>
                <a:lnTo>
                  <a:pt x="855" y="4280"/>
                </a:lnTo>
                <a:lnTo>
                  <a:pt x="867" y="4291"/>
                </a:lnTo>
                <a:lnTo>
                  <a:pt x="880" y="4301"/>
                </a:lnTo>
                <a:lnTo>
                  <a:pt x="895" y="4309"/>
                </a:lnTo>
                <a:lnTo>
                  <a:pt x="909" y="4316"/>
                </a:lnTo>
                <a:lnTo>
                  <a:pt x="924" y="4321"/>
                </a:lnTo>
                <a:lnTo>
                  <a:pt x="941" y="4325"/>
                </a:lnTo>
                <a:lnTo>
                  <a:pt x="959" y="4328"/>
                </a:lnTo>
                <a:lnTo>
                  <a:pt x="976" y="4328"/>
                </a:lnTo>
                <a:lnTo>
                  <a:pt x="2079" y="4328"/>
                </a:lnTo>
                <a:lnTo>
                  <a:pt x="2097" y="4328"/>
                </a:lnTo>
                <a:lnTo>
                  <a:pt x="2114" y="4325"/>
                </a:lnTo>
                <a:lnTo>
                  <a:pt x="2130" y="4321"/>
                </a:lnTo>
                <a:lnTo>
                  <a:pt x="2145" y="4316"/>
                </a:lnTo>
                <a:lnTo>
                  <a:pt x="2161" y="4309"/>
                </a:lnTo>
                <a:lnTo>
                  <a:pt x="2174" y="4301"/>
                </a:lnTo>
                <a:lnTo>
                  <a:pt x="2187" y="4291"/>
                </a:lnTo>
                <a:lnTo>
                  <a:pt x="2201" y="4280"/>
                </a:lnTo>
                <a:lnTo>
                  <a:pt x="2212" y="4267"/>
                </a:lnTo>
                <a:lnTo>
                  <a:pt x="2223" y="4253"/>
                </a:lnTo>
                <a:lnTo>
                  <a:pt x="2233" y="4237"/>
                </a:lnTo>
                <a:lnTo>
                  <a:pt x="2243" y="4220"/>
                </a:lnTo>
                <a:lnTo>
                  <a:pt x="2251" y="4202"/>
                </a:lnTo>
                <a:lnTo>
                  <a:pt x="2259" y="4181"/>
                </a:lnTo>
                <a:lnTo>
                  <a:pt x="2266" y="4160"/>
                </a:lnTo>
                <a:lnTo>
                  <a:pt x="2272" y="4137"/>
                </a:lnTo>
                <a:lnTo>
                  <a:pt x="2291" y="3946"/>
                </a:lnTo>
                <a:lnTo>
                  <a:pt x="2293" y="3915"/>
                </a:lnTo>
                <a:lnTo>
                  <a:pt x="2294" y="3885"/>
                </a:lnTo>
                <a:lnTo>
                  <a:pt x="2295" y="3854"/>
                </a:lnTo>
                <a:lnTo>
                  <a:pt x="2298" y="3822"/>
                </a:lnTo>
                <a:lnTo>
                  <a:pt x="2301" y="3788"/>
                </a:lnTo>
                <a:lnTo>
                  <a:pt x="2306" y="3756"/>
                </a:lnTo>
                <a:lnTo>
                  <a:pt x="2316" y="3690"/>
                </a:lnTo>
                <a:lnTo>
                  <a:pt x="2329" y="3621"/>
                </a:lnTo>
                <a:lnTo>
                  <a:pt x="2345" y="3553"/>
                </a:lnTo>
                <a:lnTo>
                  <a:pt x="2362" y="3483"/>
                </a:lnTo>
                <a:lnTo>
                  <a:pt x="2381" y="3413"/>
                </a:lnTo>
                <a:lnTo>
                  <a:pt x="2402" y="3343"/>
                </a:lnTo>
                <a:lnTo>
                  <a:pt x="2425" y="3273"/>
                </a:lnTo>
                <a:lnTo>
                  <a:pt x="2449" y="3202"/>
                </a:lnTo>
                <a:lnTo>
                  <a:pt x="2474" y="3134"/>
                </a:lnTo>
                <a:lnTo>
                  <a:pt x="2499" y="3065"/>
                </a:lnTo>
                <a:lnTo>
                  <a:pt x="2526" y="2998"/>
                </a:lnTo>
                <a:lnTo>
                  <a:pt x="2552" y="2931"/>
                </a:lnTo>
                <a:lnTo>
                  <a:pt x="2579" y="2867"/>
                </a:lnTo>
                <a:lnTo>
                  <a:pt x="2607" y="2804"/>
                </a:lnTo>
                <a:lnTo>
                  <a:pt x="2633" y="2743"/>
                </a:lnTo>
                <a:lnTo>
                  <a:pt x="2685" y="2631"/>
                </a:lnTo>
                <a:lnTo>
                  <a:pt x="2735" y="2528"/>
                </a:lnTo>
                <a:lnTo>
                  <a:pt x="2778" y="2439"/>
                </a:lnTo>
                <a:lnTo>
                  <a:pt x="2816" y="2366"/>
                </a:lnTo>
                <a:lnTo>
                  <a:pt x="2846" y="2312"/>
                </a:lnTo>
                <a:lnTo>
                  <a:pt x="2872" y="2262"/>
                </a:lnTo>
                <a:lnTo>
                  <a:pt x="2890" y="2228"/>
                </a:lnTo>
                <a:lnTo>
                  <a:pt x="2906" y="2193"/>
                </a:lnTo>
                <a:lnTo>
                  <a:pt x="2923" y="2157"/>
                </a:lnTo>
                <a:lnTo>
                  <a:pt x="2937" y="2122"/>
                </a:lnTo>
                <a:lnTo>
                  <a:pt x="2952" y="2085"/>
                </a:lnTo>
                <a:lnTo>
                  <a:pt x="2965" y="2049"/>
                </a:lnTo>
                <a:lnTo>
                  <a:pt x="2978" y="2012"/>
                </a:lnTo>
                <a:lnTo>
                  <a:pt x="2989" y="1975"/>
                </a:lnTo>
                <a:lnTo>
                  <a:pt x="3000" y="1937"/>
                </a:lnTo>
                <a:lnTo>
                  <a:pt x="3010" y="1900"/>
                </a:lnTo>
                <a:lnTo>
                  <a:pt x="3019" y="1862"/>
                </a:lnTo>
                <a:lnTo>
                  <a:pt x="3027" y="1823"/>
                </a:lnTo>
                <a:lnTo>
                  <a:pt x="3034" y="1785"/>
                </a:lnTo>
                <a:lnTo>
                  <a:pt x="3040" y="1746"/>
                </a:lnTo>
                <a:lnTo>
                  <a:pt x="3045" y="1707"/>
                </a:lnTo>
                <a:lnTo>
                  <a:pt x="3049" y="1667"/>
                </a:lnTo>
                <a:lnTo>
                  <a:pt x="3056" y="1527"/>
                </a:lnTo>
                <a:lnTo>
                  <a:pt x="3055" y="1489"/>
                </a:lnTo>
                <a:lnTo>
                  <a:pt x="3054" y="1452"/>
                </a:lnTo>
                <a:lnTo>
                  <a:pt x="3051" y="1413"/>
                </a:lnTo>
                <a:lnTo>
                  <a:pt x="3048" y="1376"/>
                </a:lnTo>
                <a:lnTo>
                  <a:pt x="3044" y="1338"/>
                </a:lnTo>
                <a:lnTo>
                  <a:pt x="3039" y="1301"/>
                </a:lnTo>
                <a:lnTo>
                  <a:pt x="3034" y="1264"/>
                </a:lnTo>
                <a:lnTo>
                  <a:pt x="3026" y="1227"/>
                </a:lnTo>
                <a:lnTo>
                  <a:pt x="3018" y="1191"/>
                </a:lnTo>
                <a:lnTo>
                  <a:pt x="3010" y="1154"/>
                </a:lnTo>
                <a:lnTo>
                  <a:pt x="3000" y="1118"/>
                </a:lnTo>
                <a:lnTo>
                  <a:pt x="2990" y="1082"/>
                </a:lnTo>
                <a:lnTo>
                  <a:pt x="2979" y="1047"/>
                </a:lnTo>
                <a:lnTo>
                  <a:pt x="2967" y="1012"/>
                </a:lnTo>
                <a:lnTo>
                  <a:pt x="2954" y="977"/>
                </a:lnTo>
                <a:lnTo>
                  <a:pt x="2941" y="943"/>
                </a:lnTo>
                <a:lnTo>
                  <a:pt x="2925" y="909"/>
                </a:lnTo>
                <a:lnTo>
                  <a:pt x="2910" y="875"/>
                </a:lnTo>
                <a:lnTo>
                  <a:pt x="2894" y="841"/>
                </a:lnTo>
                <a:lnTo>
                  <a:pt x="2877" y="808"/>
                </a:lnTo>
                <a:lnTo>
                  <a:pt x="2859" y="776"/>
                </a:lnTo>
                <a:lnTo>
                  <a:pt x="2840" y="744"/>
                </a:lnTo>
                <a:lnTo>
                  <a:pt x="2820" y="712"/>
                </a:lnTo>
                <a:lnTo>
                  <a:pt x="2800" y="681"/>
                </a:lnTo>
                <a:lnTo>
                  <a:pt x="2779" y="650"/>
                </a:lnTo>
                <a:lnTo>
                  <a:pt x="2757" y="619"/>
                </a:lnTo>
                <a:lnTo>
                  <a:pt x="2734" y="589"/>
                </a:lnTo>
                <a:lnTo>
                  <a:pt x="2711" y="561"/>
                </a:lnTo>
                <a:lnTo>
                  <a:pt x="2686" y="531"/>
                </a:lnTo>
                <a:lnTo>
                  <a:pt x="2661" y="503"/>
                </a:lnTo>
                <a:lnTo>
                  <a:pt x="2635" y="475"/>
                </a:lnTo>
                <a:lnTo>
                  <a:pt x="2609" y="448"/>
                </a:lnTo>
                <a:close/>
                <a:moveTo>
                  <a:pt x="2661" y="1641"/>
                </a:moveTo>
                <a:lnTo>
                  <a:pt x="2661" y="1641"/>
                </a:lnTo>
                <a:lnTo>
                  <a:pt x="2658" y="1669"/>
                </a:lnTo>
                <a:lnTo>
                  <a:pt x="2654" y="1697"/>
                </a:lnTo>
                <a:lnTo>
                  <a:pt x="2650" y="1725"/>
                </a:lnTo>
                <a:lnTo>
                  <a:pt x="2644" y="1753"/>
                </a:lnTo>
                <a:lnTo>
                  <a:pt x="2639" y="1781"/>
                </a:lnTo>
                <a:lnTo>
                  <a:pt x="2632" y="1809"/>
                </a:lnTo>
                <a:lnTo>
                  <a:pt x="2624" y="1837"/>
                </a:lnTo>
                <a:lnTo>
                  <a:pt x="2617" y="1863"/>
                </a:lnTo>
                <a:lnTo>
                  <a:pt x="2608" y="1891"/>
                </a:lnTo>
                <a:lnTo>
                  <a:pt x="2599" y="1918"/>
                </a:lnTo>
                <a:lnTo>
                  <a:pt x="2589" y="1945"/>
                </a:lnTo>
                <a:lnTo>
                  <a:pt x="2579" y="1972"/>
                </a:lnTo>
                <a:lnTo>
                  <a:pt x="2567" y="1998"/>
                </a:lnTo>
                <a:lnTo>
                  <a:pt x="2556" y="2025"/>
                </a:lnTo>
                <a:lnTo>
                  <a:pt x="2543" y="2051"/>
                </a:lnTo>
                <a:lnTo>
                  <a:pt x="2529" y="2078"/>
                </a:lnTo>
                <a:lnTo>
                  <a:pt x="2485" y="2158"/>
                </a:lnTo>
                <a:lnTo>
                  <a:pt x="2450" y="2227"/>
                </a:lnTo>
                <a:lnTo>
                  <a:pt x="2408" y="2311"/>
                </a:lnTo>
                <a:lnTo>
                  <a:pt x="2359" y="2409"/>
                </a:lnTo>
                <a:lnTo>
                  <a:pt x="2307" y="2519"/>
                </a:lnTo>
                <a:lnTo>
                  <a:pt x="2253" y="2641"/>
                </a:lnTo>
                <a:lnTo>
                  <a:pt x="2225" y="2705"/>
                </a:lnTo>
                <a:lnTo>
                  <a:pt x="2197" y="2771"/>
                </a:lnTo>
                <a:lnTo>
                  <a:pt x="2170" y="2838"/>
                </a:lnTo>
                <a:lnTo>
                  <a:pt x="2142" y="2908"/>
                </a:lnTo>
                <a:lnTo>
                  <a:pt x="2116" y="2979"/>
                </a:lnTo>
                <a:lnTo>
                  <a:pt x="2090" y="3051"/>
                </a:lnTo>
                <a:lnTo>
                  <a:pt x="2065" y="3124"/>
                </a:lnTo>
                <a:lnTo>
                  <a:pt x="2040" y="3198"/>
                </a:lnTo>
                <a:lnTo>
                  <a:pt x="2018" y="3272"/>
                </a:lnTo>
                <a:lnTo>
                  <a:pt x="1996" y="3346"/>
                </a:lnTo>
                <a:lnTo>
                  <a:pt x="1977" y="3420"/>
                </a:lnTo>
                <a:lnTo>
                  <a:pt x="1960" y="3494"/>
                </a:lnTo>
                <a:lnTo>
                  <a:pt x="1944" y="3568"/>
                </a:lnTo>
                <a:lnTo>
                  <a:pt x="1930" y="3641"/>
                </a:lnTo>
                <a:lnTo>
                  <a:pt x="1919" y="3714"/>
                </a:lnTo>
                <a:lnTo>
                  <a:pt x="1911" y="3785"/>
                </a:lnTo>
                <a:lnTo>
                  <a:pt x="1908" y="3820"/>
                </a:lnTo>
                <a:lnTo>
                  <a:pt x="1905" y="3856"/>
                </a:lnTo>
                <a:lnTo>
                  <a:pt x="1903" y="3890"/>
                </a:lnTo>
                <a:lnTo>
                  <a:pt x="1902" y="3924"/>
                </a:lnTo>
                <a:lnTo>
                  <a:pt x="1901" y="3939"/>
                </a:lnTo>
                <a:lnTo>
                  <a:pt x="1722" y="3939"/>
                </a:lnTo>
                <a:lnTo>
                  <a:pt x="1722" y="3230"/>
                </a:lnTo>
                <a:lnTo>
                  <a:pt x="1333" y="3230"/>
                </a:lnTo>
                <a:lnTo>
                  <a:pt x="1333" y="3939"/>
                </a:lnTo>
                <a:lnTo>
                  <a:pt x="1154" y="3939"/>
                </a:lnTo>
                <a:lnTo>
                  <a:pt x="1152" y="3924"/>
                </a:lnTo>
                <a:lnTo>
                  <a:pt x="1151" y="3873"/>
                </a:lnTo>
                <a:lnTo>
                  <a:pt x="1148" y="3820"/>
                </a:lnTo>
                <a:lnTo>
                  <a:pt x="1142" y="3767"/>
                </a:lnTo>
                <a:lnTo>
                  <a:pt x="1136" y="3714"/>
                </a:lnTo>
                <a:lnTo>
                  <a:pt x="1128" y="3659"/>
                </a:lnTo>
                <a:lnTo>
                  <a:pt x="1118" y="3604"/>
                </a:lnTo>
                <a:lnTo>
                  <a:pt x="1108" y="3547"/>
                </a:lnTo>
                <a:lnTo>
                  <a:pt x="1096" y="3491"/>
                </a:lnTo>
                <a:lnTo>
                  <a:pt x="1081" y="3434"/>
                </a:lnTo>
                <a:lnTo>
                  <a:pt x="1067" y="3377"/>
                </a:lnTo>
                <a:lnTo>
                  <a:pt x="1052" y="3319"/>
                </a:lnTo>
                <a:lnTo>
                  <a:pt x="1035" y="3261"/>
                </a:lnTo>
                <a:lnTo>
                  <a:pt x="1016" y="3203"/>
                </a:lnTo>
                <a:lnTo>
                  <a:pt x="997" y="3145"/>
                </a:lnTo>
                <a:lnTo>
                  <a:pt x="977" y="3086"/>
                </a:lnTo>
                <a:lnTo>
                  <a:pt x="958" y="3029"/>
                </a:lnTo>
                <a:lnTo>
                  <a:pt x="937" y="2970"/>
                </a:lnTo>
                <a:lnTo>
                  <a:pt x="914" y="2911"/>
                </a:lnTo>
                <a:lnTo>
                  <a:pt x="868" y="2796"/>
                </a:lnTo>
                <a:lnTo>
                  <a:pt x="820" y="2681"/>
                </a:lnTo>
                <a:lnTo>
                  <a:pt x="771" y="2570"/>
                </a:lnTo>
                <a:lnTo>
                  <a:pt x="721" y="2459"/>
                </a:lnTo>
                <a:lnTo>
                  <a:pt x="669" y="2353"/>
                </a:lnTo>
                <a:lnTo>
                  <a:pt x="618" y="2249"/>
                </a:lnTo>
                <a:lnTo>
                  <a:pt x="568" y="2150"/>
                </a:lnTo>
                <a:lnTo>
                  <a:pt x="567" y="2144"/>
                </a:lnTo>
                <a:lnTo>
                  <a:pt x="530" y="2075"/>
                </a:lnTo>
                <a:lnTo>
                  <a:pt x="515" y="2050"/>
                </a:lnTo>
                <a:lnTo>
                  <a:pt x="503" y="2024"/>
                </a:lnTo>
                <a:lnTo>
                  <a:pt x="491" y="1998"/>
                </a:lnTo>
                <a:lnTo>
                  <a:pt x="479" y="1972"/>
                </a:lnTo>
                <a:lnTo>
                  <a:pt x="468" y="1945"/>
                </a:lnTo>
                <a:lnTo>
                  <a:pt x="458" y="1918"/>
                </a:lnTo>
                <a:lnTo>
                  <a:pt x="449" y="1892"/>
                </a:lnTo>
                <a:lnTo>
                  <a:pt x="440" y="1864"/>
                </a:lnTo>
                <a:lnTo>
                  <a:pt x="431" y="1838"/>
                </a:lnTo>
                <a:lnTo>
                  <a:pt x="424" y="1810"/>
                </a:lnTo>
                <a:lnTo>
                  <a:pt x="418" y="1782"/>
                </a:lnTo>
                <a:lnTo>
                  <a:pt x="411" y="1754"/>
                </a:lnTo>
                <a:lnTo>
                  <a:pt x="406" y="1726"/>
                </a:lnTo>
                <a:lnTo>
                  <a:pt x="401" y="1697"/>
                </a:lnTo>
                <a:lnTo>
                  <a:pt x="398" y="1670"/>
                </a:lnTo>
                <a:lnTo>
                  <a:pt x="395" y="1641"/>
                </a:lnTo>
                <a:lnTo>
                  <a:pt x="389" y="1519"/>
                </a:lnTo>
                <a:lnTo>
                  <a:pt x="389" y="1492"/>
                </a:lnTo>
                <a:lnTo>
                  <a:pt x="390" y="1463"/>
                </a:lnTo>
                <a:lnTo>
                  <a:pt x="392" y="1435"/>
                </a:lnTo>
                <a:lnTo>
                  <a:pt x="395" y="1408"/>
                </a:lnTo>
                <a:lnTo>
                  <a:pt x="398" y="1380"/>
                </a:lnTo>
                <a:lnTo>
                  <a:pt x="402" y="1352"/>
                </a:lnTo>
                <a:lnTo>
                  <a:pt x="407" y="1325"/>
                </a:lnTo>
                <a:lnTo>
                  <a:pt x="412" y="1298"/>
                </a:lnTo>
                <a:lnTo>
                  <a:pt x="418" y="1270"/>
                </a:lnTo>
                <a:lnTo>
                  <a:pt x="424" y="1244"/>
                </a:lnTo>
                <a:lnTo>
                  <a:pt x="431" y="1217"/>
                </a:lnTo>
                <a:lnTo>
                  <a:pt x="439" y="1191"/>
                </a:lnTo>
                <a:lnTo>
                  <a:pt x="448" y="1165"/>
                </a:lnTo>
                <a:lnTo>
                  <a:pt x="457" y="1139"/>
                </a:lnTo>
                <a:lnTo>
                  <a:pt x="466" y="1113"/>
                </a:lnTo>
                <a:lnTo>
                  <a:pt x="476" y="1088"/>
                </a:lnTo>
                <a:lnTo>
                  <a:pt x="487" y="1063"/>
                </a:lnTo>
                <a:lnTo>
                  <a:pt x="499" y="1038"/>
                </a:lnTo>
                <a:lnTo>
                  <a:pt x="511" y="1013"/>
                </a:lnTo>
                <a:lnTo>
                  <a:pt x="524" y="989"/>
                </a:lnTo>
                <a:lnTo>
                  <a:pt x="537" y="965"/>
                </a:lnTo>
                <a:lnTo>
                  <a:pt x="551" y="941"/>
                </a:lnTo>
                <a:lnTo>
                  <a:pt x="565" y="918"/>
                </a:lnTo>
                <a:lnTo>
                  <a:pt x="580" y="895"/>
                </a:lnTo>
                <a:lnTo>
                  <a:pt x="596" y="871"/>
                </a:lnTo>
                <a:lnTo>
                  <a:pt x="612" y="849"/>
                </a:lnTo>
                <a:lnTo>
                  <a:pt x="629" y="827"/>
                </a:lnTo>
                <a:lnTo>
                  <a:pt x="647" y="806"/>
                </a:lnTo>
                <a:lnTo>
                  <a:pt x="664" y="784"/>
                </a:lnTo>
                <a:lnTo>
                  <a:pt x="683" y="763"/>
                </a:lnTo>
                <a:lnTo>
                  <a:pt x="702" y="743"/>
                </a:lnTo>
                <a:lnTo>
                  <a:pt x="722" y="723"/>
                </a:lnTo>
                <a:lnTo>
                  <a:pt x="743" y="703"/>
                </a:lnTo>
                <a:lnTo>
                  <a:pt x="764" y="683"/>
                </a:lnTo>
                <a:lnTo>
                  <a:pt x="785" y="665"/>
                </a:lnTo>
                <a:lnTo>
                  <a:pt x="806" y="647"/>
                </a:lnTo>
                <a:lnTo>
                  <a:pt x="828" y="629"/>
                </a:lnTo>
                <a:lnTo>
                  <a:pt x="850" y="611"/>
                </a:lnTo>
                <a:lnTo>
                  <a:pt x="874" y="596"/>
                </a:lnTo>
                <a:lnTo>
                  <a:pt x="896" y="579"/>
                </a:lnTo>
                <a:lnTo>
                  <a:pt x="920" y="565"/>
                </a:lnTo>
                <a:lnTo>
                  <a:pt x="943" y="550"/>
                </a:lnTo>
                <a:lnTo>
                  <a:pt x="968" y="536"/>
                </a:lnTo>
                <a:lnTo>
                  <a:pt x="992" y="523"/>
                </a:lnTo>
                <a:lnTo>
                  <a:pt x="1016" y="510"/>
                </a:lnTo>
                <a:lnTo>
                  <a:pt x="1041" y="498"/>
                </a:lnTo>
                <a:lnTo>
                  <a:pt x="1066" y="486"/>
                </a:lnTo>
                <a:lnTo>
                  <a:pt x="1091" y="475"/>
                </a:lnTo>
                <a:lnTo>
                  <a:pt x="1117" y="464"/>
                </a:lnTo>
                <a:lnTo>
                  <a:pt x="1143" y="456"/>
                </a:lnTo>
                <a:lnTo>
                  <a:pt x="1170" y="446"/>
                </a:lnTo>
                <a:lnTo>
                  <a:pt x="1195" y="438"/>
                </a:lnTo>
                <a:lnTo>
                  <a:pt x="1223" y="430"/>
                </a:lnTo>
                <a:lnTo>
                  <a:pt x="1250" y="423"/>
                </a:lnTo>
                <a:lnTo>
                  <a:pt x="1276" y="417"/>
                </a:lnTo>
                <a:lnTo>
                  <a:pt x="1304" y="411"/>
                </a:lnTo>
                <a:lnTo>
                  <a:pt x="1331" y="406"/>
                </a:lnTo>
                <a:lnTo>
                  <a:pt x="1359" y="401"/>
                </a:lnTo>
                <a:lnTo>
                  <a:pt x="1387" y="398"/>
                </a:lnTo>
                <a:lnTo>
                  <a:pt x="1414" y="395"/>
                </a:lnTo>
                <a:lnTo>
                  <a:pt x="1443" y="392"/>
                </a:lnTo>
                <a:lnTo>
                  <a:pt x="1471" y="390"/>
                </a:lnTo>
                <a:lnTo>
                  <a:pt x="1500" y="389"/>
                </a:lnTo>
                <a:lnTo>
                  <a:pt x="1527" y="389"/>
                </a:lnTo>
                <a:lnTo>
                  <a:pt x="1569" y="389"/>
                </a:lnTo>
                <a:lnTo>
                  <a:pt x="1610" y="391"/>
                </a:lnTo>
                <a:lnTo>
                  <a:pt x="1651" y="396"/>
                </a:lnTo>
                <a:lnTo>
                  <a:pt x="1691" y="400"/>
                </a:lnTo>
                <a:lnTo>
                  <a:pt x="1732" y="407"/>
                </a:lnTo>
                <a:lnTo>
                  <a:pt x="1771" y="415"/>
                </a:lnTo>
                <a:lnTo>
                  <a:pt x="1810" y="423"/>
                </a:lnTo>
                <a:lnTo>
                  <a:pt x="1849" y="435"/>
                </a:lnTo>
                <a:lnTo>
                  <a:pt x="1882" y="444"/>
                </a:lnTo>
                <a:lnTo>
                  <a:pt x="1917" y="457"/>
                </a:lnTo>
                <a:lnTo>
                  <a:pt x="1950" y="470"/>
                </a:lnTo>
                <a:lnTo>
                  <a:pt x="1983" y="483"/>
                </a:lnTo>
                <a:lnTo>
                  <a:pt x="2015" y="498"/>
                </a:lnTo>
                <a:lnTo>
                  <a:pt x="2047" y="514"/>
                </a:lnTo>
                <a:lnTo>
                  <a:pt x="2078" y="531"/>
                </a:lnTo>
                <a:lnTo>
                  <a:pt x="2109" y="548"/>
                </a:lnTo>
                <a:lnTo>
                  <a:pt x="2139" y="567"/>
                </a:lnTo>
                <a:lnTo>
                  <a:pt x="2169" y="586"/>
                </a:lnTo>
                <a:lnTo>
                  <a:pt x="2197" y="607"/>
                </a:lnTo>
                <a:lnTo>
                  <a:pt x="2226" y="628"/>
                </a:lnTo>
                <a:lnTo>
                  <a:pt x="2254" y="650"/>
                </a:lnTo>
                <a:lnTo>
                  <a:pt x="2281" y="673"/>
                </a:lnTo>
                <a:lnTo>
                  <a:pt x="2308" y="698"/>
                </a:lnTo>
                <a:lnTo>
                  <a:pt x="2333" y="723"/>
                </a:lnTo>
                <a:lnTo>
                  <a:pt x="2353" y="743"/>
                </a:lnTo>
                <a:lnTo>
                  <a:pt x="2372" y="763"/>
                </a:lnTo>
                <a:lnTo>
                  <a:pt x="2391" y="784"/>
                </a:lnTo>
                <a:lnTo>
                  <a:pt x="2409" y="806"/>
                </a:lnTo>
                <a:lnTo>
                  <a:pt x="2426" y="827"/>
                </a:lnTo>
                <a:lnTo>
                  <a:pt x="2443" y="849"/>
                </a:lnTo>
                <a:lnTo>
                  <a:pt x="2460" y="872"/>
                </a:lnTo>
                <a:lnTo>
                  <a:pt x="2475" y="895"/>
                </a:lnTo>
                <a:lnTo>
                  <a:pt x="2489" y="918"/>
                </a:lnTo>
                <a:lnTo>
                  <a:pt x="2505" y="941"/>
                </a:lnTo>
                <a:lnTo>
                  <a:pt x="2518" y="965"/>
                </a:lnTo>
                <a:lnTo>
                  <a:pt x="2531" y="989"/>
                </a:lnTo>
                <a:lnTo>
                  <a:pt x="2545" y="1013"/>
                </a:lnTo>
                <a:lnTo>
                  <a:pt x="2557" y="1038"/>
                </a:lnTo>
                <a:lnTo>
                  <a:pt x="2568" y="1063"/>
                </a:lnTo>
                <a:lnTo>
                  <a:pt x="2579" y="1088"/>
                </a:lnTo>
                <a:lnTo>
                  <a:pt x="2589" y="1113"/>
                </a:lnTo>
                <a:lnTo>
                  <a:pt x="2599" y="1139"/>
                </a:lnTo>
                <a:lnTo>
                  <a:pt x="2608" y="1164"/>
                </a:lnTo>
                <a:lnTo>
                  <a:pt x="2617" y="1191"/>
                </a:lnTo>
                <a:lnTo>
                  <a:pt x="2624" y="1217"/>
                </a:lnTo>
                <a:lnTo>
                  <a:pt x="2631" y="1244"/>
                </a:lnTo>
                <a:lnTo>
                  <a:pt x="2638" y="1270"/>
                </a:lnTo>
                <a:lnTo>
                  <a:pt x="2643" y="1297"/>
                </a:lnTo>
                <a:lnTo>
                  <a:pt x="2649" y="1325"/>
                </a:lnTo>
                <a:lnTo>
                  <a:pt x="2653" y="1352"/>
                </a:lnTo>
                <a:lnTo>
                  <a:pt x="2658" y="1379"/>
                </a:lnTo>
                <a:lnTo>
                  <a:pt x="2660" y="1406"/>
                </a:lnTo>
                <a:lnTo>
                  <a:pt x="2663" y="1435"/>
                </a:lnTo>
                <a:lnTo>
                  <a:pt x="2664" y="1463"/>
                </a:lnTo>
                <a:lnTo>
                  <a:pt x="2666" y="1491"/>
                </a:lnTo>
                <a:lnTo>
                  <a:pt x="2666" y="1519"/>
                </a:lnTo>
                <a:lnTo>
                  <a:pt x="2661" y="1641"/>
                </a:lnTo>
                <a:close/>
                <a:moveTo>
                  <a:pt x="907" y="4981"/>
                </a:moveTo>
                <a:lnTo>
                  <a:pt x="2149" y="4981"/>
                </a:lnTo>
                <a:lnTo>
                  <a:pt x="2149" y="4592"/>
                </a:lnTo>
                <a:lnTo>
                  <a:pt x="907" y="4592"/>
                </a:lnTo>
                <a:lnTo>
                  <a:pt x="907" y="4981"/>
                </a:lnTo>
                <a:close/>
                <a:moveTo>
                  <a:pt x="1177" y="5429"/>
                </a:moveTo>
                <a:lnTo>
                  <a:pt x="1879" y="5429"/>
                </a:lnTo>
                <a:lnTo>
                  <a:pt x="1879" y="5209"/>
                </a:lnTo>
                <a:lnTo>
                  <a:pt x="1177" y="5209"/>
                </a:lnTo>
                <a:lnTo>
                  <a:pt x="1177" y="5429"/>
                </a:lnTo>
                <a:close/>
              </a:path>
            </a:pathLst>
          </a:custGeom>
          <a:solidFill>
            <a:schemeClr val="accent1"/>
          </a:solidFill>
          <a:ln>
            <a:noFill/>
          </a:ln>
          <a:extLst/>
        </p:spPr>
        <p:txBody>
          <a:bodyPr wrap="square" lIns="0" tIns="0" rIns="0" bIns="1152000" anchor="ctr">
            <a:noAutofit/>
            <a:scene3d>
              <a:camera prst="orthographicFront"/>
              <a:lightRig rig="threePt" dir="t"/>
            </a:scene3d>
            <a:sp3d contourW="12700">
              <a:contourClr>
                <a:srgbClr val="FFFFFF"/>
              </a:contourClr>
            </a:sp3d>
          </a:bodyPr>
          <a:lstStyle/>
          <a:p>
            <a:pPr algn="ctr">
              <a:defRPr/>
            </a:pPr>
            <a:r>
              <a:rPr lang="zh-CN" altLang="en-US" sz="4000" b="1" smtClean="0">
                <a:solidFill>
                  <a:schemeClr val="accent2"/>
                </a:solidFill>
                <a:latin typeface="微软雅黑" panose="020B0503020204020204" pitchFamily="34" charset="-122"/>
                <a:ea typeface="微软雅黑" panose="020B0503020204020204" pitchFamily="34" charset="-122"/>
              </a:rPr>
              <a:t>目</a:t>
            </a:r>
            <a:endParaRPr lang="en-US" altLang="zh-CN" sz="4000" b="1" dirty="0" smtClean="0">
              <a:solidFill>
                <a:schemeClr val="accent2"/>
              </a:solidFill>
              <a:latin typeface="微软雅黑" panose="020B0503020204020204" pitchFamily="34" charset="-122"/>
              <a:ea typeface="微软雅黑" panose="020B0503020204020204" pitchFamily="34" charset="-122"/>
            </a:endParaRPr>
          </a:p>
          <a:p>
            <a:pPr algn="ctr">
              <a:defRPr/>
            </a:pPr>
            <a:r>
              <a:rPr lang="zh-CN" altLang="en-US" sz="4000" b="1" smtClean="0">
                <a:solidFill>
                  <a:schemeClr val="accent2"/>
                </a:solidFill>
                <a:latin typeface="微软雅黑" panose="020B0503020204020204" pitchFamily="34" charset="-122"/>
                <a:ea typeface="微软雅黑" panose="020B0503020204020204" pitchFamily="34" charset="-122"/>
              </a:rPr>
              <a:t>录</a:t>
            </a:r>
            <a:endParaRPr lang="zh-CN" altLang="en-US" sz="4000" b="1">
              <a:solidFill>
                <a:schemeClr val="accent2"/>
              </a:solidFill>
              <a:latin typeface="微软雅黑" panose="020B0503020204020204" pitchFamily="34" charset="-122"/>
              <a:ea typeface="微软雅黑" panose="020B0503020204020204" pitchFamily="34" charset="-122"/>
            </a:endParaRPr>
          </a:p>
        </p:txBody>
      </p:sp>
      <p:sp>
        <p:nvSpPr>
          <p:cNvPr id="28" name="MH_Others_3"/>
          <p:cNvSpPr/>
          <p:nvPr>
            <p:custDataLst>
              <p:tags r:id="rId7"/>
            </p:custDataLst>
          </p:nvPr>
        </p:nvSpPr>
        <p:spPr>
          <a:xfrm>
            <a:off x="2472997" y="2893947"/>
            <a:ext cx="2188468" cy="459129"/>
          </a:xfrm>
          <a:custGeom>
            <a:avLst/>
            <a:gdLst>
              <a:gd name="connsiteX0" fmla="*/ 114300 w 2188468"/>
              <a:gd name="connsiteY0" fmla="*/ 0 h 459129"/>
              <a:gd name="connsiteX1" fmla="*/ 1958904 w 2188468"/>
              <a:gd name="connsiteY1" fmla="*/ 0 h 459129"/>
              <a:gd name="connsiteX2" fmla="*/ 2170429 w 2188468"/>
              <a:gd name="connsiteY2" fmla="*/ 140208 h 459129"/>
              <a:gd name="connsiteX3" fmla="*/ 2188468 w 2188468"/>
              <a:gd name="connsiteY3" fmla="*/ 229560 h 459129"/>
              <a:gd name="connsiteX4" fmla="*/ 2188468 w 2188468"/>
              <a:gd name="connsiteY4" fmla="*/ 229565 h 459129"/>
              <a:gd name="connsiteX5" fmla="*/ 2005169 w 2188468"/>
              <a:gd name="connsiteY5" fmla="*/ 454466 h 459129"/>
              <a:gd name="connsiteX6" fmla="*/ 1980285 w 2188468"/>
              <a:gd name="connsiteY6" fmla="*/ 456975 h 459129"/>
              <a:gd name="connsiteX7" fmla="*/ 0 w 2188468"/>
              <a:gd name="connsiteY7" fmla="*/ 459129 h 459129"/>
              <a:gd name="connsiteX8" fmla="*/ 114300 w 2188468"/>
              <a:gd name="connsiteY8" fmla="*/ 0 h 45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8468" h="459129">
                <a:moveTo>
                  <a:pt x="114300" y="0"/>
                </a:moveTo>
                <a:lnTo>
                  <a:pt x="1958904" y="0"/>
                </a:lnTo>
                <a:cubicBezTo>
                  <a:pt x="2053993" y="0"/>
                  <a:pt x="2135579" y="57814"/>
                  <a:pt x="2170429" y="140208"/>
                </a:cubicBezTo>
                <a:lnTo>
                  <a:pt x="2188468" y="229560"/>
                </a:lnTo>
                <a:lnTo>
                  <a:pt x="2188468" y="229565"/>
                </a:lnTo>
                <a:cubicBezTo>
                  <a:pt x="2188468" y="340502"/>
                  <a:pt x="2109777" y="433060"/>
                  <a:pt x="2005169" y="454466"/>
                </a:cubicBezTo>
                <a:lnTo>
                  <a:pt x="1980285" y="456975"/>
                </a:lnTo>
                <a:lnTo>
                  <a:pt x="0" y="459129"/>
                </a:lnTo>
                <a:cubicBezTo>
                  <a:pt x="76199" y="308468"/>
                  <a:pt x="145256" y="153043"/>
                  <a:pt x="1143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zh-CN" sz="2800" spc="100" dirty="0" smtClean="0">
                <a:solidFill>
                  <a:srgbClr val="FFFFFF"/>
                </a:solidFill>
                <a:latin typeface="华文细黑" panose="02010600040101010101" pitchFamily="2" charset="-122"/>
                <a:ea typeface="华文细黑" panose="02010600040101010101" pitchFamily="2" charset="-122"/>
              </a:rPr>
              <a:t>CONTENTS</a:t>
            </a:r>
            <a:endParaRPr lang="zh-CN" altLang="en-US" sz="2800" spc="100" dirty="0">
              <a:solidFill>
                <a:srgbClr val="FFFFFF"/>
              </a:solidFill>
              <a:latin typeface="华文细黑" panose="02010600040101010101" pitchFamily="2" charset="-122"/>
              <a:ea typeface="华文细黑" panose="02010600040101010101" pitchFamily="2" charset="-122"/>
            </a:endParaRPr>
          </a:p>
        </p:txBody>
      </p:sp>
      <p:sp>
        <p:nvSpPr>
          <p:cNvPr id="15" name="MH_Entry_1">
            <a:hlinkClick r:id="rId13" action="ppaction://hlinksldjump"/>
          </p:cNvPr>
          <p:cNvSpPr txBox="1"/>
          <p:nvPr>
            <p:custDataLst>
              <p:tags r:id="rId8"/>
            </p:custDataLst>
          </p:nvPr>
        </p:nvSpPr>
        <p:spPr>
          <a:xfrm flipH="1">
            <a:off x="899592" y="271693"/>
            <a:ext cx="3953908" cy="853704"/>
          </a:xfrm>
          <a:prstGeom prst="rect">
            <a:avLst/>
          </a:prstGeom>
          <a:noFill/>
        </p:spPr>
        <p:txBody>
          <a:bodyPr wrap="square" lIns="91440" tIns="45720" rIns="91440" bIns="45720" rtlCol="0" anchor="ctr" anchorCtr="0">
            <a:noAutofit/>
          </a:bodyPr>
          <a:lstStyle>
            <a:defPPr>
              <a:defRPr lang="zh-CN"/>
            </a:defPPr>
            <a:lvl1pPr algn="r">
              <a:defRPr sz="2400">
                <a:solidFill>
                  <a:srgbClr val="B2B2B2"/>
                </a:solidFill>
                <a:latin typeface="+mn-ea"/>
              </a:defRPr>
            </a:lvl1pPr>
          </a:lstStyle>
          <a:p>
            <a:r>
              <a:rPr lang="zh-CN" altLang="en-US" sz="2800" dirty="0">
                <a:latin typeface="+mj-ea"/>
                <a:ea typeface="+mj-ea"/>
              </a:rPr>
              <a:t>认识 </a:t>
            </a:r>
            <a:r>
              <a:rPr lang="en-US" altLang="zh-CN" sz="2800" dirty="0">
                <a:latin typeface="+mj-ea"/>
                <a:ea typeface="+mj-ea"/>
              </a:rPr>
              <a:t>Web of Science</a:t>
            </a:r>
          </a:p>
        </p:txBody>
      </p:sp>
      <p:sp>
        <p:nvSpPr>
          <p:cNvPr id="16" name="MH_Entry_3"/>
          <p:cNvSpPr txBox="1"/>
          <p:nvPr>
            <p:custDataLst>
              <p:tags r:id="rId9"/>
            </p:custDataLst>
          </p:nvPr>
        </p:nvSpPr>
        <p:spPr>
          <a:xfrm flipH="1">
            <a:off x="1939034" y="5775055"/>
            <a:ext cx="2914466" cy="853704"/>
          </a:xfrm>
          <a:prstGeom prst="rect">
            <a:avLst/>
          </a:prstGeom>
          <a:noFill/>
        </p:spPr>
        <p:txBody>
          <a:bodyPr wrap="square" lIns="91440" tIns="45720" rIns="91440" bIns="45720" rtlCol="0" anchor="ctr" anchorCtr="0">
            <a:normAutofit/>
          </a:bodyPr>
          <a:lstStyle>
            <a:defPPr>
              <a:defRPr lang="zh-CN"/>
            </a:defPPr>
            <a:lvl1pPr algn="r">
              <a:defRPr sz="2400" b="1">
                <a:latin typeface="+mn-ea"/>
              </a:defRPr>
            </a:lvl1pPr>
          </a:lstStyle>
          <a:p>
            <a:r>
              <a:rPr lang="zh-CN" altLang="en-US" sz="2800" dirty="0">
                <a:latin typeface="+mj-ea"/>
                <a:ea typeface="+mj-ea"/>
              </a:rPr>
              <a:t>影响因子查询</a:t>
            </a:r>
          </a:p>
        </p:txBody>
      </p:sp>
      <p:sp>
        <p:nvSpPr>
          <p:cNvPr id="17" name="MH_Entry_2">
            <a:hlinkClick r:id="rId14" action="ppaction://hlinksldjump"/>
          </p:cNvPr>
          <p:cNvSpPr txBox="1"/>
          <p:nvPr>
            <p:custDataLst>
              <p:tags r:id="rId10"/>
            </p:custDataLst>
          </p:nvPr>
        </p:nvSpPr>
        <p:spPr>
          <a:xfrm flipH="1">
            <a:off x="2699792" y="3151360"/>
            <a:ext cx="4876139" cy="853704"/>
          </a:xfrm>
          <a:prstGeom prst="rect">
            <a:avLst/>
          </a:prstGeom>
          <a:noFill/>
        </p:spPr>
        <p:txBody>
          <a:bodyPr wrap="square" lIns="91440" tIns="45720" rIns="91440" bIns="45720" rtlCol="0" anchor="ctr" anchorCtr="0">
            <a:normAutofit/>
          </a:bodyPr>
          <a:lstStyle>
            <a:defPPr>
              <a:defRPr lang="zh-CN"/>
            </a:defPPr>
            <a:lvl1pPr algn="r">
              <a:defRPr sz="2400">
                <a:solidFill>
                  <a:srgbClr val="B2B2B2"/>
                </a:solidFill>
                <a:latin typeface="+mn-ea"/>
              </a:defRPr>
            </a:lvl1pPr>
          </a:lstStyle>
          <a:p>
            <a:r>
              <a:rPr lang="en-US" altLang="zh-CN" sz="2800" b="1" dirty="0">
                <a:latin typeface="+mj-ea"/>
                <a:ea typeface="+mj-ea"/>
              </a:rPr>
              <a:t>Web of Science </a:t>
            </a:r>
            <a:r>
              <a:rPr lang="zh-CN" altLang="en-US" sz="2800" b="1" dirty="0">
                <a:latin typeface="+mj-ea"/>
                <a:ea typeface="+mj-ea"/>
              </a:rPr>
              <a:t>主要功能 </a:t>
            </a:r>
          </a:p>
        </p:txBody>
      </p:sp>
      <p:sp>
        <p:nvSpPr>
          <p:cNvPr id="18" name="MH_Entry_1">
            <a:hlinkClick r:id="rId13" action="ppaction://hlinksldjump"/>
          </p:cNvPr>
          <p:cNvSpPr txBox="1"/>
          <p:nvPr>
            <p:custDataLst>
              <p:tags r:id="rId11"/>
            </p:custDataLst>
          </p:nvPr>
        </p:nvSpPr>
        <p:spPr>
          <a:xfrm>
            <a:off x="3491880" y="4005064"/>
            <a:ext cx="3982201" cy="411550"/>
          </a:xfrm>
          <a:custGeom>
            <a:avLst/>
            <a:gdLst>
              <a:gd name="connsiteX0" fmla="*/ 0 w 4234772"/>
              <a:gd name="connsiteY0" fmla="*/ 0 h 539998"/>
              <a:gd name="connsiteX1" fmla="*/ 4234772 w 4234772"/>
              <a:gd name="connsiteY1" fmla="*/ 0 h 539998"/>
              <a:gd name="connsiteX2" fmla="*/ 4234772 w 4234772"/>
              <a:gd name="connsiteY2" fmla="*/ 539998 h 539998"/>
              <a:gd name="connsiteX3" fmla="*/ 0 w 4234772"/>
              <a:gd name="connsiteY3" fmla="*/ 539998 h 539998"/>
              <a:gd name="connsiteX4" fmla="*/ 0 w 4234772"/>
              <a:gd name="connsiteY4" fmla="*/ 0 h 539998"/>
              <a:gd name="connsiteX0" fmla="*/ 4234772 w 4326212"/>
              <a:gd name="connsiteY0" fmla="*/ 539998 h 631438"/>
              <a:gd name="connsiteX1" fmla="*/ 0 w 4326212"/>
              <a:gd name="connsiteY1" fmla="*/ 539998 h 631438"/>
              <a:gd name="connsiteX2" fmla="*/ 0 w 4326212"/>
              <a:gd name="connsiteY2" fmla="*/ 0 h 631438"/>
              <a:gd name="connsiteX3" fmla="*/ 4234772 w 4326212"/>
              <a:gd name="connsiteY3" fmla="*/ 0 h 631438"/>
              <a:gd name="connsiteX4" fmla="*/ 4326212 w 4326212"/>
              <a:gd name="connsiteY4" fmla="*/ 631438 h 631438"/>
              <a:gd name="connsiteX0" fmla="*/ 4234772 w 4234772"/>
              <a:gd name="connsiteY0" fmla="*/ 539998 h 539998"/>
              <a:gd name="connsiteX1" fmla="*/ 0 w 4234772"/>
              <a:gd name="connsiteY1" fmla="*/ 539998 h 539998"/>
              <a:gd name="connsiteX2" fmla="*/ 0 w 4234772"/>
              <a:gd name="connsiteY2" fmla="*/ 0 h 539998"/>
              <a:gd name="connsiteX3" fmla="*/ 4234772 w 4234772"/>
              <a:gd name="connsiteY3" fmla="*/ 0 h 539998"/>
            </a:gdLst>
            <a:ahLst/>
            <a:cxnLst>
              <a:cxn ang="0">
                <a:pos x="connsiteX0" y="connsiteY0"/>
              </a:cxn>
              <a:cxn ang="0">
                <a:pos x="connsiteX1" y="connsiteY1"/>
              </a:cxn>
              <a:cxn ang="0">
                <a:pos x="connsiteX2" y="connsiteY2"/>
              </a:cxn>
              <a:cxn ang="0">
                <a:pos x="connsiteX3" y="connsiteY3"/>
              </a:cxn>
            </a:cxnLst>
            <a:rect l="l" t="t" r="r" b="b"/>
            <a:pathLst>
              <a:path w="4234772" h="539998">
                <a:moveTo>
                  <a:pt x="4234772" y="539998"/>
                </a:moveTo>
                <a:lnTo>
                  <a:pt x="0" y="539998"/>
                </a:lnTo>
                <a:lnTo>
                  <a:pt x="0" y="0"/>
                </a:lnTo>
                <a:lnTo>
                  <a:pt x="4234772" y="0"/>
                </a:lnTo>
              </a:path>
            </a:pathLst>
          </a:custGeom>
          <a:noFill/>
          <a:ln w="3175">
            <a:solidFill>
              <a:srgbClr val="FF9C85"/>
            </a:solidFill>
          </a:ln>
        </p:spPr>
        <p:txBody>
          <a:bodyPr wrap="square" lIns="396000" tIns="0" rIns="0" bIns="36000" rtlCol="0" anchor="ctr" anchorCtr="0">
            <a:normAutofit lnSpcReduction="10000"/>
          </a:bodyPr>
          <a:lstStyle/>
          <a:p>
            <a:pPr>
              <a:lnSpc>
                <a:spcPct val="130000"/>
              </a:lnSpc>
            </a:pPr>
            <a:r>
              <a:rPr lang="zh-CN" altLang="en-US" sz="2000" b="1" dirty="0" smtClean="0">
                <a:solidFill>
                  <a:schemeClr val="bg2">
                    <a:lumMod val="75000"/>
                  </a:schemeClr>
                </a:solidFill>
                <a:latin typeface="+mj-ea"/>
                <a:ea typeface="+mj-ea"/>
              </a:rPr>
              <a:t>检索、分析、管理、写作</a:t>
            </a:r>
            <a:r>
              <a:rPr lang="en-US" altLang="zh-CN" sz="2000" b="1" dirty="0" smtClean="0">
                <a:solidFill>
                  <a:schemeClr val="bg2">
                    <a:lumMod val="75000"/>
                  </a:schemeClr>
                </a:solidFill>
                <a:latin typeface="+mj-ea"/>
                <a:ea typeface="+mj-ea"/>
              </a:rPr>
              <a:t>……</a:t>
            </a:r>
            <a:endParaRPr lang="zh-CN" altLang="en-US" sz="2000" b="1" dirty="0" smtClean="0">
              <a:solidFill>
                <a:schemeClr val="bg2">
                  <a:lumMod val="75000"/>
                </a:schemeClr>
              </a:solidFill>
              <a:latin typeface="+mj-ea"/>
              <a:ea typeface="+mj-ea"/>
            </a:endParaRPr>
          </a:p>
        </p:txBody>
      </p:sp>
    </p:spTree>
    <p:custDataLst>
      <p:tags r:id="rId1"/>
    </p:custDataLst>
    <p:extLst>
      <p:ext uri="{BB962C8B-B14F-4D97-AF65-F5344CB8AC3E}">
        <p14:creationId xmlns:p14="http://schemas.microsoft.com/office/powerpoint/2010/main" val="2929548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3498"/>
            <a:ext cx="9144000" cy="5982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标题 1"/>
          <p:cNvSpPr>
            <a:spLocks noGrp="1"/>
          </p:cNvSpPr>
          <p:nvPr>
            <p:ph type="title"/>
          </p:nvPr>
        </p:nvSpPr>
        <p:spPr/>
        <p:txBody>
          <a:bodyPr/>
          <a:lstStyle/>
          <a:p>
            <a:r>
              <a:rPr lang="zh-CN" altLang="en-US" dirty="0" smtClean="0"/>
              <a:t>查找某期刊是否入围 </a:t>
            </a:r>
            <a:r>
              <a:rPr lang="en-US" altLang="zh-CN" dirty="0" smtClean="0"/>
              <a:t>Web of Science</a:t>
            </a:r>
            <a:endParaRPr lang="zh-CN" altLang="en-US" dirty="0"/>
          </a:p>
        </p:txBody>
      </p:sp>
      <p:sp>
        <p:nvSpPr>
          <p:cNvPr id="4" name="矩形 3"/>
          <p:cNvSpPr/>
          <p:nvPr/>
        </p:nvSpPr>
        <p:spPr>
          <a:xfrm>
            <a:off x="2411760" y="5373216"/>
            <a:ext cx="864096" cy="36004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411760" y="6021288"/>
            <a:ext cx="2016224" cy="36004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1910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8" y="0"/>
            <a:ext cx="6724650" cy="690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1475656" y="1412776"/>
            <a:ext cx="3168352" cy="288032"/>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478277" y="5661248"/>
            <a:ext cx="3168352" cy="504056"/>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4931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0975"/>
            <a:ext cx="6943725" cy="667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4223186" y="3244334"/>
            <a:ext cx="986167" cy="369332"/>
          </a:xfrm>
          <a:prstGeom prst="rect">
            <a:avLst/>
          </a:prstGeom>
        </p:spPr>
        <p:txBody>
          <a:bodyPr wrap="none">
            <a:spAutoFit/>
          </a:bodyPr>
          <a:lstStyle/>
          <a:p>
            <a:r>
              <a:rPr lang="en-US" altLang="zh-CN" b="1" dirty="0" smtClean="0">
                <a:solidFill>
                  <a:schemeClr val="accent1"/>
                </a:solidFill>
                <a:latin typeface="+mj-ea"/>
                <a:ea typeface="+mj-ea"/>
              </a:rPr>
              <a:t>1764</a:t>
            </a:r>
            <a:r>
              <a:rPr lang="zh-CN" altLang="en-US" b="1" dirty="0" smtClean="0">
                <a:solidFill>
                  <a:schemeClr val="accent1"/>
                </a:solidFill>
                <a:latin typeface="+mj-ea"/>
                <a:ea typeface="+mj-ea"/>
              </a:rPr>
              <a:t>种</a:t>
            </a:r>
            <a:endParaRPr lang="zh-CN" altLang="en-US" b="1" dirty="0">
              <a:solidFill>
                <a:schemeClr val="accent1"/>
              </a:solidFill>
              <a:latin typeface="+mj-ea"/>
              <a:ea typeface="+mj-ea"/>
            </a:endParaRPr>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2276872"/>
            <a:ext cx="4486275"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4666314" y="3501008"/>
            <a:ext cx="986167" cy="369332"/>
          </a:xfrm>
          <a:prstGeom prst="rect">
            <a:avLst/>
          </a:prstGeom>
        </p:spPr>
        <p:txBody>
          <a:bodyPr wrap="none">
            <a:spAutoFit/>
          </a:bodyPr>
          <a:lstStyle/>
          <a:p>
            <a:r>
              <a:rPr lang="en-US" altLang="zh-CN" b="1" dirty="0" smtClean="0">
                <a:solidFill>
                  <a:schemeClr val="accent1"/>
                </a:solidFill>
                <a:latin typeface="+mj-ea"/>
                <a:ea typeface="+mj-ea"/>
              </a:rPr>
              <a:t>3221</a:t>
            </a:r>
            <a:r>
              <a:rPr lang="zh-CN" altLang="en-US" b="1" dirty="0" smtClean="0">
                <a:solidFill>
                  <a:schemeClr val="accent1"/>
                </a:solidFill>
                <a:latin typeface="+mj-ea"/>
                <a:ea typeface="+mj-ea"/>
              </a:rPr>
              <a:t>种</a:t>
            </a:r>
            <a:endParaRPr lang="zh-CN" altLang="en-US" b="1" dirty="0">
              <a:solidFill>
                <a:schemeClr val="accent1"/>
              </a:solidFill>
              <a:latin typeface="+mj-ea"/>
              <a:ea typeface="+mj-ea"/>
            </a:endParaRPr>
          </a:p>
        </p:txBody>
      </p:sp>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2869446"/>
            <a:ext cx="4610100"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644008" y="4005064"/>
            <a:ext cx="986167" cy="369332"/>
          </a:xfrm>
          <a:prstGeom prst="rect">
            <a:avLst/>
          </a:prstGeom>
          <a:noFill/>
        </p:spPr>
        <p:txBody>
          <a:bodyPr wrap="none" rtlCol="0">
            <a:spAutoFit/>
          </a:bodyPr>
          <a:lstStyle/>
          <a:p>
            <a:r>
              <a:rPr lang="en-US" altLang="zh-CN" b="1" dirty="0" smtClean="0">
                <a:solidFill>
                  <a:schemeClr val="accent1"/>
                </a:solidFill>
                <a:latin typeface="+mj-ea"/>
                <a:ea typeface="+mj-ea"/>
              </a:rPr>
              <a:t>8777</a:t>
            </a:r>
            <a:r>
              <a:rPr lang="zh-CN" altLang="en-US" b="1" dirty="0" smtClean="0">
                <a:solidFill>
                  <a:schemeClr val="accent1"/>
                </a:solidFill>
                <a:latin typeface="+mj-ea"/>
                <a:ea typeface="+mj-ea"/>
              </a:rPr>
              <a:t>种</a:t>
            </a:r>
            <a:endParaRPr lang="zh-CN" altLang="en-US" b="1" dirty="0">
              <a:solidFill>
                <a:schemeClr val="accent1"/>
              </a:solidFill>
              <a:latin typeface="+mj-ea"/>
              <a:ea typeface="+mj-ea"/>
            </a:endParaRPr>
          </a:p>
        </p:txBody>
      </p:sp>
      <p:cxnSp>
        <p:nvCxnSpPr>
          <p:cNvPr id="6" name="直接箭头连接符 5"/>
          <p:cNvCxnSpPr/>
          <p:nvPr/>
        </p:nvCxnSpPr>
        <p:spPr>
          <a:xfrm>
            <a:off x="467544" y="2996952"/>
            <a:ext cx="144016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47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500" fill="hold"/>
                                        <p:tgtEl>
                                          <p:spTgt spid="10244"/>
                                        </p:tgtEl>
                                        <p:attrNameLst>
                                          <p:attrName>ppt_w</p:attrName>
                                        </p:attrNameLst>
                                      </p:cBhvr>
                                      <p:tavLst>
                                        <p:tav tm="0">
                                          <p:val>
                                            <p:fltVal val="0"/>
                                          </p:val>
                                        </p:tav>
                                        <p:tav tm="100000">
                                          <p:val>
                                            <p:strVal val="#ppt_w"/>
                                          </p:val>
                                        </p:tav>
                                      </p:tavLst>
                                    </p:anim>
                                    <p:anim calcmode="lin" valueType="num">
                                      <p:cBhvr>
                                        <p:cTn id="8" dur="500" fill="hold"/>
                                        <p:tgtEl>
                                          <p:spTgt spid="10244"/>
                                        </p:tgtEl>
                                        <p:attrNameLst>
                                          <p:attrName>ppt_h</p:attrName>
                                        </p:attrNameLst>
                                      </p:cBhvr>
                                      <p:tavLst>
                                        <p:tav tm="0">
                                          <p:val>
                                            <p:fltVal val="0"/>
                                          </p:val>
                                        </p:tav>
                                        <p:tav tm="100000">
                                          <p:val>
                                            <p:strVal val="#ppt_h"/>
                                          </p:val>
                                        </p:tav>
                                      </p:tavLst>
                                    </p:anim>
                                    <p:animEffect transition="in" filter="fade">
                                      <p:cBhvr>
                                        <p:cTn id="9" dur="500"/>
                                        <p:tgtEl>
                                          <p:spTgt spid="1024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243"/>
                                        </p:tgtEl>
                                        <p:attrNameLst>
                                          <p:attrName>style.visibility</p:attrName>
                                        </p:attrNameLst>
                                      </p:cBhvr>
                                      <p:to>
                                        <p:strVal val="visible"/>
                                      </p:to>
                                    </p:set>
                                    <p:anim calcmode="lin" valueType="num">
                                      <p:cBhvr>
                                        <p:cTn id="19" dur="500" fill="hold"/>
                                        <p:tgtEl>
                                          <p:spTgt spid="10243"/>
                                        </p:tgtEl>
                                        <p:attrNameLst>
                                          <p:attrName>ppt_w</p:attrName>
                                        </p:attrNameLst>
                                      </p:cBhvr>
                                      <p:tavLst>
                                        <p:tav tm="0">
                                          <p:val>
                                            <p:fltVal val="0"/>
                                          </p:val>
                                        </p:tav>
                                        <p:tav tm="100000">
                                          <p:val>
                                            <p:strVal val="#ppt_w"/>
                                          </p:val>
                                        </p:tav>
                                      </p:tavLst>
                                    </p:anim>
                                    <p:anim calcmode="lin" valueType="num">
                                      <p:cBhvr>
                                        <p:cTn id="20" dur="500" fill="hold"/>
                                        <p:tgtEl>
                                          <p:spTgt spid="10243"/>
                                        </p:tgtEl>
                                        <p:attrNameLst>
                                          <p:attrName>ppt_h</p:attrName>
                                        </p:attrNameLst>
                                      </p:cBhvr>
                                      <p:tavLst>
                                        <p:tav tm="0">
                                          <p:val>
                                            <p:fltVal val="0"/>
                                          </p:val>
                                        </p:tav>
                                        <p:tav tm="100000">
                                          <p:val>
                                            <p:strVal val="#ppt_h"/>
                                          </p:val>
                                        </p:tav>
                                      </p:tavLst>
                                    </p:anim>
                                    <p:animEffect transition="in" filter="fade">
                                      <p:cBhvr>
                                        <p:cTn id="21" dur="500"/>
                                        <p:tgtEl>
                                          <p:spTgt spid="1024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10" y="43913"/>
            <a:ext cx="6886575" cy="674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53660"/>
            <a:ext cx="6696075" cy="38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2775" y="1052736"/>
            <a:ext cx="5991225"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圆角矩形 1"/>
          <p:cNvSpPr/>
          <p:nvPr/>
        </p:nvSpPr>
        <p:spPr>
          <a:xfrm>
            <a:off x="4572000" y="3284984"/>
            <a:ext cx="4572000" cy="1512168"/>
          </a:xfrm>
          <a:prstGeom prst="round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3496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p:cTn id="7" dur="500" fill="hold"/>
                                        <p:tgtEl>
                                          <p:spTgt spid="11269"/>
                                        </p:tgtEl>
                                        <p:attrNameLst>
                                          <p:attrName>ppt_w</p:attrName>
                                        </p:attrNameLst>
                                      </p:cBhvr>
                                      <p:tavLst>
                                        <p:tav tm="0">
                                          <p:val>
                                            <p:fltVal val="0"/>
                                          </p:val>
                                        </p:tav>
                                        <p:tav tm="100000">
                                          <p:val>
                                            <p:strVal val="#ppt_w"/>
                                          </p:val>
                                        </p:tav>
                                      </p:tavLst>
                                    </p:anim>
                                    <p:anim calcmode="lin" valueType="num">
                                      <p:cBhvr>
                                        <p:cTn id="8" dur="500" fill="hold"/>
                                        <p:tgtEl>
                                          <p:spTgt spid="11269"/>
                                        </p:tgtEl>
                                        <p:attrNameLst>
                                          <p:attrName>ppt_h</p:attrName>
                                        </p:attrNameLst>
                                      </p:cBhvr>
                                      <p:tavLst>
                                        <p:tav tm="0">
                                          <p:val>
                                            <p:fltVal val="0"/>
                                          </p:val>
                                        </p:tav>
                                        <p:tav tm="100000">
                                          <p:val>
                                            <p:strVal val="#ppt_h"/>
                                          </p:val>
                                        </p:tav>
                                      </p:tavLst>
                                    </p:anim>
                                    <p:animEffect transition="in" filter="fade">
                                      <p:cBhvr>
                                        <p:cTn id="9" dur="500"/>
                                        <p:tgtEl>
                                          <p:spTgt spid="1126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SCI</a:t>
            </a:r>
            <a:r>
              <a:rPr lang="zh-CN" altLang="en-US" dirty="0"/>
              <a:t>影响因子</a:t>
            </a:r>
            <a:r>
              <a:rPr lang="zh-CN" altLang="en-US" dirty="0" smtClean="0"/>
              <a:t>查询</a:t>
            </a:r>
            <a:endParaRPr lang="zh-CN" altLang="en-US" dirty="0"/>
          </a:p>
        </p:txBody>
      </p:sp>
      <p:sp>
        <p:nvSpPr>
          <p:cNvPr id="3" name="内容占位符 2"/>
          <p:cNvSpPr>
            <a:spLocks noGrp="1"/>
          </p:cNvSpPr>
          <p:nvPr>
            <p:ph idx="1"/>
          </p:nvPr>
        </p:nvSpPr>
        <p:spPr/>
        <p:txBody>
          <a:bodyPr/>
          <a:lstStyle/>
          <a:p>
            <a:r>
              <a:rPr lang="zh-CN" altLang="en-US" b="1" dirty="0" smtClean="0">
                <a:latin typeface="+mj-ea"/>
                <a:ea typeface="+mj-ea"/>
              </a:rPr>
              <a:t>推荐网址</a:t>
            </a:r>
            <a:r>
              <a:rPr lang="en-US" altLang="zh-CN" b="1" dirty="0" smtClean="0">
                <a:latin typeface="+mj-ea"/>
                <a:ea typeface="+mj-ea"/>
              </a:rPr>
              <a:t>1        http</a:t>
            </a:r>
            <a:r>
              <a:rPr lang="en-US" altLang="zh-CN" b="1" dirty="0">
                <a:latin typeface="+mj-ea"/>
                <a:ea typeface="+mj-ea"/>
              </a:rPr>
              <a:t>://www.medsci.cn/sci/</a:t>
            </a:r>
          </a:p>
          <a:p>
            <a:endParaRPr lang="zh-CN" alt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9001125" cy="487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539552" y="2893915"/>
            <a:ext cx="3356560" cy="369332"/>
          </a:xfrm>
          <a:prstGeom prst="rect">
            <a:avLst/>
          </a:prstGeom>
        </p:spPr>
        <p:txBody>
          <a:bodyPr wrap="none">
            <a:spAutoFit/>
          </a:bodyPr>
          <a:lstStyle/>
          <a:p>
            <a:r>
              <a:rPr lang="en-US" altLang="zh-CN" b="1" dirty="0">
                <a:solidFill>
                  <a:schemeClr val="accent1"/>
                </a:solidFill>
              </a:rPr>
              <a:t>DEVELOPMENTAL BIOLOGY</a:t>
            </a:r>
          </a:p>
        </p:txBody>
      </p:sp>
      <p:sp>
        <p:nvSpPr>
          <p:cNvPr id="5" name="矩形 4"/>
          <p:cNvSpPr/>
          <p:nvPr/>
        </p:nvSpPr>
        <p:spPr>
          <a:xfrm>
            <a:off x="6732240" y="3078581"/>
            <a:ext cx="648072" cy="184666"/>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5160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3" y="0"/>
            <a:ext cx="8610600" cy="641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67975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SCI</a:t>
            </a:r>
            <a:r>
              <a:rPr lang="zh-CN" altLang="en-US" dirty="0"/>
              <a:t>影响因子查询</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52" y="836712"/>
            <a:ext cx="9082348" cy="5863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1763688" y="908720"/>
            <a:ext cx="6696744" cy="646331"/>
          </a:xfrm>
          <a:prstGeom prst="rect">
            <a:avLst/>
          </a:prstGeom>
        </p:spPr>
        <p:txBody>
          <a:bodyPr wrap="square">
            <a:spAutoFit/>
          </a:bodyPr>
          <a:lstStyle/>
          <a:p>
            <a:r>
              <a:rPr lang="zh-CN" altLang="en-US" b="1" dirty="0">
                <a:solidFill>
                  <a:schemeClr val="accent1"/>
                </a:solidFill>
                <a:latin typeface="+mj-ea"/>
                <a:ea typeface="+mj-ea"/>
              </a:rPr>
              <a:t>推荐网址</a:t>
            </a:r>
            <a:r>
              <a:rPr lang="en-US" altLang="zh-CN" b="1" dirty="0">
                <a:solidFill>
                  <a:schemeClr val="accent1"/>
                </a:solidFill>
                <a:latin typeface="+mj-ea"/>
                <a:ea typeface="+mj-ea"/>
              </a:rPr>
              <a:t>2</a:t>
            </a:r>
            <a:r>
              <a:rPr lang="zh-CN" altLang="en-US" b="1" dirty="0">
                <a:solidFill>
                  <a:schemeClr val="accent1"/>
                </a:solidFill>
                <a:latin typeface="+mj-ea"/>
                <a:ea typeface="+mj-ea"/>
              </a:rPr>
              <a:t>：</a:t>
            </a:r>
            <a:r>
              <a:rPr lang="en-US" altLang="zh-CN" b="1" dirty="0">
                <a:solidFill>
                  <a:schemeClr val="accent1"/>
                </a:solidFill>
                <a:latin typeface="+mj-ea"/>
                <a:ea typeface="+mj-ea"/>
              </a:rPr>
              <a:t>http://www.letpub.com.cn/index.php?page=journalapp</a:t>
            </a:r>
          </a:p>
        </p:txBody>
      </p:sp>
      <p:sp>
        <p:nvSpPr>
          <p:cNvPr id="5" name="矩形 4"/>
          <p:cNvSpPr/>
          <p:nvPr/>
        </p:nvSpPr>
        <p:spPr>
          <a:xfrm>
            <a:off x="179512" y="3121223"/>
            <a:ext cx="3205236" cy="307777"/>
          </a:xfrm>
          <a:prstGeom prst="rect">
            <a:avLst/>
          </a:prstGeom>
        </p:spPr>
        <p:txBody>
          <a:bodyPr wrap="none">
            <a:spAutoFit/>
          </a:bodyPr>
          <a:lstStyle/>
          <a:p>
            <a:r>
              <a:rPr lang="en-US" altLang="zh-CN" sz="1400" b="1" dirty="0">
                <a:solidFill>
                  <a:schemeClr val="accent1"/>
                </a:solidFill>
                <a:latin typeface="+mj-ea"/>
                <a:ea typeface="+mj-ea"/>
              </a:rPr>
              <a:t>MOLECULAR MEDICINE REPORTS</a:t>
            </a:r>
            <a:endParaRPr lang="zh-CN" altLang="en-US" sz="1400" b="1" dirty="0">
              <a:solidFill>
                <a:schemeClr val="accent1"/>
              </a:solidFill>
              <a:latin typeface="+mj-ea"/>
              <a:ea typeface="+mj-ea"/>
            </a:endParaRP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712"/>
            <a:ext cx="9144000" cy="675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0" y="3275111"/>
            <a:ext cx="9144000" cy="2602161"/>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295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4339"/>
                                        </p:tgtEl>
                                        <p:attrNameLst>
                                          <p:attrName>style.visibility</p:attrName>
                                        </p:attrNameLst>
                                      </p:cBhvr>
                                      <p:to>
                                        <p:strVal val="visible"/>
                                      </p:to>
                                    </p:set>
                                    <p:anim calcmode="lin" valueType="num">
                                      <p:cBhvr>
                                        <p:cTn id="21" dur="500" fill="hold"/>
                                        <p:tgtEl>
                                          <p:spTgt spid="14339"/>
                                        </p:tgtEl>
                                        <p:attrNameLst>
                                          <p:attrName>ppt_w</p:attrName>
                                        </p:attrNameLst>
                                      </p:cBhvr>
                                      <p:tavLst>
                                        <p:tav tm="0">
                                          <p:val>
                                            <p:fltVal val="0"/>
                                          </p:val>
                                        </p:tav>
                                        <p:tav tm="100000">
                                          <p:val>
                                            <p:strVal val="#ppt_w"/>
                                          </p:val>
                                        </p:tav>
                                      </p:tavLst>
                                    </p:anim>
                                    <p:anim calcmode="lin" valueType="num">
                                      <p:cBhvr>
                                        <p:cTn id="22" dur="500" fill="hold"/>
                                        <p:tgtEl>
                                          <p:spTgt spid="14339"/>
                                        </p:tgtEl>
                                        <p:attrNameLst>
                                          <p:attrName>ppt_h</p:attrName>
                                        </p:attrNameLst>
                                      </p:cBhvr>
                                      <p:tavLst>
                                        <p:tav tm="0">
                                          <p:val>
                                            <p:fltVal val="0"/>
                                          </p:val>
                                        </p:tav>
                                        <p:tav tm="100000">
                                          <p:val>
                                            <p:strVal val="#ppt_h"/>
                                          </p:val>
                                        </p:tav>
                                      </p:tavLst>
                                    </p:anim>
                                    <p:animEffect transition="in" filter="fade">
                                      <p:cBhvr>
                                        <p:cTn id="23" dur="500"/>
                                        <p:tgtEl>
                                          <p:spTgt spid="1433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6715125"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179512" y="1556792"/>
            <a:ext cx="2376264" cy="36004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0" y="6497960"/>
            <a:ext cx="1907704" cy="36004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1799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相关概念</a:t>
            </a:r>
            <a:endParaRPr lang="zh-CN" altLang="en-US" dirty="0"/>
          </a:p>
        </p:txBody>
      </p:sp>
      <p:sp>
        <p:nvSpPr>
          <p:cNvPr id="3" name="内容占位符 2"/>
          <p:cNvSpPr>
            <a:spLocks noGrp="1"/>
          </p:cNvSpPr>
          <p:nvPr>
            <p:ph idx="1"/>
          </p:nvPr>
        </p:nvSpPr>
        <p:spPr/>
        <p:txBody>
          <a:bodyPr/>
          <a:lstStyle/>
          <a:p>
            <a:pPr>
              <a:buFont typeface="Wingdings" panose="05000000000000000000" pitchFamily="2" charset="2"/>
              <a:buChar char="l"/>
            </a:pPr>
            <a:r>
              <a:rPr lang="zh-CN" altLang="en-US" sz="2400" b="1" dirty="0">
                <a:solidFill>
                  <a:schemeClr val="tx1"/>
                </a:solidFill>
                <a:latin typeface="+mj-ea"/>
                <a:ea typeface="+mj-ea"/>
              </a:rPr>
              <a:t>引文索引</a:t>
            </a:r>
            <a:r>
              <a:rPr lang="en-US" altLang="zh-CN" sz="2400" b="1" dirty="0">
                <a:solidFill>
                  <a:schemeClr val="tx1"/>
                </a:solidFill>
                <a:latin typeface="+mj-ea"/>
                <a:ea typeface="+mj-ea"/>
              </a:rPr>
              <a:t>: </a:t>
            </a:r>
            <a:r>
              <a:rPr lang="zh-CN" altLang="en-US" sz="2400" b="1" dirty="0">
                <a:solidFill>
                  <a:schemeClr val="tx1"/>
                </a:solidFill>
                <a:latin typeface="+mj-ea"/>
                <a:ea typeface="+mj-ea"/>
              </a:rPr>
              <a:t>收录论文的参考文献并进行索引</a:t>
            </a:r>
          </a:p>
          <a:p>
            <a:pPr>
              <a:buFont typeface="Wingdings" panose="05000000000000000000" pitchFamily="2" charset="2"/>
              <a:buChar char="l"/>
            </a:pPr>
            <a:r>
              <a:rPr lang="zh-CN" altLang="en-US" sz="2400" b="1" dirty="0">
                <a:solidFill>
                  <a:schemeClr val="tx1"/>
                </a:solidFill>
                <a:latin typeface="+mj-ea"/>
                <a:ea typeface="+mj-ea"/>
              </a:rPr>
              <a:t>引文</a:t>
            </a:r>
            <a:r>
              <a:rPr lang="en-US" altLang="zh-CN" sz="2400" b="1" dirty="0">
                <a:solidFill>
                  <a:schemeClr val="tx1"/>
                </a:solidFill>
                <a:latin typeface="+mj-ea"/>
                <a:ea typeface="+mj-ea"/>
              </a:rPr>
              <a:t>(Citation)</a:t>
            </a:r>
            <a:r>
              <a:rPr lang="zh-CN" altLang="en-US" sz="2400" b="1" dirty="0">
                <a:solidFill>
                  <a:schemeClr val="tx1"/>
                </a:solidFill>
                <a:latin typeface="+mj-ea"/>
                <a:ea typeface="+mj-ea"/>
              </a:rPr>
              <a:t>：也称被引文献（</a:t>
            </a:r>
            <a:r>
              <a:rPr lang="en-US" altLang="zh-CN" sz="2400" b="1" dirty="0">
                <a:solidFill>
                  <a:schemeClr val="tx1"/>
                </a:solidFill>
                <a:latin typeface="+mj-ea"/>
                <a:ea typeface="+mj-ea"/>
              </a:rPr>
              <a:t>Cited</a:t>
            </a:r>
          </a:p>
          <a:p>
            <a:pPr>
              <a:buFont typeface="Wingdings" panose="05000000000000000000" pitchFamily="2" charset="2"/>
              <a:buChar char="l"/>
            </a:pPr>
            <a:r>
              <a:rPr lang="en-US" altLang="zh-CN" sz="2400" b="1" dirty="0">
                <a:solidFill>
                  <a:schemeClr val="tx1"/>
                </a:solidFill>
                <a:latin typeface="+mj-ea"/>
                <a:ea typeface="+mj-ea"/>
              </a:rPr>
              <a:t> Literature/Article</a:t>
            </a:r>
            <a:r>
              <a:rPr lang="zh-CN" altLang="en-US" sz="2400" b="1" dirty="0">
                <a:solidFill>
                  <a:schemeClr val="tx1"/>
                </a:solidFill>
                <a:latin typeface="+mj-ea"/>
                <a:ea typeface="+mj-ea"/>
              </a:rPr>
              <a:t>），是指各种著作或论文中引用的参考文献。</a:t>
            </a:r>
          </a:p>
          <a:p>
            <a:pPr>
              <a:buFont typeface="Wingdings" panose="05000000000000000000" pitchFamily="2" charset="2"/>
              <a:buChar char="l"/>
            </a:pPr>
            <a:r>
              <a:rPr lang="zh-CN" altLang="en-US" sz="2400" b="1" dirty="0">
                <a:solidFill>
                  <a:schemeClr val="tx1"/>
                </a:solidFill>
                <a:latin typeface="+mj-ea"/>
                <a:ea typeface="+mj-ea"/>
              </a:rPr>
              <a:t>来源文献</a:t>
            </a:r>
            <a:r>
              <a:rPr lang="en-US" altLang="zh-CN" sz="2400" b="1" dirty="0">
                <a:solidFill>
                  <a:schemeClr val="tx1"/>
                </a:solidFill>
                <a:latin typeface="+mj-ea"/>
                <a:ea typeface="+mj-ea"/>
              </a:rPr>
              <a:t>(source document)</a:t>
            </a:r>
            <a:r>
              <a:rPr lang="zh-CN" altLang="en-US" sz="2400" b="1" dirty="0">
                <a:solidFill>
                  <a:schemeClr val="tx1"/>
                </a:solidFill>
                <a:latin typeface="+mj-ea"/>
                <a:ea typeface="+mj-ea"/>
              </a:rPr>
              <a:t>，也叫施引文献：引用“引文”的这些著作或论文</a:t>
            </a:r>
            <a:r>
              <a:rPr lang="en-US" altLang="zh-CN" sz="2400" b="1" dirty="0">
                <a:solidFill>
                  <a:schemeClr val="tx1"/>
                </a:solidFill>
                <a:latin typeface="+mj-ea"/>
                <a:ea typeface="+mj-ea"/>
              </a:rPr>
              <a:t>(citing literature)</a:t>
            </a:r>
            <a:r>
              <a:rPr lang="zh-CN" altLang="en-US" sz="2400" b="1" dirty="0">
                <a:solidFill>
                  <a:schemeClr val="tx1"/>
                </a:solidFill>
                <a:latin typeface="+mj-ea"/>
                <a:ea typeface="+mj-ea"/>
              </a:rPr>
              <a:t>。</a:t>
            </a:r>
          </a:p>
          <a:p>
            <a:endParaRPr lang="zh-CN" altLang="en-US" dirty="0"/>
          </a:p>
        </p:txBody>
      </p:sp>
    </p:spTree>
    <p:extLst>
      <p:ext uri="{BB962C8B-B14F-4D97-AF65-F5344CB8AC3E}">
        <p14:creationId xmlns:p14="http://schemas.microsoft.com/office/powerpoint/2010/main" val="42084389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SCI</a:t>
            </a:r>
            <a:r>
              <a:rPr lang="zh-CN" altLang="en-US" dirty="0"/>
              <a:t>影响因子查询</a:t>
            </a:r>
          </a:p>
        </p:txBody>
      </p:sp>
      <p:sp>
        <p:nvSpPr>
          <p:cNvPr id="4" name="矩形 3"/>
          <p:cNvSpPr/>
          <p:nvPr/>
        </p:nvSpPr>
        <p:spPr>
          <a:xfrm>
            <a:off x="1115616" y="1052736"/>
            <a:ext cx="5770298" cy="461665"/>
          </a:xfrm>
          <a:prstGeom prst="rect">
            <a:avLst/>
          </a:prstGeom>
        </p:spPr>
        <p:txBody>
          <a:bodyPr wrap="none">
            <a:spAutoFit/>
          </a:bodyPr>
          <a:lstStyle/>
          <a:p>
            <a:r>
              <a:rPr lang="zh-CN" altLang="en-US" sz="2400" b="1" dirty="0" smtClean="0">
                <a:solidFill>
                  <a:schemeClr val="accent1"/>
                </a:solidFill>
                <a:latin typeface="+mj-ea"/>
                <a:ea typeface="+mj-ea"/>
              </a:rPr>
              <a:t>推荐网址</a:t>
            </a:r>
            <a:r>
              <a:rPr lang="en-US" altLang="zh-CN" sz="2400" b="1" dirty="0" smtClean="0">
                <a:solidFill>
                  <a:schemeClr val="accent1"/>
                </a:solidFill>
                <a:latin typeface="+mj-ea"/>
                <a:ea typeface="+mj-ea"/>
              </a:rPr>
              <a:t>3</a:t>
            </a:r>
            <a:r>
              <a:rPr lang="zh-CN" altLang="en-US" sz="2400" b="1" dirty="0" smtClean="0">
                <a:solidFill>
                  <a:schemeClr val="accent1"/>
                </a:solidFill>
                <a:latin typeface="+mj-ea"/>
                <a:ea typeface="+mj-ea"/>
              </a:rPr>
              <a:t>   </a:t>
            </a:r>
            <a:r>
              <a:rPr lang="en-US" altLang="zh-CN" sz="2400" b="1" dirty="0" smtClean="0">
                <a:solidFill>
                  <a:schemeClr val="accent1"/>
                </a:solidFill>
                <a:latin typeface="+mj-ea"/>
                <a:ea typeface="+mj-ea"/>
              </a:rPr>
              <a:t>http</a:t>
            </a:r>
            <a:r>
              <a:rPr lang="en-US" altLang="zh-CN" sz="2400" b="1" dirty="0">
                <a:solidFill>
                  <a:schemeClr val="accent1"/>
                </a:solidFill>
                <a:latin typeface="+mj-ea"/>
                <a:ea typeface="+mj-ea"/>
              </a:rPr>
              <a:t>://www.duxiu.com/</a:t>
            </a:r>
            <a:endParaRPr lang="zh-CN" altLang="en-US" sz="2400" b="1" dirty="0">
              <a:solidFill>
                <a:schemeClr val="accent1"/>
              </a:solidFill>
              <a:latin typeface="+mj-ea"/>
              <a:ea typeface="+mj-ea"/>
            </a:endParaRPr>
          </a:p>
        </p:txBody>
      </p:sp>
      <p:pic>
        <p:nvPicPr>
          <p:cNvPr id="1638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9594" y="2445544"/>
            <a:ext cx="5495925"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2051720" y="3717032"/>
            <a:ext cx="2941831" cy="369332"/>
          </a:xfrm>
          <a:prstGeom prst="rect">
            <a:avLst/>
          </a:prstGeom>
        </p:spPr>
        <p:txBody>
          <a:bodyPr wrap="none">
            <a:spAutoFit/>
          </a:bodyPr>
          <a:lstStyle/>
          <a:p>
            <a:r>
              <a:rPr lang="en-US" altLang="zh-CN" b="1" dirty="0">
                <a:solidFill>
                  <a:schemeClr val="accent1"/>
                </a:solidFill>
              </a:rPr>
              <a:t>British Journal of Cancer</a:t>
            </a:r>
            <a:endParaRPr lang="zh-CN" altLang="en-US" b="1" dirty="0">
              <a:solidFill>
                <a:schemeClr val="accent1"/>
              </a:solidFill>
            </a:endParaRP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61" y="2487561"/>
            <a:ext cx="9144000"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云形 7"/>
          <p:cNvSpPr/>
          <p:nvPr/>
        </p:nvSpPr>
        <p:spPr>
          <a:xfrm>
            <a:off x="29261" y="3284984"/>
            <a:ext cx="5262819" cy="504056"/>
          </a:xfrm>
          <a:prstGeom prst="cloud">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3719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500" fill="hold"/>
                                        <p:tgtEl>
                                          <p:spTgt spid="16388"/>
                                        </p:tgtEl>
                                        <p:attrNameLst>
                                          <p:attrName>ppt_w</p:attrName>
                                        </p:attrNameLst>
                                      </p:cBhvr>
                                      <p:tavLst>
                                        <p:tav tm="0">
                                          <p:val>
                                            <p:fltVal val="0"/>
                                          </p:val>
                                        </p:tav>
                                        <p:tav tm="100000">
                                          <p:val>
                                            <p:strVal val="#ppt_w"/>
                                          </p:val>
                                        </p:tav>
                                      </p:tavLst>
                                    </p:anim>
                                    <p:anim calcmode="lin" valueType="num">
                                      <p:cBhvr>
                                        <p:cTn id="8" dur="500" fill="hold"/>
                                        <p:tgtEl>
                                          <p:spTgt spid="16388"/>
                                        </p:tgtEl>
                                        <p:attrNameLst>
                                          <p:attrName>ppt_h</p:attrName>
                                        </p:attrNameLst>
                                      </p:cBhvr>
                                      <p:tavLst>
                                        <p:tav tm="0">
                                          <p:val>
                                            <p:fltVal val="0"/>
                                          </p:val>
                                        </p:tav>
                                        <p:tav tm="100000">
                                          <p:val>
                                            <p:strVal val="#ppt_h"/>
                                          </p:val>
                                        </p:tav>
                                      </p:tavLst>
                                    </p:anim>
                                    <p:animEffect transition="in" filter="fade">
                                      <p:cBhvr>
                                        <p:cTn id="9" dur="500"/>
                                        <p:tgtEl>
                                          <p:spTgt spid="1638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387"/>
                                        </p:tgtEl>
                                        <p:attrNameLst>
                                          <p:attrName>style.visibility</p:attrName>
                                        </p:attrNameLst>
                                      </p:cBhvr>
                                      <p:to>
                                        <p:strVal val="visible"/>
                                      </p:to>
                                    </p:set>
                                    <p:animEffect transition="in" filter="fade">
                                      <p:cBhvr>
                                        <p:cTn id="21" dur="1000"/>
                                        <p:tgtEl>
                                          <p:spTgt spid="16387"/>
                                        </p:tgtEl>
                                      </p:cBhvr>
                                    </p:animEffect>
                                    <p:anim calcmode="lin" valueType="num">
                                      <p:cBhvr>
                                        <p:cTn id="22" dur="1000" fill="hold"/>
                                        <p:tgtEl>
                                          <p:spTgt spid="16387"/>
                                        </p:tgtEl>
                                        <p:attrNameLst>
                                          <p:attrName>ppt_x</p:attrName>
                                        </p:attrNameLst>
                                      </p:cBhvr>
                                      <p:tavLst>
                                        <p:tav tm="0">
                                          <p:val>
                                            <p:strVal val="#ppt_x"/>
                                          </p:val>
                                        </p:tav>
                                        <p:tav tm="100000">
                                          <p:val>
                                            <p:strVal val="#ppt_x"/>
                                          </p:val>
                                        </p:tav>
                                      </p:tavLst>
                                    </p:anim>
                                    <p:anim calcmode="lin" valueType="num">
                                      <p:cBhvr>
                                        <p:cTn id="23" dur="1000" fill="hold"/>
                                        <p:tgtEl>
                                          <p:spTgt spid="1638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http</a:t>
            </a:r>
            <a:r>
              <a:rPr lang="en-US" altLang="zh-CN" dirty="0"/>
              <a:t>://ip-science.thomsonreuters.com.cn</a:t>
            </a:r>
            <a:r>
              <a:rPr lang="en-US" altLang="zh-CN" dirty="0" smtClean="0"/>
              <a:t>/</a:t>
            </a:r>
            <a:endParaRPr lang="zh-CN" alt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19"/>
            <a:ext cx="8374707" cy="5527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08038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有奖竞答</a:t>
            </a:r>
            <a:endParaRPr lang="zh-CN" altLang="en-US" dirty="0"/>
          </a:p>
        </p:txBody>
      </p:sp>
      <p:sp>
        <p:nvSpPr>
          <p:cNvPr id="5" name="矩形 4"/>
          <p:cNvSpPr/>
          <p:nvPr/>
        </p:nvSpPr>
        <p:spPr>
          <a:xfrm>
            <a:off x="179512" y="1124744"/>
            <a:ext cx="8856984" cy="923330"/>
          </a:xfrm>
          <a:prstGeom prst="rect">
            <a:avLst/>
          </a:prstGeom>
        </p:spPr>
        <p:txBody>
          <a:bodyPr wrap="square">
            <a:spAutoFit/>
          </a:bodyPr>
          <a:lstStyle/>
          <a:p>
            <a:pPr>
              <a:lnSpc>
                <a:spcPct val="150000"/>
              </a:lnSpc>
            </a:pPr>
            <a:r>
              <a:rPr lang="en-US" altLang="zh-CN" b="1" dirty="0">
                <a:latin typeface="+mj-ea"/>
                <a:ea typeface="+mj-ea"/>
              </a:rPr>
              <a:t>1.</a:t>
            </a:r>
            <a:r>
              <a:rPr lang="zh-CN" altLang="en-US" b="1" dirty="0">
                <a:latin typeface="+mj-ea"/>
                <a:ea typeface="+mj-ea"/>
              </a:rPr>
              <a:t>在</a:t>
            </a:r>
            <a:r>
              <a:rPr lang="en-US" altLang="zh-CN" b="1" dirty="0">
                <a:latin typeface="+mj-ea"/>
                <a:ea typeface="+mj-ea"/>
              </a:rPr>
              <a:t>Web of Science</a:t>
            </a:r>
            <a:r>
              <a:rPr lang="zh-CN" altLang="en-US" b="1" dirty="0">
                <a:latin typeface="+mj-ea"/>
                <a:ea typeface="+mj-ea"/>
              </a:rPr>
              <a:t>中进行课题检索，通过哪种文献类型进行精炼得知该课题的</a:t>
            </a:r>
          </a:p>
          <a:p>
            <a:pPr>
              <a:lnSpc>
                <a:spcPct val="150000"/>
              </a:lnSpc>
            </a:pPr>
            <a:r>
              <a:rPr lang="zh-CN" altLang="en-US" b="1" dirty="0">
                <a:latin typeface="+mj-ea"/>
                <a:ea typeface="+mj-ea"/>
              </a:rPr>
              <a:t>   </a:t>
            </a:r>
            <a:r>
              <a:rPr lang="zh-CN" altLang="en-US" b="1" dirty="0" smtClean="0">
                <a:latin typeface="+mj-ea"/>
                <a:ea typeface="+mj-ea"/>
              </a:rPr>
              <a:t>研究</a:t>
            </a:r>
            <a:r>
              <a:rPr lang="zh-CN" altLang="en-US" b="1" dirty="0">
                <a:latin typeface="+mj-ea"/>
                <a:ea typeface="+mj-ea"/>
              </a:rPr>
              <a:t>现状、趋势及问题（综述）？</a:t>
            </a:r>
          </a:p>
        </p:txBody>
      </p:sp>
      <p:sp>
        <p:nvSpPr>
          <p:cNvPr id="6" name="矩形 5"/>
          <p:cNvSpPr/>
          <p:nvPr/>
        </p:nvSpPr>
        <p:spPr>
          <a:xfrm>
            <a:off x="2285999" y="2051556"/>
            <a:ext cx="1865639" cy="400110"/>
          </a:xfrm>
          <a:prstGeom prst="rect">
            <a:avLst/>
          </a:prstGeom>
        </p:spPr>
        <p:txBody>
          <a:bodyPr wrap="none">
            <a:spAutoFit/>
          </a:bodyPr>
          <a:lstStyle/>
          <a:p>
            <a:r>
              <a:rPr lang="zh-CN" altLang="en-US" sz="2000" b="1" dirty="0">
                <a:solidFill>
                  <a:schemeClr val="accent4"/>
                </a:solidFill>
                <a:latin typeface="+mj-ea"/>
                <a:ea typeface="+mj-ea"/>
              </a:rPr>
              <a:t>答案：</a:t>
            </a:r>
            <a:r>
              <a:rPr lang="en-US" altLang="zh-CN" sz="2000" b="1" dirty="0">
                <a:solidFill>
                  <a:schemeClr val="accent4"/>
                </a:solidFill>
                <a:latin typeface="+mj-ea"/>
                <a:ea typeface="+mj-ea"/>
              </a:rPr>
              <a:t>Review</a:t>
            </a:r>
          </a:p>
        </p:txBody>
      </p:sp>
      <p:sp>
        <p:nvSpPr>
          <p:cNvPr id="7" name="矩形 6"/>
          <p:cNvSpPr/>
          <p:nvPr/>
        </p:nvSpPr>
        <p:spPr>
          <a:xfrm>
            <a:off x="251520" y="2668850"/>
            <a:ext cx="7776864" cy="400110"/>
          </a:xfrm>
          <a:prstGeom prst="rect">
            <a:avLst/>
          </a:prstGeom>
        </p:spPr>
        <p:txBody>
          <a:bodyPr wrap="square">
            <a:spAutoFit/>
          </a:bodyPr>
          <a:lstStyle/>
          <a:p>
            <a:r>
              <a:rPr lang="en-US" altLang="zh-CN" sz="2000" b="1" dirty="0">
                <a:latin typeface="+mj-ea"/>
                <a:ea typeface="+mj-ea"/>
              </a:rPr>
              <a:t>2.</a:t>
            </a:r>
            <a:r>
              <a:rPr lang="zh-CN" altLang="en-US" sz="2000" b="1" dirty="0">
                <a:latin typeface="+mj-ea"/>
                <a:ea typeface="+mj-ea"/>
              </a:rPr>
              <a:t>如何获取检索结果中影响力最高的那篇文献？</a:t>
            </a:r>
          </a:p>
        </p:txBody>
      </p:sp>
      <p:sp>
        <p:nvSpPr>
          <p:cNvPr id="8" name="TextBox 7"/>
          <p:cNvSpPr txBox="1">
            <a:spLocks noChangeArrowheads="1"/>
          </p:cNvSpPr>
          <p:nvPr/>
        </p:nvSpPr>
        <p:spPr bwMode="auto">
          <a:xfrm>
            <a:off x="1619250" y="3284538"/>
            <a:ext cx="3903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Verdana" pitchFamily="34" charset="0"/>
                <a:ea typeface="宋体" pitchFamily="2" charset="-122"/>
                <a:sym typeface="Verdana" pitchFamily="34" charset="0"/>
              </a:defRPr>
            </a:lvl1pPr>
            <a:lvl2pPr marL="742950" indent="-285750">
              <a:spcBef>
                <a:spcPct val="20000"/>
              </a:spcBef>
              <a:buChar char="–"/>
              <a:defRPr sz="2800">
                <a:solidFill>
                  <a:schemeClr val="tx1"/>
                </a:solidFill>
                <a:latin typeface="Verdana" pitchFamily="34" charset="0"/>
                <a:ea typeface="宋体" pitchFamily="2" charset="-122"/>
                <a:sym typeface="Verdana" pitchFamily="34" charset="0"/>
              </a:defRPr>
            </a:lvl2pPr>
            <a:lvl3pPr marL="1143000" indent="-228600">
              <a:spcBef>
                <a:spcPct val="20000"/>
              </a:spcBef>
              <a:buChar char="•"/>
              <a:defRPr sz="2400">
                <a:solidFill>
                  <a:schemeClr val="tx1"/>
                </a:solidFill>
                <a:latin typeface="Verdana" pitchFamily="34" charset="0"/>
                <a:ea typeface="宋体" pitchFamily="2" charset="-122"/>
                <a:sym typeface="Verdana" pitchFamily="34" charset="0"/>
              </a:defRPr>
            </a:lvl3pPr>
            <a:lvl4pPr marL="1600200" indent="-228600">
              <a:spcBef>
                <a:spcPct val="20000"/>
              </a:spcBef>
              <a:buChar char="–"/>
              <a:defRPr sz="2000">
                <a:solidFill>
                  <a:schemeClr val="tx1"/>
                </a:solidFill>
                <a:latin typeface="Verdana" pitchFamily="34" charset="0"/>
                <a:ea typeface="宋体" pitchFamily="2" charset="-122"/>
                <a:sym typeface="Verdana" pitchFamily="34" charset="0"/>
              </a:defRPr>
            </a:lvl4pPr>
            <a:lvl5pPr marL="2057400" indent="-228600">
              <a:spcBef>
                <a:spcPct val="20000"/>
              </a:spcBef>
              <a:buChar char="»"/>
              <a:defRPr sz="2000">
                <a:solidFill>
                  <a:schemeClr val="tx1"/>
                </a:solidFill>
                <a:latin typeface="Verdana" pitchFamily="34" charset="0"/>
                <a:ea typeface="宋体" pitchFamily="2" charset="-122"/>
                <a:sym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9pPr>
          </a:lstStyle>
          <a:p>
            <a:pPr>
              <a:spcBef>
                <a:spcPct val="0"/>
              </a:spcBef>
              <a:buFontTx/>
              <a:buNone/>
            </a:pPr>
            <a:r>
              <a:rPr lang="zh-CN" altLang="en-US" sz="1800" b="1" dirty="0">
                <a:solidFill>
                  <a:schemeClr val="accent4"/>
                </a:solidFill>
                <a:latin typeface="+mj-ea"/>
                <a:ea typeface="+mj-ea"/>
              </a:rPr>
              <a:t>答案：排序方式：被引频次降序排列</a:t>
            </a:r>
          </a:p>
        </p:txBody>
      </p:sp>
      <p:sp>
        <p:nvSpPr>
          <p:cNvPr id="9" name="矩形 5"/>
          <p:cNvSpPr>
            <a:spLocks noChangeArrowheads="1"/>
          </p:cNvSpPr>
          <p:nvPr/>
        </p:nvSpPr>
        <p:spPr bwMode="auto">
          <a:xfrm>
            <a:off x="107950" y="4149725"/>
            <a:ext cx="9039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Verdana" pitchFamily="34" charset="0"/>
                <a:ea typeface="宋体" pitchFamily="2" charset="-122"/>
                <a:sym typeface="Verdana" pitchFamily="34" charset="0"/>
              </a:defRPr>
            </a:lvl1pPr>
            <a:lvl2pPr marL="742950" indent="-285750">
              <a:spcBef>
                <a:spcPct val="20000"/>
              </a:spcBef>
              <a:buChar char="–"/>
              <a:defRPr sz="2800">
                <a:solidFill>
                  <a:schemeClr val="tx1"/>
                </a:solidFill>
                <a:latin typeface="Verdana" pitchFamily="34" charset="0"/>
                <a:ea typeface="宋体" pitchFamily="2" charset="-122"/>
                <a:sym typeface="Verdana" pitchFamily="34" charset="0"/>
              </a:defRPr>
            </a:lvl2pPr>
            <a:lvl3pPr marL="1143000" indent="-228600">
              <a:spcBef>
                <a:spcPct val="20000"/>
              </a:spcBef>
              <a:buChar char="•"/>
              <a:defRPr sz="2400">
                <a:solidFill>
                  <a:schemeClr val="tx1"/>
                </a:solidFill>
                <a:latin typeface="Verdana" pitchFamily="34" charset="0"/>
                <a:ea typeface="宋体" pitchFamily="2" charset="-122"/>
                <a:sym typeface="Verdana" pitchFamily="34" charset="0"/>
              </a:defRPr>
            </a:lvl3pPr>
            <a:lvl4pPr marL="1600200" indent="-228600">
              <a:spcBef>
                <a:spcPct val="20000"/>
              </a:spcBef>
              <a:buChar char="–"/>
              <a:defRPr sz="2000">
                <a:solidFill>
                  <a:schemeClr val="tx1"/>
                </a:solidFill>
                <a:latin typeface="Verdana" pitchFamily="34" charset="0"/>
                <a:ea typeface="宋体" pitchFamily="2" charset="-122"/>
                <a:sym typeface="Verdana" pitchFamily="34" charset="0"/>
              </a:defRPr>
            </a:lvl4pPr>
            <a:lvl5pPr marL="2057400" indent="-228600">
              <a:spcBef>
                <a:spcPct val="20000"/>
              </a:spcBef>
              <a:buChar char="»"/>
              <a:defRPr sz="2000">
                <a:solidFill>
                  <a:schemeClr val="tx1"/>
                </a:solidFill>
                <a:latin typeface="Verdana" pitchFamily="34" charset="0"/>
                <a:ea typeface="宋体" pitchFamily="2" charset="-122"/>
                <a:sym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9pPr>
          </a:lstStyle>
          <a:p>
            <a:pPr>
              <a:spcBef>
                <a:spcPct val="0"/>
              </a:spcBef>
              <a:buFontTx/>
              <a:buNone/>
            </a:pPr>
            <a:r>
              <a:rPr lang="en-US" altLang="zh-CN" sz="2000" b="1" dirty="0">
                <a:latin typeface="+mj-ea"/>
                <a:ea typeface="+mj-ea"/>
              </a:rPr>
              <a:t>3.</a:t>
            </a:r>
            <a:r>
              <a:rPr lang="zh-CN" altLang="en-US" sz="2000" b="1" dirty="0">
                <a:latin typeface="+mj-ea"/>
                <a:ea typeface="+mj-ea"/>
              </a:rPr>
              <a:t>使用哪种检索方式可以了解到某一文献在</a:t>
            </a:r>
            <a:r>
              <a:rPr lang="en-US" altLang="zh-CN" sz="2000" b="1" dirty="0">
                <a:latin typeface="+mj-ea"/>
                <a:ea typeface="+mj-ea"/>
              </a:rPr>
              <a:t>Web of science</a:t>
            </a:r>
            <a:r>
              <a:rPr lang="zh-CN" altLang="en-US" sz="2000" b="1" dirty="0">
                <a:latin typeface="+mj-ea"/>
                <a:ea typeface="+mj-ea"/>
              </a:rPr>
              <a:t>中被引用的情况？ </a:t>
            </a:r>
          </a:p>
        </p:txBody>
      </p:sp>
      <p:sp>
        <p:nvSpPr>
          <p:cNvPr id="10" name="TextBox 9"/>
          <p:cNvSpPr txBox="1">
            <a:spLocks noChangeArrowheads="1"/>
          </p:cNvSpPr>
          <p:nvPr/>
        </p:nvSpPr>
        <p:spPr bwMode="auto">
          <a:xfrm>
            <a:off x="1747838" y="4868863"/>
            <a:ext cx="27416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Verdana" pitchFamily="34" charset="0"/>
                <a:ea typeface="宋体" pitchFamily="2" charset="-122"/>
                <a:sym typeface="Verdana" pitchFamily="34" charset="0"/>
              </a:defRPr>
            </a:lvl1pPr>
            <a:lvl2pPr marL="742950" indent="-285750">
              <a:spcBef>
                <a:spcPct val="20000"/>
              </a:spcBef>
              <a:buChar char="–"/>
              <a:defRPr sz="2800">
                <a:solidFill>
                  <a:schemeClr val="tx1"/>
                </a:solidFill>
                <a:latin typeface="Verdana" pitchFamily="34" charset="0"/>
                <a:ea typeface="宋体" pitchFamily="2" charset="-122"/>
                <a:sym typeface="Verdana" pitchFamily="34" charset="0"/>
              </a:defRPr>
            </a:lvl2pPr>
            <a:lvl3pPr marL="1143000" indent="-228600">
              <a:spcBef>
                <a:spcPct val="20000"/>
              </a:spcBef>
              <a:buChar char="•"/>
              <a:defRPr sz="2400">
                <a:solidFill>
                  <a:schemeClr val="tx1"/>
                </a:solidFill>
                <a:latin typeface="Verdana" pitchFamily="34" charset="0"/>
                <a:ea typeface="宋体" pitchFamily="2" charset="-122"/>
                <a:sym typeface="Verdana" pitchFamily="34" charset="0"/>
              </a:defRPr>
            </a:lvl3pPr>
            <a:lvl4pPr marL="1600200" indent="-228600">
              <a:spcBef>
                <a:spcPct val="20000"/>
              </a:spcBef>
              <a:buChar char="–"/>
              <a:defRPr sz="2000">
                <a:solidFill>
                  <a:schemeClr val="tx1"/>
                </a:solidFill>
                <a:latin typeface="Verdana" pitchFamily="34" charset="0"/>
                <a:ea typeface="宋体" pitchFamily="2" charset="-122"/>
                <a:sym typeface="Verdana" pitchFamily="34" charset="0"/>
              </a:defRPr>
            </a:lvl4pPr>
            <a:lvl5pPr marL="2057400" indent="-228600">
              <a:spcBef>
                <a:spcPct val="20000"/>
              </a:spcBef>
              <a:buChar char="»"/>
              <a:defRPr sz="2000">
                <a:solidFill>
                  <a:schemeClr val="tx1"/>
                </a:solidFill>
                <a:latin typeface="Verdana" pitchFamily="34" charset="0"/>
                <a:ea typeface="宋体" pitchFamily="2" charset="-122"/>
                <a:sym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ea typeface="宋体" pitchFamily="2" charset="-122"/>
                <a:sym typeface="Verdana" pitchFamily="34" charset="0"/>
              </a:defRPr>
            </a:lvl9pPr>
          </a:lstStyle>
          <a:p>
            <a:pPr>
              <a:spcBef>
                <a:spcPct val="0"/>
              </a:spcBef>
              <a:buFontTx/>
              <a:buNone/>
            </a:pPr>
            <a:r>
              <a:rPr lang="zh-CN" altLang="en-US" sz="1800" b="1" dirty="0">
                <a:solidFill>
                  <a:schemeClr val="accent4"/>
                </a:solidFill>
                <a:latin typeface="+mj-ea"/>
                <a:ea typeface="+mj-ea"/>
              </a:rPr>
              <a:t>答案：被引参考文献检索</a:t>
            </a:r>
          </a:p>
        </p:txBody>
      </p:sp>
    </p:spTree>
    <p:extLst>
      <p:ext uri="{BB962C8B-B14F-4D97-AF65-F5344CB8AC3E}">
        <p14:creationId xmlns:p14="http://schemas.microsoft.com/office/powerpoint/2010/main" val="69335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custDataLst>
              <p:tags r:id="rId2"/>
            </p:custDataLst>
          </p:nvPr>
        </p:nvSpPr>
        <p:spPr>
          <a:xfrm>
            <a:off x="2886075" y="1533525"/>
            <a:ext cx="3524250" cy="3525838"/>
          </a:xfrm>
          <a:prstGeom prst="ellipse">
            <a:avLst/>
          </a:prstGeom>
          <a:solidFill>
            <a:schemeClr val="accent1">
              <a:lumMod val="20000"/>
              <a:lumOff val="80000"/>
            </a:schemeClr>
          </a:solid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椭圆 3"/>
          <p:cNvSpPr/>
          <p:nvPr>
            <p:custDataLst>
              <p:tags r:id="rId3"/>
            </p:custDataLst>
          </p:nvPr>
        </p:nvSpPr>
        <p:spPr>
          <a:xfrm>
            <a:off x="2763838" y="1411288"/>
            <a:ext cx="3770312" cy="3770312"/>
          </a:xfrm>
          <a:prstGeom prst="ellipse">
            <a:avLst/>
          </a:prstGeom>
          <a:noFill/>
          <a:ln w="3175">
            <a:solidFill>
              <a:schemeClr val="accent1">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圆角矩形 4"/>
          <p:cNvSpPr/>
          <p:nvPr>
            <p:custDataLst>
              <p:tags r:id="rId4"/>
            </p:custDataLst>
          </p:nvPr>
        </p:nvSpPr>
        <p:spPr>
          <a:xfrm>
            <a:off x="2427288" y="2844800"/>
            <a:ext cx="4476750" cy="72866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sz="6000" dirty="0" smtClean="0">
                <a:solidFill>
                  <a:srgbClr val="FFFFFF"/>
                </a:solidFill>
                <a:latin typeface="华文隶书" panose="02010800040101010101" pitchFamily="2" charset="-122"/>
                <a:ea typeface="华文隶书" panose="02010800040101010101" pitchFamily="2" charset="-122"/>
              </a:rPr>
              <a:t>感谢聆听</a:t>
            </a:r>
            <a:endParaRPr lang="zh-CN" altLang="en-US" sz="6000" dirty="0">
              <a:solidFill>
                <a:srgbClr val="FFFFFF"/>
              </a:solidFill>
              <a:latin typeface="华文隶书" panose="02010800040101010101" pitchFamily="2" charset="-122"/>
              <a:ea typeface="华文隶书" panose="02010800040101010101" pitchFamily="2" charset="-122"/>
            </a:endParaRPr>
          </a:p>
        </p:txBody>
      </p:sp>
      <p:sp>
        <p:nvSpPr>
          <p:cNvPr id="7" name="KSO_Shape"/>
          <p:cNvSpPr>
            <a:spLocks/>
          </p:cNvSpPr>
          <p:nvPr>
            <p:custDataLst>
              <p:tags r:id="rId5"/>
            </p:custDataLst>
          </p:nvPr>
        </p:nvSpPr>
        <p:spPr bwMode="auto">
          <a:xfrm>
            <a:off x="4341813" y="3787775"/>
            <a:ext cx="874712" cy="1057275"/>
          </a:xfrm>
          <a:custGeom>
            <a:avLst/>
            <a:gdLst>
              <a:gd name="T0" fmla="*/ 371445 w 968375"/>
              <a:gd name="T1" fmla="*/ 4170766 h 1170887"/>
              <a:gd name="T2" fmla="*/ 1792630 w 968375"/>
              <a:gd name="T3" fmla="*/ 4800430 h 1170887"/>
              <a:gd name="T4" fmla="*/ 3197663 w 968375"/>
              <a:gd name="T5" fmla="*/ 4203058 h 1170887"/>
              <a:gd name="T6" fmla="*/ 3407611 w 968375"/>
              <a:gd name="T7" fmla="*/ 4299927 h 1170887"/>
              <a:gd name="T8" fmla="*/ 1792630 w 968375"/>
              <a:gd name="T9" fmla="*/ 5042605 h 1170887"/>
              <a:gd name="T10" fmla="*/ 145346 w 968375"/>
              <a:gd name="T11" fmla="*/ 4267639 h 1170887"/>
              <a:gd name="T12" fmla="*/ 371445 w 968375"/>
              <a:gd name="T13" fmla="*/ 4170766 h 1170887"/>
              <a:gd name="T14" fmla="*/ 3746756 w 968375"/>
              <a:gd name="T15" fmla="*/ 2669270 h 1170887"/>
              <a:gd name="T16" fmla="*/ 4166650 w 968375"/>
              <a:gd name="T17" fmla="*/ 3185913 h 1170887"/>
              <a:gd name="T18" fmla="*/ 3633706 w 968375"/>
              <a:gd name="T19" fmla="*/ 3718701 h 1170887"/>
              <a:gd name="T20" fmla="*/ 3439911 w 968375"/>
              <a:gd name="T21" fmla="*/ 3686415 h 1170887"/>
              <a:gd name="T22" fmla="*/ 3569109 w 968375"/>
              <a:gd name="T23" fmla="*/ 3476526 h 1170887"/>
              <a:gd name="T24" fmla="*/ 3633706 w 968375"/>
              <a:gd name="T25" fmla="*/ 3492671 h 1170887"/>
              <a:gd name="T26" fmla="*/ 3924402 w 968375"/>
              <a:gd name="T27" fmla="*/ 3185913 h 1170887"/>
              <a:gd name="T28" fmla="*/ 3730608 w 968375"/>
              <a:gd name="T29" fmla="*/ 2911445 h 1170887"/>
              <a:gd name="T30" fmla="*/ 3746756 w 968375"/>
              <a:gd name="T31" fmla="*/ 2669270 h 1170887"/>
              <a:gd name="T32" fmla="*/ 3536810 w 968375"/>
              <a:gd name="T33" fmla="*/ 2314074 h 1170887"/>
              <a:gd name="T34" fmla="*/ 3569109 w 968375"/>
              <a:gd name="T35" fmla="*/ 2636978 h 1170887"/>
              <a:gd name="T36" fmla="*/ 1792630 w 968375"/>
              <a:gd name="T37" fmla="*/ 4412946 h 1170887"/>
              <a:gd name="T38" fmla="*/ 0 w 968375"/>
              <a:gd name="T39" fmla="*/ 2636978 h 1170887"/>
              <a:gd name="T40" fmla="*/ 32302 w 968375"/>
              <a:gd name="T41" fmla="*/ 2346365 h 1170887"/>
              <a:gd name="T42" fmla="*/ 1792630 w 968375"/>
              <a:gd name="T43" fmla="*/ 3266639 h 1170887"/>
              <a:gd name="T44" fmla="*/ 3536810 w 968375"/>
              <a:gd name="T45" fmla="*/ 2346365 h 1170887"/>
              <a:gd name="T46" fmla="*/ 3536810 w 968375"/>
              <a:gd name="T47" fmla="*/ 2314074 h 1170887"/>
              <a:gd name="T48" fmla="*/ 1792630 w 968375"/>
              <a:gd name="T49" fmla="*/ 1603686 h 1170887"/>
              <a:gd name="T50" fmla="*/ 3343009 w 968375"/>
              <a:gd name="T51" fmla="*/ 2346365 h 1170887"/>
              <a:gd name="T52" fmla="*/ 3326861 w 968375"/>
              <a:gd name="T53" fmla="*/ 2459381 h 1170887"/>
              <a:gd name="T54" fmla="*/ 1792630 w 968375"/>
              <a:gd name="T55" fmla="*/ 1942738 h 1170887"/>
              <a:gd name="T56" fmla="*/ 242248 w 968375"/>
              <a:gd name="T57" fmla="*/ 2459381 h 1170887"/>
              <a:gd name="T58" fmla="*/ 226095 w 968375"/>
              <a:gd name="T59" fmla="*/ 2346365 h 1170887"/>
              <a:gd name="T60" fmla="*/ 1792630 w 968375"/>
              <a:gd name="T61" fmla="*/ 1603686 h 1170887"/>
              <a:gd name="T62" fmla="*/ 2340261 w 968375"/>
              <a:gd name="T63" fmla="*/ 267425 h 1170887"/>
              <a:gd name="T64" fmla="*/ 2384732 w 968375"/>
              <a:gd name="T65" fmla="*/ 1604557 h 1170887"/>
              <a:gd name="T66" fmla="*/ 2340261 w 968375"/>
              <a:gd name="T67" fmla="*/ 267425 h 1170887"/>
              <a:gd name="T68" fmla="*/ 1183916 w 968375"/>
              <a:gd name="T69" fmla="*/ 178285 h 1170887"/>
              <a:gd name="T70" fmla="*/ 1228390 w 968375"/>
              <a:gd name="T71" fmla="*/ 1515418 h 1170887"/>
              <a:gd name="T72" fmla="*/ 1183916 w 968375"/>
              <a:gd name="T73" fmla="*/ 178285 h 1170887"/>
              <a:gd name="T74" fmla="*/ 1762085 w 968375"/>
              <a:gd name="T75" fmla="*/ 0 h 1170887"/>
              <a:gd name="T76" fmla="*/ 1806562 w 968375"/>
              <a:gd name="T77" fmla="*/ 1337130 h 1170887"/>
              <a:gd name="T78" fmla="*/ 1762085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chemeClr val="accent1">
              <a:lumMod val="40000"/>
              <a:lumOff val="60000"/>
            </a:schemeClr>
          </a:solidFill>
          <a:ln>
            <a:noFill/>
          </a:ln>
        </p:spPr>
        <p:txBody>
          <a:bodyPr/>
          <a:lstStyle/>
          <a:p>
            <a:pPr eaLnBrk="1" fontAlgn="auto" hangingPunct="1">
              <a:spcBef>
                <a:spcPts val="0"/>
              </a:spcBef>
              <a:spcAft>
                <a:spcPts val="0"/>
              </a:spcAft>
              <a:defRPr/>
            </a:pPr>
            <a:endParaRPr lang="zh-CN" altLang="en-US">
              <a:latin typeface="+mn-lt"/>
              <a:ea typeface="+mn-ea"/>
            </a:endParaRPr>
          </a:p>
        </p:txBody>
      </p:sp>
      <p:sp>
        <p:nvSpPr>
          <p:cNvPr id="2" name="矩形 1"/>
          <p:cNvSpPr/>
          <p:nvPr/>
        </p:nvSpPr>
        <p:spPr>
          <a:xfrm>
            <a:off x="2427288" y="5059363"/>
            <a:ext cx="4572000" cy="707886"/>
          </a:xfrm>
          <a:prstGeom prst="rect">
            <a:avLst/>
          </a:prstGeom>
        </p:spPr>
        <p:txBody>
          <a:bodyPr>
            <a:spAutoFit/>
          </a:bodyPr>
          <a:lstStyle/>
          <a:p>
            <a:pPr algn="ctr"/>
            <a:r>
              <a:rPr lang="zh-CN" altLang="en-US" sz="2000" b="1" dirty="0">
                <a:solidFill>
                  <a:schemeClr val="accent4"/>
                </a:solidFill>
                <a:latin typeface="+mj-ea"/>
                <a:ea typeface="+mj-ea"/>
              </a:rPr>
              <a:t>图书馆</a:t>
            </a:r>
            <a:r>
              <a:rPr lang="en-US" altLang="zh-CN" sz="2000" b="1" dirty="0">
                <a:solidFill>
                  <a:schemeClr val="accent4"/>
                </a:solidFill>
                <a:latin typeface="+mj-ea"/>
                <a:ea typeface="+mj-ea"/>
              </a:rPr>
              <a:t>207</a:t>
            </a:r>
            <a:r>
              <a:rPr lang="zh-CN" altLang="en-US" sz="2000" b="1" dirty="0">
                <a:solidFill>
                  <a:schemeClr val="accent4"/>
                </a:solidFill>
                <a:latin typeface="+mj-ea"/>
                <a:ea typeface="+mj-ea"/>
              </a:rPr>
              <a:t>室</a:t>
            </a:r>
          </a:p>
          <a:p>
            <a:pPr algn="ctr"/>
            <a:r>
              <a:rPr lang="zh-CN" altLang="en-US" sz="2000" b="1" dirty="0">
                <a:solidFill>
                  <a:schemeClr val="accent4"/>
                </a:solidFill>
                <a:latin typeface="+mj-ea"/>
                <a:ea typeface="+mj-ea"/>
              </a:rPr>
              <a:t>电话：</a:t>
            </a:r>
            <a:r>
              <a:rPr lang="en-US" altLang="zh-CN" sz="2000" b="1" dirty="0">
                <a:solidFill>
                  <a:schemeClr val="accent4"/>
                </a:solidFill>
                <a:latin typeface="+mj-ea"/>
                <a:ea typeface="+mj-ea"/>
              </a:rPr>
              <a:t>87836498</a:t>
            </a:r>
          </a:p>
        </p:txBody>
      </p:sp>
    </p:spTree>
    <p:custDataLst>
      <p:tags r:id="rId1"/>
    </p:custDataLst>
    <p:extLst>
      <p:ext uri="{BB962C8B-B14F-4D97-AF65-F5344CB8AC3E}">
        <p14:creationId xmlns:p14="http://schemas.microsoft.com/office/powerpoint/2010/main" val="60789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368300"/>
            <a:ext cx="9736138" cy="760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圆角矩形标注 5"/>
          <p:cNvSpPr>
            <a:spLocks noChangeArrowheads="1"/>
          </p:cNvSpPr>
          <p:nvPr/>
        </p:nvSpPr>
        <p:spPr bwMode="auto">
          <a:xfrm>
            <a:off x="1835150" y="908050"/>
            <a:ext cx="2449513" cy="936625"/>
          </a:xfrm>
          <a:prstGeom prst="wedgeRoundRectCallout">
            <a:avLst>
              <a:gd name="adj1" fmla="val -2625"/>
              <a:gd name="adj2" fmla="val 108644"/>
              <a:gd name="adj3" fmla="val 16667"/>
            </a:avLst>
          </a:prstGeom>
          <a:solidFill>
            <a:schemeClr val="accent1"/>
          </a:solidFill>
          <a:ln w="25400" algn="ctr">
            <a:solidFill>
              <a:srgbClr val="AEB89A"/>
            </a:solidFill>
            <a:miter lim="800000"/>
            <a:headEnd/>
            <a:tailEnd/>
          </a:ln>
        </p:spPr>
        <p:txBody>
          <a:bodyPr anchor="ctr"/>
          <a:lstStyle/>
          <a:p>
            <a:pPr algn="ctr"/>
            <a:r>
              <a:rPr lang="zh-CN" altLang="en-US" sz="2800" b="1" dirty="0">
                <a:latin typeface="+mj-ea"/>
                <a:ea typeface="+mj-ea"/>
                <a:cs typeface="楷体"/>
              </a:rPr>
              <a:t>来源文献</a:t>
            </a:r>
            <a:r>
              <a:rPr lang="zh-CN" altLang="en-US" sz="2800" b="1" dirty="0" smtClean="0">
                <a:latin typeface="+mj-ea"/>
                <a:ea typeface="+mj-ea"/>
                <a:cs typeface="楷体"/>
              </a:rPr>
              <a:t>、</a:t>
            </a:r>
            <a:endParaRPr lang="en-US" altLang="zh-CN" sz="2800" b="1" dirty="0" smtClean="0">
              <a:latin typeface="+mj-ea"/>
              <a:ea typeface="+mj-ea"/>
              <a:cs typeface="楷体"/>
            </a:endParaRPr>
          </a:p>
          <a:p>
            <a:pPr algn="ctr"/>
            <a:r>
              <a:rPr lang="zh-CN" altLang="en-US" sz="2800" b="1" dirty="0" smtClean="0">
                <a:latin typeface="+mj-ea"/>
                <a:ea typeface="+mj-ea"/>
                <a:cs typeface="楷体"/>
              </a:rPr>
              <a:t>施引</a:t>
            </a:r>
            <a:r>
              <a:rPr lang="zh-CN" altLang="en-US" sz="2800" b="1" dirty="0">
                <a:latin typeface="+mj-ea"/>
                <a:ea typeface="+mj-ea"/>
                <a:cs typeface="楷体"/>
              </a:rPr>
              <a:t>文献</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5445224"/>
            <a:ext cx="1080120" cy="429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圆角矩形标注 6"/>
          <p:cNvSpPr/>
          <p:nvPr/>
        </p:nvSpPr>
        <p:spPr>
          <a:xfrm>
            <a:off x="5219700" y="3938589"/>
            <a:ext cx="2808684" cy="714548"/>
          </a:xfrm>
          <a:prstGeom prst="wedgeRoundRectCallout">
            <a:avLst>
              <a:gd name="adj1" fmla="val -38470"/>
              <a:gd name="adj2" fmla="val -1315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dirty="0">
                <a:solidFill>
                  <a:schemeClr val="tx1"/>
                </a:solidFill>
                <a:latin typeface="+mj-ea"/>
                <a:ea typeface="+mj-ea"/>
              </a:rPr>
              <a:t>引文、参考文献</a:t>
            </a:r>
          </a:p>
        </p:txBody>
      </p:sp>
    </p:spTree>
    <p:extLst>
      <p:ext uri="{BB962C8B-B14F-4D97-AF65-F5344CB8AC3E}">
        <p14:creationId xmlns:p14="http://schemas.microsoft.com/office/powerpoint/2010/main" val="2594490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检索方法的对比</a:t>
            </a:r>
            <a:endParaRPr lang="zh-CN" altLang="en-US" dirty="0"/>
          </a:p>
        </p:txBody>
      </p:sp>
      <p:sp>
        <p:nvSpPr>
          <p:cNvPr id="3" name="内容占位符 2"/>
          <p:cNvSpPr>
            <a:spLocks noGrp="1"/>
          </p:cNvSpPr>
          <p:nvPr>
            <p:ph idx="1"/>
          </p:nvPr>
        </p:nvSpPr>
        <p:spPr/>
        <p:txBody>
          <a:bodyPr/>
          <a:lstStyle/>
          <a:p>
            <a:r>
              <a:rPr lang="zh-CN" altLang="en-US" sz="2400" b="1" dirty="0">
                <a:solidFill>
                  <a:schemeClr val="tx1"/>
                </a:solidFill>
                <a:latin typeface="+mj-ea"/>
                <a:ea typeface="+mj-ea"/>
              </a:rPr>
              <a:t>传统的检索方法</a:t>
            </a:r>
            <a:r>
              <a:rPr lang="en-US" altLang="zh-CN" sz="2400" b="1" dirty="0">
                <a:solidFill>
                  <a:schemeClr val="tx1"/>
                </a:solidFill>
                <a:latin typeface="+mj-ea"/>
                <a:ea typeface="+mj-ea"/>
              </a:rPr>
              <a:t>---</a:t>
            </a:r>
            <a:r>
              <a:rPr lang="zh-CN" altLang="en-US" sz="2400" b="1" dirty="0">
                <a:solidFill>
                  <a:schemeClr val="tx1"/>
                </a:solidFill>
                <a:latin typeface="+mj-ea"/>
                <a:ea typeface="+mj-ea"/>
              </a:rPr>
              <a:t>直线式、单向性</a:t>
            </a:r>
          </a:p>
        </p:txBody>
      </p:sp>
      <p:sp>
        <p:nvSpPr>
          <p:cNvPr id="5" name="矩形 4"/>
          <p:cNvSpPr/>
          <p:nvPr/>
        </p:nvSpPr>
        <p:spPr>
          <a:xfrm>
            <a:off x="629816" y="2564904"/>
            <a:ext cx="341784" cy="1815882"/>
          </a:xfrm>
          <a:prstGeom prst="rect">
            <a:avLst/>
          </a:prstGeom>
        </p:spPr>
        <p:txBody>
          <a:bodyPr wrap="square">
            <a:spAutoFit/>
          </a:bodyPr>
          <a:lstStyle/>
          <a:p>
            <a:r>
              <a:rPr lang="zh-CN" altLang="en-US" sz="2800" b="1" dirty="0">
                <a:latin typeface="+mj-ea"/>
                <a:ea typeface="+mj-ea"/>
              </a:rPr>
              <a:t>传</a:t>
            </a:r>
          </a:p>
          <a:p>
            <a:r>
              <a:rPr lang="zh-CN" altLang="en-US" sz="2800" b="1" dirty="0">
                <a:latin typeface="+mj-ea"/>
                <a:ea typeface="+mj-ea"/>
              </a:rPr>
              <a:t>统</a:t>
            </a:r>
          </a:p>
          <a:p>
            <a:r>
              <a:rPr lang="zh-CN" altLang="en-US" sz="2800" b="1" dirty="0">
                <a:latin typeface="+mj-ea"/>
                <a:ea typeface="+mj-ea"/>
              </a:rPr>
              <a:t>检</a:t>
            </a:r>
          </a:p>
          <a:p>
            <a:r>
              <a:rPr lang="zh-CN" altLang="en-US" sz="2800" b="1" dirty="0">
                <a:latin typeface="+mj-ea"/>
                <a:ea typeface="+mj-ea"/>
              </a:rPr>
              <a:t>索</a:t>
            </a:r>
          </a:p>
        </p:txBody>
      </p:sp>
      <p:pic>
        <p:nvPicPr>
          <p:cNvPr id="1026" name="Picture 2"/>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7360" y="1971675"/>
            <a:ext cx="573087" cy="292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1691680" y="1844824"/>
            <a:ext cx="1205880" cy="3416320"/>
          </a:xfrm>
          <a:prstGeom prst="rect">
            <a:avLst/>
          </a:prstGeom>
        </p:spPr>
        <p:txBody>
          <a:bodyPr wrap="square">
            <a:spAutoFit/>
          </a:bodyPr>
          <a:lstStyle/>
          <a:p>
            <a:r>
              <a:rPr lang="zh-CN" altLang="en-US" sz="2400" b="1" dirty="0">
                <a:latin typeface="+mj-ea"/>
                <a:ea typeface="+mj-ea"/>
              </a:rPr>
              <a:t>主题</a:t>
            </a:r>
          </a:p>
          <a:p>
            <a:endParaRPr lang="zh-CN" altLang="en-US" sz="2400" b="1" dirty="0">
              <a:latin typeface="+mj-ea"/>
              <a:ea typeface="+mj-ea"/>
            </a:endParaRPr>
          </a:p>
          <a:p>
            <a:r>
              <a:rPr lang="zh-CN" altLang="en-US" sz="2400" b="1" dirty="0">
                <a:latin typeface="+mj-ea"/>
                <a:ea typeface="+mj-ea"/>
              </a:rPr>
              <a:t>关键词</a:t>
            </a:r>
          </a:p>
          <a:p>
            <a:endParaRPr lang="zh-CN" altLang="en-US" sz="2400" b="1" dirty="0">
              <a:latin typeface="+mj-ea"/>
              <a:ea typeface="+mj-ea"/>
            </a:endParaRPr>
          </a:p>
          <a:p>
            <a:r>
              <a:rPr lang="zh-CN" altLang="en-US" sz="2400" b="1" dirty="0">
                <a:latin typeface="+mj-ea"/>
                <a:ea typeface="+mj-ea"/>
              </a:rPr>
              <a:t>篇名</a:t>
            </a:r>
          </a:p>
          <a:p>
            <a:endParaRPr lang="zh-CN" altLang="en-US" sz="2400" b="1" dirty="0">
              <a:latin typeface="+mj-ea"/>
              <a:ea typeface="+mj-ea"/>
            </a:endParaRPr>
          </a:p>
          <a:p>
            <a:r>
              <a:rPr lang="zh-CN" altLang="en-US" sz="2400" b="1" dirty="0">
                <a:latin typeface="+mj-ea"/>
                <a:ea typeface="+mj-ea"/>
              </a:rPr>
              <a:t>作者</a:t>
            </a:r>
          </a:p>
          <a:p>
            <a:endParaRPr lang="zh-CN" altLang="en-US" sz="2400" b="1" dirty="0">
              <a:latin typeface="+mj-ea"/>
              <a:ea typeface="+mj-ea"/>
            </a:endParaRPr>
          </a:p>
          <a:p>
            <a:r>
              <a:rPr lang="en-US" altLang="zh-CN" sz="2400" b="1" dirty="0">
                <a:latin typeface="+mj-ea"/>
                <a:ea typeface="+mj-ea"/>
              </a:rPr>
              <a:t>……</a:t>
            </a:r>
          </a:p>
        </p:txBody>
      </p:sp>
      <p:pic>
        <p:nvPicPr>
          <p:cNvPr id="1027" name="Picture 3"/>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5816" y="1971675"/>
            <a:ext cx="579437" cy="292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63888" y="3214688"/>
            <a:ext cx="153035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5292080" y="3140968"/>
            <a:ext cx="1620957" cy="523220"/>
          </a:xfrm>
          <a:prstGeom prst="rect">
            <a:avLst/>
          </a:prstGeom>
        </p:spPr>
        <p:txBody>
          <a:bodyPr wrap="none">
            <a:spAutoFit/>
          </a:bodyPr>
          <a:lstStyle/>
          <a:p>
            <a:r>
              <a:rPr lang="zh-CN" altLang="en-US" sz="2800" b="1" dirty="0">
                <a:latin typeface="+mj-ea"/>
                <a:ea typeface="+mj-ea"/>
              </a:rPr>
              <a:t>检索结果</a:t>
            </a:r>
          </a:p>
        </p:txBody>
      </p:sp>
    </p:spTree>
    <p:extLst>
      <p:ext uri="{BB962C8B-B14F-4D97-AF65-F5344CB8AC3E}">
        <p14:creationId xmlns:p14="http://schemas.microsoft.com/office/powerpoint/2010/main" val="393956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7778" name="Picture 2" descr="WoSfullrec"/>
          <p:cNvPicPr>
            <a:picLocks noChangeAspect="1" noChangeArrowheads="1"/>
          </p:cNvPicPr>
          <p:nvPr/>
        </p:nvPicPr>
        <p:blipFill>
          <a:blip r:embed="rId3"/>
          <a:srcRect/>
          <a:stretch>
            <a:fillRect/>
          </a:stretch>
        </p:blipFill>
        <p:spPr bwMode="auto">
          <a:xfrm>
            <a:off x="7162800" y="228600"/>
            <a:ext cx="998538" cy="1143000"/>
          </a:xfrm>
          <a:prstGeom prst="rect">
            <a:avLst/>
          </a:prstGeom>
          <a:noFill/>
          <a:ln w="3175">
            <a:solidFill>
              <a:srgbClr val="000000"/>
            </a:solidFill>
            <a:miter lim="800000"/>
            <a:headEnd/>
            <a:tailEnd/>
          </a:ln>
        </p:spPr>
      </p:pic>
      <p:sp>
        <p:nvSpPr>
          <p:cNvPr id="1867779" name="Text Box 3"/>
          <p:cNvSpPr txBox="1">
            <a:spLocks noChangeArrowheads="1"/>
          </p:cNvSpPr>
          <p:nvPr/>
        </p:nvSpPr>
        <p:spPr bwMode="auto">
          <a:xfrm>
            <a:off x="7399338" y="609600"/>
            <a:ext cx="457200" cy="182563"/>
          </a:xfrm>
          <a:prstGeom prst="rect">
            <a:avLst/>
          </a:prstGeom>
          <a:solidFill>
            <a:schemeClr val="bg1"/>
          </a:solidFill>
          <a:ln w="9525">
            <a:noFill/>
            <a:miter lim="800000"/>
            <a:headEnd/>
            <a:tailEnd/>
          </a:ln>
        </p:spPr>
        <p:txBody>
          <a:bodyPr lIns="0" tIns="0" rIns="0" bIns="0">
            <a:spAutoFit/>
          </a:bodyPr>
          <a:lstStyle/>
          <a:p>
            <a:pPr eaLnBrk="0" hangingPunct="0">
              <a:spcBef>
                <a:spcPct val="50000"/>
              </a:spcBef>
            </a:pPr>
            <a:r>
              <a:rPr lang="en-US" altLang="zh-CN" sz="1200" b="1">
                <a:latin typeface="Times New Roman" pitchFamily="18" charset="0"/>
                <a:ea typeface="Arial Unicode MS" pitchFamily="34" charset="-122"/>
                <a:cs typeface="Arial Unicode MS" pitchFamily="34" charset="-122"/>
              </a:rPr>
              <a:t>2004</a:t>
            </a:r>
          </a:p>
        </p:txBody>
      </p:sp>
      <p:sp>
        <p:nvSpPr>
          <p:cNvPr id="1867780" name="Line 4"/>
          <p:cNvSpPr>
            <a:spLocks noChangeShapeType="1"/>
          </p:cNvSpPr>
          <p:nvPr/>
        </p:nvSpPr>
        <p:spPr bwMode="auto">
          <a:xfrm flipV="1">
            <a:off x="4419600" y="1447800"/>
            <a:ext cx="2209800" cy="990600"/>
          </a:xfrm>
          <a:prstGeom prst="line">
            <a:avLst/>
          </a:prstGeom>
          <a:noFill/>
          <a:ln w="76200">
            <a:solidFill>
              <a:schemeClr val="tx1"/>
            </a:solidFill>
            <a:round/>
            <a:headEnd/>
            <a:tailEnd type="triangle" w="med" len="med"/>
          </a:ln>
        </p:spPr>
        <p:txBody>
          <a:bodyPr/>
          <a:lstStyle/>
          <a:p>
            <a:endParaRPr lang="zh-CN" altLang="en-US"/>
          </a:p>
        </p:txBody>
      </p:sp>
      <p:pic>
        <p:nvPicPr>
          <p:cNvPr id="1867781" name="Picture 5" descr="WoSfullrec"/>
          <p:cNvPicPr>
            <a:picLocks noChangeAspect="1" noChangeArrowheads="1"/>
          </p:cNvPicPr>
          <p:nvPr/>
        </p:nvPicPr>
        <p:blipFill>
          <a:blip r:embed="rId3"/>
          <a:srcRect/>
          <a:stretch>
            <a:fillRect/>
          </a:stretch>
        </p:blipFill>
        <p:spPr bwMode="auto">
          <a:xfrm>
            <a:off x="228600" y="2987675"/>
            <a:ext cx="998538" cy="1143000"/>
          </a:xfrm>
          <a:prstGeom prst="rect">
            <a:avLst/>
          </a:prstGeom>
          <a:noFill/>
          <a:ln w="3175">
            <a:solidFill>
              <a:srgbClr val="000000"/>
            </a:solidFill>
            <a:miter lim="800000"/>
            <a:headEnd/>
            <a:tailEnd/>
          </a:ln>
        </p:spPr>
      </p:pic>
      <p:pic>
        <p:nvPicPr>
          <p:cNvPr id="1867782" name="Picture 6" descr="WoSfullrec"/>
          <p:cNvPicPr>
            <a:picLocks noChangeAspect="1" noChangeArrowheads="1"/>
          </p:cNvPicPr>
          <p:nvPr/>
        </p:nvPicPr>
        <p:blipFill>
          <a:blip r:embed="rId3"/>
          <a:srcRect/>
          <a:stretch>
            <a:fillRect/>
          </a:stretch>
        </p:blipFill>
        <p:spPr bwMode="auto">
          <a:xfrm>
            <a:off x="914400" y="2378075"/>
            <a:ext cx="998538" cy="1143000"/>
          </a:xfrm>
          <a:prstGeom prst="rect">
            <a:avLst/>
          </a:prstGeom>
          <a:noFill/>
          <a:ln w="3175">
            <a:solidFill>
              <a:srgbClr val="000000"/>
            </a:solidFill>
            <a:miter lim="800000"/>
            <a:headEnd/>
            <a:tailEnd/>
          </a:ln>
        </p:spPr>
      </p:pic>
      <p:pic>
        <p:nvPicPr>
          <p:cNvPr id="1867783" name="Picture 7" descr="WoSfullrec"/>
          <p:cNvPicPr>
            <a:picLocks noChangeAspect="1" noChangeArrowheads="1"/>
          </p:cNvPicPr>
          <p:nvPr/>
        </p:nvPicPr>
        <p:blipFill>
          <a:blip r:embed="rId3"/>
          <a:srcRect/>
          <a:stretch>
            <a:fillRect/>
          </a:stretch>
        </p:blipFill>
        <p:spPr bwMode="auto">
          <a:xfrm>
            <a:off x="6689725" y="914400"/>
            <a:ext cx="998538" cy="1143000"/>
          </a:xfrm>
          <a:prstGeom prst="rect">
            <a:avLst/>
          </a:prstGeom>
          <a:noFill/>
          <a:ln w="3175">
            <a:solidFill>
              <a:srgbClr val="000000"/>
            </a:solidFill>
            <a:miter lim="800000"/>
            <a:headEnd/>
            <a:tailEnd/>
          </a:ln>
        </p:spPr>
      </p:pic>
      <p:pic>
        <p:nvPicPr>
          <p:cNvPr id="1867784" name="Picture 8" descr="WoSfullrec"/>
          <p:cNvPicPr>
            <a:picLocks noChangeAspect="1" noChangeArrowheads="1"/>
          </p:cNvPicPr>
          <p:nvPr/>
        </p:nvPicPr>
        <p:blipFill>
          <a:blip r:embed="rId3"/>
          <a:srcRect/>
          <a:stretch>
            <a:fillRect/>
          </a:stretch>
        </p:blipFill>
        <p:spPr bwMode="auto">
          <a:xfrm>
            <a:off x="5859463" y="4724400"/>
            <a:ext cx="998537" cy="1143000"/>
          </a:xfrm>
          <a:prstGeom prst="rect">
            <a:avLst/>
          </a:prstGeom>
          <a:noFill/>
          <a:ln w="3175">
            <a:solidFill>
              <a:srgbClr val="000000"/>
            </a:solidFill>
            <a:miter lim="800000"/>
            <a:headEnd/>
            <a:tailEnd/>
          </a:ln>
        </p:spPr>
      </p:pic>
      <p:pic>
        <p:nvPicPr>
          <p:cNvPr id="1867785" name="Picture 9" descr="WoSfullrec"/>
          <p:cNvPicPr>
            <a:picLocks noChangeAspect="1" noChangeArrowheads="1"/>
          </p:cNvPicPr>
          <p:nvPr/>
        </p:nvPicPr>
        <p:blipFill>
          <a:blip r:embed="rId3"/>
          <a:srcRect/>
          <a:stretch>
            <a:fillRect/>
          </a:stretch>
        </p:blipFill>
        <p:spPr bwMode="auto">
          <a:xfrm>
            <a:off x="6773863" y="4343400"/>
            <a:ext cx="998537" cy="1143000"/>
          </a:xfrm>
          <a:prstGeom prst="rect">
            <a:avLst/>
          </a:prstGeom>
          <a:noFill/>
          <a:ln w="3175">
            <a:solidFill>
              <a:srgbClr val="000000"/>
            </a:solidFill>
            <a:miter lim="800000"/>
            <a:headEnd/>
            <a:tailEnd/>
          </a:ln>
        </p:spPr>
      </p:pic>
      <p:pic>
        <p:nvPicPr>
          <p:cNvPr id="1867786" name="Picture 10" descr="WoSfullrec"/>
          <p:cNvPicPr>
            <a:picLocks noChangeAspect="1" noChangeArrowheads="1"/>
          </p:cNvPicPr>
          <p:nvPr/>
        </p:nvPicPr>
        <p:blipFill>
          <a:blip r:embed="rId3"/>
          <a:srcRect/>
          <a:stretch>
            <a:fillRect/>
          </a:stretch>
        </p:blipFill>
        <p:spPr bwMode="auto">
          <a:xfrm>
            <a:off x="1371600" y="3444875"/>
            <a:ext cx="998538" cy="1143000"/>
          </a:xfrm>
          <a:prstGeom prst="rect">
            <a:avLst/>
          </a:prstGeom>
          <a:noFill/>
          <a:ln w="3175">
            <a:solidFill>
              <a:srgbClr val="000000"/>
            </a:solidFill>
            <a:miter lim="800000"/>
            <a:headEnd/>
            <a:tailEnd/>
          </a:ln>
        </p:spPr>
      </p:pic>
      <p:sp>
        <p:nvSpPr>
          <p:cNvPr id="1867787" name="Line 11"/>
          <p:cNvSpPr>
            <a:spLocks noChangeShapeType="1"/>
          </p:cNvSpPr>
          <p:nvPr/>
        </p:nvSpPr>
        <p:spPr bwMode="auto">
          <a:xfrm flipH="1">
            <a:off x="2209800" y="2133600"/>
            <a:ext cx="1905000" cy="990600"/>
          </a:xfrm>
          <a:prstGeom prst="line">
            <a:avLst/>
          </a:prstGeom>
          <a:noFill/>
          <a:ln w="76200">
            <a:solidFill>
              <a:schemeClr val="tx1"/>
            </a:solidFill>
            <a:round/>
            <a:headEnd/>
            <a:tailEnd type="triangle" w="med" len="med"/>
          </a:ln>
        </p:spPr>
        <p:txBody>
          <a:bodyPr/>
          <a:lstStyle/>
          <a:p>
            <a:endParaRPr lang="zh-CN" altLang="en-US"/>
          </a:p>
        </p:txBody>
      </p:sp>
      <p:sp>
        <p:nvSpPr>
          <p:cNvPr id="1867788" name="Text Box 12"/>
          <p:cNvSpPr txBox="1">
            <a:spLocks noChangeArrowheads="1"/>
          </p:cNvSpPr>
          <p:nvPr/>
        </p:nvSpPr>
        <p:spPr bwMode="auto">
          <a:xfrm>
            <a:off x="2667000" y="2359025"/>
            <a:ext cx="914400" cy="437043"/>
          </a:xfrm>
          <a:prstGeom prst="rect">
            <a:avLst/>
          </a:prstGeom>
          <a:solidFill>
            <a:srgbClr val="C0C0C0"/>
          </a:solidFill>
          <a:ln w="28575">
            <a:solidFill>
              <a:schemeClr val="accent1"/>
            </a:solidFill>
            <a:miter lim="800000"/>
            <a:headEnd/>
            <a:tailEnd/>
          </a:ln>
        </p:spPr>
        <p:txBody>
          <a:bodyPr lIns="0" rIns="0">
            <a:spAutoFit/>
          </a:bodyPr>
          <a:lstStyle/>
          <a:p>
            <a:pPr eaLnBrk="0" hangingPunct="0">
              <a:lnSpc>
                <a:spcPct val="80000"/>
              </a:lnSpc>
              <a:spcBef>
                <a:spcPct val="50000"/>
              </a:spcBef>
            </a:pPr>
            <a:r>
              <a:rPr lang="en-US" altLang="zh-CN" sz="1400" b="1" i="1" dirty="0">
                <a:solidFill>
                  <a:schemeClr val="accent1"/>
                </a:solidFill>
                <a:latin typeface="Times New Roman" pitchFamily="18" charset="0"/>
                <a:ea typeface="Arial Unicode MS" pitchFamily="34" charset="-122"/>
                <a:cs typeface="Arial Unicode MS" pitchFamily="34" charset="-122"/>
              </a:rPr>
              <a:t>Cited References</a:t>
            </a:r>
          </a:p>
        </p:txBody>
      </p:sp>
      <p:sp>
        <p:nvSpPr>
          <p:cNvPr id="1867789" name="Text Box 13"/>
          <p:cNvSpPr txBox="1">
            <a:spLocks noChangeArrowheads="1"/>
          </p:cNvSpPr>
          <p:nvPr/>
        </p:nvSpPr>
        <p:spPr bwMode="auto">
          <a:xfrm>
            <a:off x="381000" y="3825875"/>
            <a:ext cx="457200" cy="182563"/>
          </a:xfrm>
          <a:prstGeom prst="rect">
            <a:avLst/>
          </a:prstGeom>
          <a:solidFill>
            <a:schemeClr val="bg1"/>
          </a:solidFill>
          <a:ln w="9525">
            <a:noFill/>
            <a:miter lim="800000"/>
            <a:headEnd/>
            <a:tailEnd/>
          </a:ln>
        </p:spPr>
        <p:txBody>
          <a:bodyPr lIns="0" tIns="0" rIns="0" bIns="0">
            <a:spAutoFit/>
          </a:bodyPr>
          <a:lstStyle/>
          <a:p>
            <a:pPr eaLnBrk="0" hangingPunct="0">
              <a:spcBef>
                <a:spcPct val="50000"/>
              </a:spcBef>
            </a:pPr>
            <a:r>
              <a:rPr lang="en-US" altLang="zh-CN" sz="1200" b="1">
                <a:latin typeface="Times New Roman" pitchFamily="18" charset="0"/>
                <a:ea typeface="Arial Unicode MS" pitchFamily="34" charset="-122"/>
                <a:cs typeface="Arial Unicode MS" pitchFamily="34" charset="-122"/>
              </a:rPr>
              <a:t>1993</a:t>
            </a:r>
          </a:p>
        </p:txBody>
      </p:sp>
      <p:sp>
        <p:nvSpPr>
          <p:cNvPr id="1867790" name="Text Box 14"/>
          <p:cNvSpPr txBox="1">
            <a:spLocks noChangeArrowheads="1"/>
          </p:cNvSpPr>
          <p:nvPr/>
        </p:nvSpPr>
        <p:spPr bwMode="auto">
          <a:xfrm>
            <a:off x="1676400" y="3932238"/>
            <a:ext cx="457200" cy="182562"/>
          </a:xfrm>
          <a:prstGeom prst="rect">
            <a:avLst/>
          </a:prstGeom>
          <a:solidFill>
            <a:schemeClr val="bg1"/>
          </a:solidFill>
          <a:ln w="9525">
            <a:noFill/>
            <a:miter lim="800000"/>
            <a:headEnd/>
            <a:tailEnd/>
          </a:ln>
        </p:spPr>
        <p:txBody>
          <a:bodyPr lIns="0" tIns="0" rIns="0" bIns="0">
            <a:spAutoFit/>
          </a:bodyPr>
          <a:lstStyle/>
          <a:p>
            <a:pPr eaLnBrk="0" hangingPunct="0">
              <a:spcBef>
                <a:spcPct val="50000"/>
              </a:spcBef>
            </a:pPr>
            <a:r>
              <a:rPr lang="en-US" altLang="zh-CN" sz="1200" b="1">
                <a:latin typeface="Times New Roman" pitchFamily="18" charset="0"/>
                <a:ea typeface="Arial Unicode MS" pitchFamily="34" charset="-122"/>
                <a:cs typeface="Arial Unicode MS" pitchFamily="34" charset="-122"/>
              </a:rPr>
              <a:t>1991</a:t>
            </a:r>
          </a:p>
        </p:txBody>
      </p:sp>
      <p:sp>
        <p:nvSpPr>
          <p:cNvPr id="1867791" name="Text Box 15"/>
          <p:cNvSpPr txBox="1">
            <a:spLocks noChangeArrowheads="1"/>
          </p:cNvSpPr>
          <p:nvPr/>
        </p:nvSpPr>
        <p:spPr bwMode="auto">
          <a:xfrm>
            <a:off x="1143000" y="3186113"/>
            <a:ext cx="457200" cy="182562"/>
          </a:xfrm>
          <a:prstGeom prst="rect">
            <a:avLst/>
          </a:prstGeom>
          <a:solidFill>
            <a:schemeClr val="bg1"/>
          </a:solidFill>
          <a:ln w="9525">
            <a:noFill/>
            <a:miter lim="800000"/>
            <a:headEnd/>
            <a:tailEnd/>
          </a:ln>
        </p:spPr>
        <p:txBody>
          <a:bodyPr lIns="0" tIns="0" rIns="0" bIns="0">
            <a:spAutoFit/>
          </a:bodyPr>
          <a:lstStyle/>
          <a:p>
            <a:pPr eaLnBrk="0" hangingPunct="0">
              <a:spcBef>
                <a:spcPct val="50000"/>
              </a:spcBef>
            </a:pPr>
            <a:r>
              <a:rPr lang="en-US" altLang="zh-CN" sz="1200" b="1">
                <a:latin typeface="Times New Roman" pitchFamily="18" charset="0"/>
                <a:ea typeface="Arial Unicode MS" pitchFamily="34" charset="-122"/>
                <a:cs typeface="Arial Unicode MS" pitchFamily="34" charset="-122"/>
              </a:rPr>
              <a:t>1995</a:t>
            </a:r>
          </a:p>
        </p:txBody>
      </p:sp>
      <p:pic>
        <p:nvPicPr>
          <p:cNvPr id="1867792" name="Picture 16" descr="WoSfullrec"/>
          <p:cNvPicPr>
            <a:picLocks noChangeAspect="1" noChangeArrowheads="1"/>
          </p:cNvPicPr>
          <p:nvPr/>
        </p:nvPicPr>
        <p:blipFill>
          <a:blip r:embed="rId3"/>
          <a:srcRect/>
          <a:stretch>
            <a:fillRect/>
          </a:stretch>
        </p:blipFill>
        <p:spPr bwMode="auto">
          <a:xfrm>
            <a:off x="830263" y="4191000"/>
            <a:ext cx="998537" cy="1143000"/>
          </a:xfrm>
          <a:prstGeom prst="rect">
            <a:avLst/>
          </a:prstGeom>
          <a:noFill/>
          <a:ln w="3175">
            <a:solidFill>
              <a:srgbClr val="000000"/>
            </a:solidFill>
            <a:miter lim="800000"/>
            <a:headEnd/>
            <a:tailEnd/>
          </a:ln>
        </p:spPr>
      </p:pic>
      <p:sp>
        <p:nvSpPr>
          <p:cNvPr id="1867793" name="Text Box 17"/>
          <p:cNvSpPr txBox="1">
            <a:spLocks noChangeArrowheads="1"/>
          </p:cNvSpPr>
          <p:nvPr/>
        </p:nvSpPr>
        <p:spPr bwMode="auto">
          <a:xfrm>
            <a:off x="1058863" y="4922838"/>
            <a:ext cx="457200" cy="182562"/>
          </a:xfrm>
          <a:prstGeom prst="rect">
            <a:avLst/>
          </a:prstGeom>
          <a:solidFill>
            <a:schemeClr val="bg1"/>
          </a:solidFill>
          <a:ln w="9525">
            <a:noFill/>
            <a:miter lim="800000"/>
            <a:headEnd/>
            <a:tailEnd/>
          </a:ln>
        </p:spPr>
        <p:txBody>
          <a:bodyPr lIns="0" tIns="0" rIns="0" bIns="0">
            <a:spAutoFit/>
          </a:bodyPr>
          <a:lstStyle/>
          <a:p>
            <a:pPr eaLnBrk="0" hangingPunct="0">
              <a:spcBef>
                <a:spcPct val="50000"/>
              </a:spcBef>
            </a:pPr>
            <a:r>
              <a:rPr lang="en-US" altLang="zh-CN" sz="1200" b="1">
                <a:latin typeface="Times New Roman" pitchFamily="18" charset="0"/>
                <a:ea typeface="Arial Unicode MS" pitchFamily="34" charset="-122"/>
                <a:cs typeface="Arial Unicode MS" pitchFamily="34" charset="-122"/>
              </a:rPr>
              <a:t>1980</a:t>
            </a:r>
          </a:p>
        </p:txBody>
      </p:sp>
      <p:pic>
        <p:nvPicPr>
          <p:cNvPr id="1867794" name="Picture 18" descr="WoSfullrec"/>
          <p:cNvPicPr>
            <a:picLocks noChangeAspect="1" noChangeArrowheads="1"/>
          </p:cNvPicPr>
          <p:nvPr/>
        </p:nvPicPr>
        <p:blipFill>
          <a:blip r:embed="rId4"/>
          <a:srcRect/>
          <a:stretch>
            <a:fillRect/>
          </a:stretch>
        </p:blipFill>
        <p:spPr bwMode="auto">
          <a:xfrm>
            <a:off x="3868738" y="990600"/>
            <a:ext cx="1465262" cy="1676400"/>
          </a:xfrm>
          <a:prstGeom prst="rect">
            <a:avLst/>
          </a:prstGeom>
          <a:noFill/>
          <a:ln w="28575">
            <a:solidFill>
              <a:schemeClr val="accent1"/>
            </a:solidFill>
            <a:miter lim="800000"/>
            <a:headEnd/>
            <a:tailEnd/>
          </a:ln>
        </p:spPr>
      </p:pic>
      <p:sp>
        <p:nvSpPr>
          <p:cNvPr id="1867795" name="Text Box 19"/>
          <p:cNvSpPr txBox="1">
            <a:spLocks noChangeArrowheads="1"/>
          </p:cNvSpPr>
          <p:nvPr/>
        </p:nvSpPr>
        <p:spPr bwMode="auto">
          <a:xfrm>
            <a:off x="6858000" y="1676400"/>
            <a:ext cx="457200" cy="182563"/>
          </a:xfrm>
          <a:prstGeom prst="rect">
            <a:avLst/>
          </a:prstGeom>
          <a:solidFill>
            <a:schemeClr val="bg1"/>
          </a:solidFill>
          <a:ln w="9525">
            <a:noFill/>
            <a:miter lim="800000"/>
            <a:headEnd/>
            <a:tailEnd/>
          </a:ln>
        </p:spPr>
        <p:txBody>
          <a:bodyPr lIns="0" tIns="0" rIns="0" bIns="0">
            <a:spAutoFit/>
          </a:bodyPr>
          <a:lstStyle/>
          <a:p>
            <a:pPr eaLnBrk="0" hangingPunct="0">
              <a:spcBef>
                <a:spcPct val="50000"/>
              </a:spcBef>
            </a:pPr>
            <a:r>
              <a:rPr lang="en-US" altLang="zh-CN" sz="1200" b="1">
                <a:latin typeface="Times New Roman" pitchFamily="18" charset="0"/>
                <a:ea typeface="Arial Unicode MS" pitchFamily="34" charset="-122"/>
                <a:cs typeface="Arial Unicode MS" pitchFamily="34" charset="-122"/>
              </a:rPr>
              <a:t>2003</a:t>
            </a:r>
          </a:p>
        </p:txBody>
      </p:sp>
      <p:sp>
        <p:nvSpPr>
          <p:cNvPr id="1867796" name="Text Box 20"/>
          <p:cNvSpPr txBox="1">
            <a:spLocks noChangeArrowheads="1"/>
          </p:cNvSpPr>
          <p:nvPr/>
        </p:nvSpPr>
        <p:spPr bwMode="auto">
          <a:xfrm>
            <a:off x="5562600" y="1600200"/>
            <a:ext cx="609600" cy="437043"/>
          </a:xfrm>
          <a:prstGeom prst="rect">
            <a:avLst/>
          </a:prstGeom>
          <a:solidFill>
            <a:srgbClr val="C0C0C0"/>
          </a:solidFill>
          <a:ln w="28575">
            <a:solidFill>
              <a:schemeClr val="accent1"/>
            </a:solidFill>
            <a:miter lim="800000"/>
            <a:headEnd/>
            <a:tailEnd/>
          </a:ln>
        </p:spPr>
        <p:txBody>
          <a:bodyPr lIns="0" rIns="0">
            <a:spAutoFit/>
          </a:bodyPr>
          <a:lstStyle/>
          <a:p>
            <a:pPr eaLnBrk="0" hangingPunct="0">
              <a:lnSpc>
                <a:spcPct val="80000"/>
              </a:lnSpc>
              <a:spcBef>
                <a:spcPct val="50000"/>
              </a:spcBef>
            </a:pPr>
            <a:r>
              <a:rPr lang="en-US" altLang="zh-CN" sz="1400" b="1" i="1" dirty="0">
                <a:solidFill>
                  <a:schemeClr val="accent1"/>
                </a:solidFill>
                <a:latin typeface="Times New Roman" pitchFamily="18" charset="0"/>
                <a:ea typeface="Arial Unicode MS" pitchFamily="34" charset="-122"/>
                <a:cs typeface="Arial Unicode MS" pitchFamily="34" charset="-122"/>
              </a:rPr>
              <a:t>Times Cited</a:t>
            </a:r>
          </a:p>
        </p:txBody>
      </p:sp>
      <p:sp>
        <p:nvSpPr>
          <p:cNvPr id="1867797" name="Line 21"/>
          <p:cNvSpPr>
            <a:spLocks noChangeShapeType="1"/>
          </p:cNvSpPr>
          <p:nvPr/>
        </p:nvSpPr>
        <p:spPr bwMode="auto">
          <a:xfrm flipH="1" flipV="1">
            <a:off x="4953000" y="2667000"/>
            <a:ext cx="1447800" cy="1905000"/>
          </a:xfrm>
          <a:prstGeom prst="line">
            <a:avLst/>
          </a:prstGeom>
          <a:noFill/>
          <a:ln w="76200">
            <a:solidFill>
              <a:schemeClr val="tx1"/>
            </a:solidFill>
            <a:round/>
            <a:headEnd type="triangle" w="med" len="med"/>
            <a:tailEnd type="triangle" w="med" len="med"/>
          </a:ln>
        </p:spPr>
        <p:txBody>
          <a:bodyPr/>
          <a:lstStyle/>
          <a:p>
            <a:endParaRPr lang="zh-CN" altLang="en-US"/>
          </a:p>
        </p:txBody>
      </p:sp>
      <p:sp>
        <p:nvSpPr>
          <p:cNvPr id="1867798" name="Text Box 22"/>
          <p:cNvSpPr txBox="1">
            <a:spLocks noChangeArrowheads="1"/>
          </p:cNvSpPr>
          <p:nvPr/>
        </p:nvSpPr>
        <p:spPr bwMode="auto">
          <a:xfrm>
            <a:off x="5257800" y="3276600"/>
            <a:ext cx="762000" cy="523220"/>
          </a:xfrm>
          <a:prstGeom prst="rect">
            <a:avLst/>
          </a:prstGeom>
          <a:solidFill>
            <a:srgbClr val="C0C0C0"/>
          </a:solidFill>
          <a:ln w="28575">
            <a:solidFill>
              <a:schemeClr val="accent1"/>
            </a:solidFill>
            <a:miter lim="800000"/>
            <a:headEnd/>
            <a:tailEnd/>
          </a:ln>
        </p:spPr>
        <p:txBody>
          <a:bodyPr lIns="0" rIns="0">
            <a:spAutoFit/>
          </a:bodyPr>
          <a:lstStyle/>
          <a:p>
            <a:pPr eaLnBrk="0" hangingPunct="0">
              <a:spcBef>
                <a:spcPct val="50000"/>
              </a:spcBef>
            </a:pPr>
            <a:r>
              <a:rPr lang="en-US" altLang="zh-CN" sz="1400" b="1" i="1" dirty="0">
                <a:solidFill>
                  <a:schemeClr val="accent1"/>
                </a:solidFill>
                <a:latin typeface="Times New Roman" pitchFamily="18" charset="0"/>
                <a:ea typeface="Arial Unicode MS" pitchFamily="34" charset="-122"/>
                <a:cs typeface="Arial Unicode MS" pitchFamily="34" charset="-122"/>
              </a:rPr>
              <a:t>Related Records</a:t>
            </a:r>
          </a:p>
        </p:txBody>
      </p:sp>
      <p:pic>
        <p:nvPicPr>
          <p:cNvPr id="1867799" name="Picture 23" descr="WoSfullrec"/>
          <p:cNvPicPr>
            <a:picLocks noChangeAspect="1" noChangeArrowheads="1"/>
          </p:cNvPicPr>
          <p:nvPr/>
        </p:nvPicPr>
        <p:blipFill>
          <a:blip r:embed="rId3"/>
          <a:srcRect/>
          <a:stretch>
            <a:fillRect/>
          </a:stretch>
        </p:blipFill>
        <p:spPr bwMode="auto">
          <a:xfrm>
            <a:off x="7993063" y="533400"/>
            <a:ext cx="998537" cy="1143000"/>
          </a:xfrm>
          <a:prstGeom prst="rect">
            <a:avLst/>
          </a:prstGeom>
          <a:noFill/>
          <a:ln w="3175">
            <a:solidFill>
              <a:srgbClr val="000000"/>
            </a:solidFill>
            <a:miter lim="800000"/>
            <a:headEnd/>
            <a:tailEnd/>
          </a:ln>
        </p:spPr>
      </p:pic>
      <p:sp>
        <p:nvSpPr>
          <p:cNvPr id="1867800" name="Text Box 24"/>
          <p:cNvSpPr txBox="1">
            <a:spLocks noChangeArrowheads="1"/>
          </p:cNvSpPr>
          <p:nvPr/>
        </p:nvSpPr>
        <p:spPr bwMode="auto">
          <a:xfrm>
            <a:off x="8229600" y="914400"/>
            <a:ext cx="457200" cy="182563"/>
          </a:xfrm>
          <a:prstGeom prst="rect">
            <a:avLst/>
          </a:prstGeom>
          <a:solidFill>
            <a:schemeClr val="bg1"/>
          </a:solidFill>
          <a:ln w="9525">
            <a:noFill/>
            <a:miter lim="800000"/>
            <a:headEnd/>
            <a:tailEnd/>
          </a:ln>
        </p:spPr>
        <p:txBody>
          <a:bodyPr lIns="0" tIns="0" rIns="0" bIns="0">
            <a:spAutoFit/>
          </a:bodyPr>
          <a:lstStyle/>
          <a:p>
            <a:pPr eaLnBrk="0" hangingPunct="0">
              <a:spcBef>
                <a:spcPct val="50000"/>
              </a:spcBef>
            </a:pPr>
            <a:r>
              <a:rPr lang="en-US" altLang="zh-CN" sz="1200" b="1">
                <a:latin typeface="Times New Roman" pitchFamily="18" charset="0"/>
                <a:ea typeface="Arial Unicode MS" pitchFamily="34" charset="-122"/>
                <a:cs typeface="Arial Unicode MS" pitchFamily="34" charset="-122"/>
              </a:rPr>
              <a:t>2003</a:t>
            </a:r>
          </a:p>
        </p:txBody>
      </p:sp>
      <p:sp>
        <p:nvSpPr>
          <p:cNvPr id="1867801" name="Text Box 25"/>
          <p:cNvSpPr txBox="1">
            <a:spLocks noChangeArrowheads="1"/>
          </p:cNvSpPr>
          <p:nvPr/>
        </p:nvSpPr>
        <p:spPr bwMode="auto">
          <a:xfrm>
            <a:off x="7002463" y="4572000"/>
            <a:ext cx="457200" cy="182563"/>
          </a:xfrm>
          <a:prstGeom prst="rect">
            <a:avLst/>
          </a:prstGeom>
          <a:solidFill>
            <a:schemeClr val="bg1"/>
          </a:solidFill>
          <a:ln w="9525">
            <a:noFill/>
            <a:miter lim="800000"/>
            <a:headEnd/>
            <a:tailEnd/>
          </a:ln>
        </p:spPr>
        <p:txBody>
          <a:bodyPr lIns="0" tIns="0" rIns="0" bIns="0">
            <a:spAutoFit/>
          </a:bodyPr>
          <a:lstStyle/>
          <a:p>
            <a:pPr eaLnBrk="0" hangingPunct="0">
              <a:spcBef>
                <a:spcPct val="50000"/>
              </a:spcBef>
            </a:pPr>
            <a:r>
              <a:rPr lang="en-US" altLang="zh-CN" sz="1200" b="1">
                <a:latin typeface="Times New Roman" pitchFamily="18" charset="0"/>
                <a:ea typeface="Arial Unicode MS" pitchFamily="34" charset="-122"/>
                <a:cs typeface="Arial Unicode MS" pitchFamily="34" charset="-122"/>
              </a:rPr>
              <a:t>2004</a:t>
            </a:r>
          </a:p>
        </p:txBody>
      </p:sp>
      <p:sp>
        <p:nvSpPr>
          <p:cNvPr id="1867802" name="Text Box 26"/>
          <p:cNvSpPr txBox="1">
            <a:spLocks noChangeArrowheads="1"/>
          </p:cNvSpPr>
          <p:nvPr/>
        </p:nvSpPr>
        <p:spPr bwMode="auto">
          <a:xfrm>
            <a:off x="6172200" y="5456238"/>
            <a:ext cx="457200" cy="182562"/>
          </a:xfrm>
          <a:prstGeom prst="rect">
            <a:avLst/>
          </a:prstGeom>
          <a:solidFill>
            <a:schemeClr val="bg1"/>
          </a:solidFill>
          <a:ln w="9525">
            <a:noFill/>
            <a:miter lim="800000"/>
            <a:headEnd/>
            <a:tailEnd/>
          </a:ln>
        </p:spPr>
        <p:txBody>
          <a:bodyPr lIns="0" tIns="0" rIns="0" bIns="0">
            <a:spAutoFit/>
          </a:bodyPr>
          <a:lstStyle/>
          <a:p>
            <a:pPr eaLnBrk="0" hangingPunct="0">
              <a:spcBef>
                <a:spcPct val="50000"/>
              </a:spcBef>
            </a:pPr>
            <a:r>
              <a:rPr lang="en-US" altLang="zh-CN" sz="1200" b="1">
                <a:latin typeface="Times New Roman" pitchFamily="18" charset="0"/>
                <a:ea typeface="Arial Unicode MS" pitchFamily="34" charset="-122"/>
                <a:cs typeface="Arial Unicode MS" pitchFamily="34" charset="-122"/>
              </a:rPr>
              <a:t>1999</a:t>
            </a:r>
          </a:p>
        </p:txBody>
      </p:sp>
      <p:pic>
        <p:nvPicPr>
          <p:cNvPr id="1867803" name="Picture 27" descr="WoSfullrec"/>
          <p:cNvPicPr>
            <a:picLocks noChangeAspect="1" noChangeArrowheads="1"/>
          </p:cNvPicPr>
          <p:nvPr/>
        </p:nvPicPr>
        <p:blipFill>
          <a:blip r:embed="rId3"/>
          <a:srcRect/>
          <a:stretch>
            <a:fillRect/>
          </a:stretch>
        </p:blipFill>
        <p:spPr bwMode="auto">
          <a:xfrm>
            <a:off x="7688263" y="4495800"/>
            <a:ext cx="998537" cy="1143000"/>
          </a:xfrm>
          <a:prstGeom prst="rect">
            <a:avLst/>
          </a:prstGeom>
          <a:noFill/>
          <a:ln w="3175">
            <a:solidFill>
              <a:srgbClr val="000000"/>
            </a:solidFill>
            <a:miter lim="800000"/>
            <a:headEnd/>
            <a:tailEnd/>
          </a:ln>
        </p:spPr>
      </p:pic>
      <p:sp>
        <p:nvSpPr>
          <p:cNvPr id="1867804" name="Text Box 28"/>
          <p:cNvSpPr txBox="1">
            <a:spLocks noChangeArrowheads="1"/>
          </p:cNvSpPr>
          <p:nvPr/>
        </p:nvSpPr>
        <p:spPr bwMode="auto">
          <a:xfrm>
            <a:off x="7916863" y="4922838"/>
            <a:ext cx="457200" cy="182562"/>
          </a:xfrm>
          <a:prstGeom prst="rect">
            <a:avLst/>
          </a:prstGeom>
          <a:solidFill>
            <a:schemeClr val="bg1"/>
          </a:solidFill>
          <a:ln w="9525">
            <a:noFill/>
            <a:miter lim="800000"/>
            <a:headEnd/>
            <a:tailEnd/>
          </a:ln>
        </p:spPr>
        <p:txBody>
          <a:bodyPr lIns="0" tIns="0" rIns="0" bIns="0">
            <a:spAutoFit/>
          </a:bodyPr>
          <a:lstStyle/>
          <a:p>
            <a:pPr eaLnBrk="0" hangingPunct="0">
              <a:spcBef>
                <a:spcPct val="50000"/>
              </a:spcBef>
            </a:pPr>
            <a:r>
              <a:rPr lang="en-US" altLang="zh-CN" sz="1200" b="1">
                <a:latin typeface="Times New Roman" pitchFamily="18" charset="0"/>
                <a:ea typeface="Arial Unicode MS" pitchFamily="34" charset="-122"/>
                <a:cs typeface="Arial Unicode MS" pitchFamily="34" charset="-122"/>
              </a:rPr>
              <a:t>2002</a:t>
            </a:r>
          </a:p>
        </p:txBody>
      </p:sp>
      <p:sp>
        <p:nvSpPr>
          <p:cNvPr id="1867805" name="Line 29"/>
          <p:cNvSpPr>
            <a:spLocks noChangeShapeType="1"/>
          </p:cNvSpPr>
          <p:nvPr/>
        </p:nvSpPr>
        <p:spPr bwMode="auto">
          <a:xfrm flipH="1" flipV="1">
            <a:off x="2286000" y="4800600"/>
            <a:ext cx="2438400" cy="304800"/>
          </a:xfrm>
          <a:prstGeom prst="line">
            <a:avLst/>
          </a:prstGeom>
          <a:noFill/>
          <a:ln w="28575">
            <a:solidFill>
              <a:schemeClr val="tx1"/>
            </a:solidFill>
            <a:round/>
            <a:headEnd/>
            <a:tailEnd type="triangle" w="med" len="med"/>
          </a:ln>
        </p:spPr>
        <p:txBody>
          <a:bodyPr/>
          <a:lstStyle/>
          <a:p>
            <a:endParaRPr lang="zh-CN" altLang="en-US"/>
          </a:p>
        </p:txBody>
      </p:sp>
      <p:sp>
        <p:nvSpPr>
          <p:cNvPr id="1867806" name="Line 30"/>
          <p:cNvSpPr>
            <a:spLocks noChangeShapeType="1"/>
          </p:cNvSpPr>
          <p:nvPr/>
        </p:nvSpPr>
        <p:spPr bwMode="auto">
          <a:xfrm flipH="1" flipV="1">
            <a:off x="2590800" y="4191000"/>
            <a:ext cx="2133600" cy="914400"/>
          </a:xfrm>
          <a:prstGeom prst="line">
            <a:avLst/>
          </a:prstGeom>
          <a:noFill/>
          <a:ln w="28575">
            <a:solidFill>
              <a:schemeClr val="tx1"/>
            </a:solidFill>
            <a:round/>
            <a:headEnd/>
            <a:tailEnd type="triangle" w="med" len="med"/>
          </a:ln>
        </p:spPr>
        <p:txBody>
          <a:bodyPr/>
          <a:lstStyle/>
          <a:p>
            <a:endParaRPr lang="zh-CN" altLang="en-US"/>
          </a:p>
        </p:txBody>
      </p:sp>
      <p:pic>
        <p:nvPicPr>
          <p:cNvPr id="1867807" name="Picture 31" descr="WoSfullrec"/>
          <p:cNvPicPr>
            <a:picLocks noChangeAspect="1" noChangeArrowheads="1"/>
          </p:cNvPicPr>
          <p:nvPr/>
        </p:nvPicPr>
        <p:blipFill>
          <a:blip r:embed="rId3"/>
          <a:srcRect/>
          <a:stretch>
            <a:fillRect/>
          </a:stretch>
        </p:blipFill>
        <p:spPr bwMode="auto">
          <a:xfrm>
            <a:off x="6885830" y="5177367"/>
            <a:ext cx="998538" cy="1143000"/>
          </a:xfrm>
          <a:prstGeom prst="rect">
            <a:avLst/>
          </a:prstGeom>
          <a:noFill/>
          <a:ln w="3175">
            <a:solidFill>
              <a:srgbClr val="000000"/>
            </a:solidFill>
            <a:miter lim="800000"/>
            <a:headEnd/>
            <a:tailEnd/>
          </a:ln>
        </p:spPr>
      </p:pic>
      <p:sp>
        <p:nvSpPr>
          <p:cNvPr id="1867808" name="Text Box 32"/>
          <p:cNvSpPr txBox="1">
            <a:spLocks noChangeArrowheads="1"/>
          </p:cNvSpPr>
          <p:nvPr/>
        </p:nvSpPr>
        <p:spPr bwMode="auto">
          <a:xfrm>
            <a:off x="7239000" y="6142038"/>
            <a:ext cx="457200" cy="182562"/>
          </a:xfrm>
          <a:prstGeom prst="rect">
            <a:avLst/>
          </a:prstGeom>
          <a:solidFill>
            <a:schemeClr val="bg1"/>
          </a:solidFill>
          <a:ln w="9525">
            <a:noFill/>
            <a:miter lim="800000"/>
            <a:headEnd/>
            <a:tailEnd/>
          </a:ln>
        </p:spPr>
        <p:txBody>
          <a:bodyPr lIns="0" tIns="0" rIns="0" bIns="0">
            <a:spAutoFit/>
          </a:bodyPr>
          <a:lstStyle/>
          <a:p>
            <a:pPr eaLnBrk="0" hangingPunct="0">
              <a:spcBef>
                <a:spcPct val="50000"/>
              </a:spcBef>
            </a:pPr>
            <a:r>
              <a:rPr lang="en-US" altLang="zh-CN" sz="1200" b="1">
                <a:latin typeface="Times New Roman" pitchFamily="18" charset="0"/>
                <a:ea typeface="Arial Unicode MS" pitchFamily="34" charset="-122"/>
                <a:cs typeface="Arial Unicode MS" pitchFamily="34" charset="-122"/>
              </a:rPr>
              <a:t>1994</a:t>
            </a:r>
          </a:p>
        </p:txBody>
      </p:sp>
      <p:pic>
        <p:nvPicPr>
          <p:cNvPr id="1867809" name="Picture 33" descr="WoSfullrec"/>
          <p:cNvPicPr>
            <a:picLocks noChangeAspect="1" noChangeArrowheads="1"/>
          </p:cNvPicPr>
          <p:nvPr/>
        </p:nvPicPr>
        <p:blipFill>
          <a:blip r:embed="rId3"/>
          <a:srcRect/>
          <a:stretch>
            <a:fillRect/>
          </a:stretch>
        </p:blipFill>
        <p:spPr bwMode="auto">
          <a:xfrm>
            <a:off x="7535863" y="1524000"/>
            <a:ext cx="998537" cy="1143000"/>
          </a:xfrm>
          <a:prstGeom prst="rect">
            <a:avLst/>
          </a:prstGeom>
          <a:noFill/>
          <a:ln w="3175">
            <a:solidFill>
              <a:srgbClr val="000000"/>
            </a:solidFill>
            <a:miter lim="800000"/>
            <a:headEnd/>
            <a:tailEnd/>
          </a:ln>
        </p:spPr>
      </p:pic>
      <p:sp>
        <p:nvSpPr>
          <p:cNvPr id="1867810" name="Text Box 34"/>
          <p:cNvSpPr txBox="1">
            <a:spLocks noChangeArrowheads="1"/>
          </p:cNvSpPr>
          <p:nvPr/>
        </p:nvSpPr>
        <p:spPr bwMode="auto">
          <a:xfrm>
            <a:off x="7772400" y="2255838"/>
            <a:ext cx="457200" cy="182562"/>
          </a:xfrm>
          <a:prstGeom prst="rect">
            <a:avLst/>
          </a:prstGeom>
          <a:solidFill>
            <a:schemeClr val="bg1"/>
          </a:solidFill>
          <a:ln w="9525">
            <a:noFill/>
            <a:miter lim="800000"/>
            <a:headEnd/>
            <a:tailEnd/>
          </a:ln>
        </p:spPr>
        <p:txBody>
          <a:bodyPr lIns="0" tIns="0" rIns="0" bIns="0">
            <a:spAutoFit/>
          </a:bodyPr>
          <a:lstStyle/>
          <a:p>
            <a:pPr eaLnBrk="0" hangingPunct="0">
              <a:spcBef>
                <a:spcPct val="50000"/>
              </a:spcBef>
            </a:pPr>
            <a:r>
              <a:rPr lang="en-US" altLang="zh-CN" sz="1200" b="1">
                <a:latin typeface="Times New Roman" pitchFamily="18" charset="0"/>
                <a:ea typeface="Arial Unicode MS" pitchFamily="34" charset="-122"/>
                <a:cs typeface="Arial Unicode MS" pitchFamily="34" charset="-122"/>
              </a:rPr>
              <a:t>2004</a:t>
            </a:r>
          </a:p>
        </p:txBody>
      </p:sp>
      <p:sp>
        <p:nvSpPr>
          <p:cNvPr id="1867811" name="Text Box 35"/>
          <p:cNvSpPr txBox="1">
            <a:spLocks noChangeArrowheads="1"/>
          </p:cNvSpPr>
          <p:nvPr/>
        </p:nvSpPr>
        <p:spPr bwMode="auto">
          <a:xfrm>
            <a:off x="4724400" y="4992688"/>
            <a:ext cx="1219200" cy="265112"/>
          </a:xfrm>
          <a:prstGeom prst="rect">
            <a:avLst/>
          </a:prstGeom>
          <a:solidFill>
            <a:srgbClr val="C0C0C0"/>
          </a:solidFill>
          <a:ln w="28575">
            <a:solidFill>
              <a:schemeClr val="accent1"/>
            </a:solidFill>
            <a:miter lim="800000"/>
            <a:headEnd/>
            <a:tailEnd/>
          </a:ln>
        </p:spPr>
        <p:txBody>
          <a:bodyPr>
            <a:spAutoFit/>
          </a:bodyPr>
          <a:lstStyle/>
          <a:p>
            <a:pPr eaLnBrk="0" hangingPunct="0">
              <a:lnSpc>
                <a:spcPct val="80000"/>
              </a:lnSpc>
              <a:spcBef>
                <a:spcPct val="50000"/>
              </a:spcBef>
            </a:pPr>
            <a:r>
              <a:rPr lang="zh-CN" altLang="en-US" sz="1400" b="1" dirty="0">
                <a:solidFill>
                  <a:schemeClr val="accent1"/>
                </a:solidFill>
                <a:ea typeface="Arial Unicode MS" pitchFamily="34" charset="-122"/>
                <a:cs typeface="Arial Unicode MS" pitchFamily="34" charset="-122"/>
                <a:sym typeface="Wingdings" pitchFamily="2" charset="2"/>
              </a:rPr>
              <a:t></a:t>
            </a:r>
            <a:r>
              <a:rPr lang="zh-CN" altLang="en-US" sz="1400" b="1" dirty="0">
                <a:solidFill>
                  <a:schemeClr val="accent1"/>
                </a:solidFill>
                <a:ea typeface="Arial Unicode MS" pitchFamily="34" charset="-122"/>
                <a:cs typeface="Arial Unicode MS" pitchFamily="34" charset="-122"/>
              </a:rPr>
              <a:t> </a:t>
            </a:r>
            <a:r>
              <a:rPr lang="en-US" altLang="zh-CN" sz="1400" b="1" dirty="0">
                <a:solidFill>
                  <a:schemeClr val="accent1"/>
                </a:solidFill>
                <a:ea typeface="Arial Unicode MS" pitchFamily="34" charset="-122"/>
                <a:cs typeface="Arial Unicode MS" pitchFamily="34" charset="-122"/>
              </a:rPr>
              <a:t>Citing </a:t>
            </a:r>
            <a:r>
              <a:rPr lang="en-US" altLang="zh-CN" sz="1400" b="1" dirty="0">
                <a:solidFill>
                  <a:schemeClr val="accent1"/>
                </a:solidFill>
                <a:ea typeface="Arial Unicode MS" pitchFamily="34" charset="-122"/>
                <a:cs typeface="Arial Unicode MS" pitchFamily="34" charset="-122"/>
                <a:sym typeface="Wingdings" pitchFamily="2" charset="2"/>
              </a:rPr>
              <a:t></a:t>
            </a:r>
            <a:endParaRPr lang="en-US" altLang="zh-CN" sz="1400" b="1" dirty="0">
              <a:solidFill>
                <a:schemeClr val="accent1"/>
              </a:solidFill>
              <a:ea typeface="Arial Unicode MS" pitchFamily="34" charset="-122"/>
              <a:cs typeface="Arial Unicode MS" pitchFamily="34" charset="-122"/>
            </a:endParaRPr>
          </a:p>
        </p:txBody>
      </p:sp>
      <p:sp>
        <p:nvSpPr>
          <p:cNvPr id="1867812" name="Text Box 36"/>
          <p:cNvSpPr txBox="1">
            <a:spLocks noChangeArrowheads="1"/>
          </p:cNvSpPr>
          <p:nvPr/>
        </p:nvSpPr>
        <p:spPr bwMode="auto">
          <a:xfrm>
            <a:off x="56385" y="1312068"/>
            <a:ext cx="3429000" cy="728663"/>
          </a:xfrm>
          <a:prstGeom prst="rect">
            <a:avLst/>
          </a:prstGeom>
          <a:solidFill>
            <a:schemeClr val="accent1"/>
          </a:solidFill>
          <a:ln w="3175">
            <a:solidFill>
              <a:schemeClr val="tx1"/>
            </a:solidFill>
            <a:miter lim="800000"/>
            <a:headEnd/>
            <a:tailEnd/>
          </a:ln>
        </p:spPr>
        <p:txBody>
          <a:bodyPr>
            <a:spAutoFit/>
          </a:bodyPr>
          <a:lstStyle/>
          <a:p>
            <a:pPr eaLnBrk="0" hangingPunct="0">
              <a:lnSpc>
                <a:spcPct val="90000"/>
              </a:lnSpc>
              <a:spcBef>
                <a:spcPct val="50000"/>
              </a:spcBef>
            </a:pPr>
            <a:r>
              <a:rPr lang="zh-CN" altLang="en-US" b="1" dirty="0">
                <a:solidFill>
                  <a:schemeClr val="bg1"/>
                </a:solidFill>
                <a:latin typeface="Times New Roman" pitchFamily="18" charset="0"/>
                <a:ea typeface="Arial Unicode MS" pitchFamily="34" charset="-122"/>
                <a:cs typeface="Arial Unicode MS" pitchFamily="34" charset="-122"/>
              </a:rPr>
              <a:t>从一篇高质量的文献出发</a:t>
            </a:r>
          </a:p>
          <a:p>
            <a:pPr eaLnBrk="0" hangingPunct="0">
              <a:lnSpc>
                <a:spcPct val="90000"/>
              </a:lnSpc>
              <a:spcBef>
                <a:spcPct val="50000"/>
              </a:spcBef>
            </a:pPr>
            <a:r>
              <a:rPr lang="zh-CN" altLang="en-US" b="1" dirty="0">
                <a:solidFill>
                  <a:schemeClr val="bg1"/>
                </a:solidFill>
                <a:latin typeface="Times New Roman" pitchFamily="18" charset="0"/>
                <a:ea typeface="Arial Unicode MS" pitchFamily="34" charset="-122"/>
                <a:cs typeface="Arial Unicode MS" pitchFamily="34" charset="-122"/>
              </a:rPr>
              <a:t>沿着科学研究的发展道路</a:t>
            </a:r>
            <a:r>
              <a:rPr lang="en-US" altLang="zh-CN" b="1" dirty="0">
                <a:solidFill>
                  <a:schemeClr val="bg1"/>
                </a:solidFill>
                <a:latin typeface="Times New Roman" pitchFamily="18" charset="0"/>
                <a:ea typeface="Arial Unicode MS" pitchFamily="34" charset="-122"/>
                <a:cs typeface="Arial Unicode MS" pitchFamily="34" charset="-122"/>
              </a:rPr>
              <a:t>…</a:t>
            </a:r>
            <a:endParaRPr lang="en-US" altLang="zh-CN" b="1" i="1" dirty="0">
              <a:solidFill>
                <a:schemeClr val="bg1"/>
              </a:solidFill>
              <a:latin typeface="Times New Roman" pitchFamily="18" charset="0"/>
              <a:ea typeface="Arial Unicode MS" pitchFamily="34" charset="-122"/>
              <a:cs typeface="Arial Unicode MS" pitchFamily="34" charset="-122"/>
            </a:endParaRPr>
          </a:p>
        </p:txBody>
      </p:sp>
      <p:sp>
        <p:nvSpPr>
          <p:cNvPr id="1867813" name="Text Box 37"/>
          <p:cNvSpPr txBox="1">
            <a:spLocks noChangeArrowheads="1"/>
          </p:cNvSpPr>
          <p:nvPr/>
        </p:nvSpPr>
        <p:spPr bwMode="auto">
          <a:xfrm>
            <a:off x="228600" y="5635625"/>
            <a:ext cx="5029200" cy="1114425"/>
          </a:xfrm>
          <a:prstGeom prst="rect">
            <a:avLst/>
          </a:prstGeom>
          <a:solidFill>
            <a:schemeClr val="accent1"/>
          </a:solidFill>
          <a:ln w="3175">
            <a:solidFill>
              <a:schemeClr val="tx1"/>
            </a:solidFill>
            <a:miter lim="800000"/>
            <a:headEnd/>
            <a:tailEnd/>
          </a:ln>
        </p:spPr>
        <p:txBody>
          <a:bodyPr>
            <a:spAutoFit/>
          </a:bodyPr>
          <a:lstStyle/>
          <a:p>
            <a:pPr eaLnBrk="0" hangingPunct="0">
              <a:lnSpc>
                <a:spcPct val="90000"/>
              </a:lnSpc>
              <a:spcBef>
                <a:spcPct val="50000"/>
              </a:spcBef>
            </a:pPr>
            <a:r>
              <a:rPr lang="en-US" altLang="zh-CN" b="1" dirty="0">
                <a:solidFill>
                  <a:schemeClr val="bg1"/>
                </a:solidFill>
                <a:latin typeface="Times New Roman" pitchFamily="18" charset="0"/>
                <a:ea typeface="Arial Unicode MS" pitchFamily="34" charset="-122"/>
                <a:cs typeface="Arial Unicode MS" pitchFamily="34" charset="-122"/>
              </a:rPr>
              <a:t>… Cited References </a:t>
            </a:r>
            <a:r>
              <a:rPr lang="zh-CN" altLang="en-US" b="1" dirty="0">
                <a:solidFill>
                  <a:schemeClr val="bg1"/>
                </a:solidFill>
                <a:latin typeface="Times New Roman" pitchFamily="18" charset="0"/>
                <a:ea typeface="Arial Unicode MS" pitchFamily="34" charset="-122"/>
                <a:cs typeface="Arial Unicode MS" pitchFamily="34" charset="-122"/>
              </a:rPr>
              <a:t>越查越旧</a:t>
            </a:r>
          </a:p>
          <a:p>
            <a:pPr eaLnBrk="0" hangingPunct="0">
              <a:lnSpc>
                <a:spcPct val="90000"/>
              </a:lnSpc>
              <a:spcBef>
                <a:spcPct val="50000"/>
              </a:spcBef>
            </a:pPr>
            <a:r>
              <a:rPr lang="en-US" altLang="zh-CN" b="1" dirty="0">
                <a:solidFill>
                  <a:schemeClr val="bg1"/>
                </a:solidFill>
                <a:latin typeface="Times New Roman" pitchFamily="18" charset="0"/>
                <a:ea typeface="Arial Unicode MS" pitchFamily="34" charset="-122"/>
                <a:cs typeface="Arial Unicode MS" pitchFamily="34" charset="-122"/>
              </a:rPr>
              <a:t>   Times Cited </a:t>
            </a:r>
            <a:r>
              <a:rPr lang="zh-CN" altLang="en-US" b="1" dirty="0">
                <a:solidFill>
                  <a:schemeClr val="bg1"/>
                </a:solidFill>
                <a:latin typeface="Times New Roman" pitchFamily="18" charset="0"/>
                <a:ea typeface="Arial Unicode MS" pitchFamily="34" charset="-122"/>
                <a:cs typeface="Arial Unicode MS" pitchFamily="34" charset="-122"/>
              </a:rPr>
              <a:t>越查越新</a:t>
            </a:r>
          </a:p>
          <a:p>
            <a:pPr eaLnBrk="0" hangingPunct="0">
              <a:lnSpc>
                <a:spcPct val="90000"/>
              </a:lnSpc>
              <a:spcBef>
                <a:spcPct val="50000"/>
              </a:spcBef>
            </a:pPr>
            <a:r>
              <a:rPr lang="en-US" altLang="zh-CN" b="1" dirty="0">
                <a:solidFill>
                  <a:schemeClr val="bg1"/>
                </a:solidFill>
                <a:latin typeface="Times New Roman" pitchFamily="18" charset="0"/>
                <a:ea typeface="Arial Unicode MS" pitchFamily="34" charset="-122"/>
                <a:cs typeface="Arial Unicode MS" pitchFamily="34" charset="-122"/>
              </a:rPr>
              <a:t>Related Records </a:t>
            </a:r>
            <a:r>
              <a:rPr lang="zh-CN" altLang="en-US" b="1" dirty="0">
                <a:solidFill>
                  <a:schemeClr val="bg1"/>
                </a:solidFill>
                <a:latin typeface="Times New Roman" pitchFamily="18" charset="0"/>
                <a:ea typeface="Arial Unicode MS" pitchFamily="34" charset="-122"/>
                <a:cs typeface="Arial Unicode MS" pitchFamily="34" charset="-122"/>
              </a:rPr>
              <a:t>越查越深</a:t>
            </a:r>
            <a:endParaRPr lang="en-US" altLang="zh-CN" b="1" dirty="0">
              <a:solidFill>
                <a:schemeClr val="bg1"/>
              </a:solidFill>
              <a:latin typeface="Times New Roman" pitchFamily="18" charset="0"/>
              <a:ea typeface="Arial Unicode MS" pitchFamily="34" charset="-122"/>
              <a:cs typeface="Arial Unicode MS" pitchFamily="34" charset="-122"/>
            </a:endParaRPr>
          </a:p>
        </p:txBody>
      </p:sp>
      <p:sp>
        <p:nvSpPr>
          <p:cNvPr id="1867814" name="Text Box 38"/>
          <p:cNvSpPr txBox="1">
            <a:spLocks noChangeArrowheads="1"/>
          </p:cNvSpPr>
          <p:nvPr/>
        </p:nvSpPr>
        <p:spPr bwMode="auto">
          <a:xfrm>
            <a:off x="4267200" y="2057400"/>
            <a:ext cx="457200" cy="182563"/>
          </a:xfrm>
          <a:prstGeom prst="rect">
            <a:avLst/>
          </a:prstGeom>
          <a:solidFill>
            <a:schemeClr val="bg1"/>
          </a:solidFill>
          <a:ln w="9525">
            <a:noFill/>
            <a:miter lim="800000"/>
            <a:headEnd/>
            <a:tailEnd/>
          </a:ln>
        </p:spPr>
        <p:txBody>
          <a:bodyPr lIns="0" tIns="0" rIns="0" bIns="0">
            <a:spAutoFit/>
          </a:bodyPr>
          <a:lstStyle/>
          <a:p>
            <a:pPr eaLnBrk="0" hangingPunct="0">
              <a:spcBef>
                <a:spcPct val="50000"/>
              </a:spcBef>
            </a:pPr>
            <a:r>
              <a:rPr lang="en-US" altLang="zh-CN" sz="1200" b="1">
                <a:latin typeface="Times New Roman" pitchFamily="18" charset="0"/>
                <a:ea typeface="Arial Unicode MS" pitchFamily="34" charset="-122"/>
                <a:cs typeface="Arial Unicode MS" pitchFamily="34" charset="-122"/>
              </a:rPr>
              <a:t>1998</a:t>
            </a:r>
          </a:p>
        </p:txBody>
      </p:sp>
      <p:sp>
        <p:nvSpPr>
          <p:cNvPr id="1867815" name="Text Box 39"/>
          <p:cNvSpPr txBox="1">
            <a:spLocks noChangeArrowheads="1"/>
          </p:cNvSpPr>
          <p:nvPr/>
        </p:nvSpPr>
        <p:spPr bwMode="auto">
          <a:xfrm>
            <a:off x="6588125" y="2997200"/>
            <a:ext cx="2209800" cy="976313"/>
          </a:xfrm>
          <a:prstGeom prst="rect">
            <a:avLst/>
          </a:prstGeom>
          <a:solidFill>
            <a:schemeClr val="accent1"/>
          </a:solidFill>
          <a:ln w="3175">
            <a:solidFill>
              <a:schemeClr val="tx1"/>
            </a:solidFill>
            <a:miter lim="800000"/>
            <a:headEnd/>
            <a:tailEnd/>
          </a:ln>
        </p:spPr>
        <p:txBody>
          <a:bodyPr>
            <a:spAutoFit/>
          </a:bodyPr>
          <a:lstStyle/>
          <a:p>
            <a:pPr eaLnBrk="0" hangingPunct="0">
              <a:lnSpc>
                <a:spcPct val="90000"/>
              </a:lnSpc>
              <a:spcBef>
                <a:spcPct val="50000"/>
              </a:spcBef>
            </a:pPr>
            <a:r>
              <a:rPr lang="zh-CN" altLang="en-US" b="1" dirty="0">
                <a:solidFill>
                  <a:schemeClr val="bg1"/>
                </a:solidFill>
                <a:latin typeface="Times New Roman" pitchFamily="18" charset="0"/>
                <a:ea typeface="Arial Unicode MS" pitchFamily="34" charset="-122"/>
                <a:cs typeface="Arial Unicode MS" pitchFamily="34" charset="-122"/>
              </a:rPr>
              <a:t>分析：</a:t>
            </a:r>
          </a:p>
          <a:p>
            <a:pPr eaLnBrk="0" hangingPunct="0">
              <a:lnSpc>
                <a:spcPct val="90000"/>
              </a:lnSpc>
              <a:spcBef>
                <a:spcPct val="50000"/>
              </a:spcBef>
            </a:pPr>
            <a:r>
              <a:rPr lang="zh-CN" altLang="en-US" b="1" dirty="0">
                <a:solidFill>
                  <a:schemeClr val="bg1"/>
                </a:solidFill>
                <a:latin typeface="Times New Roman" pitchFamily="18" charset="0"/>
                <a:ea typeface="Arial Unicode MS" pitchFamily="34" charset="-122"/>
                <a:cs typeface="Arial Unicode MS" pitchFamily="34" charset="-122"/>
              </a:rPr>
              <a:t>学科分布、发展趋势、机构</a:t>
            </a:r>
            <a:r>
              <a:rPr lang="en-US" altLang="zh-CN" b="1" dirty="0">
                <a:solidFill>
                  <a:schemeClr val="bg1"/>
                </a:solidFill>
                <a:latin typeface="Times New Roman" pitchFamily="18" charset="0"/>
                <a:ea typeface="Arial Unicode MS" pitchFamily="34" charset="-122"/>
                <a:cs typeface="Arial Unicode MS" pitchFamily="34" charset="-122"/>
              </a:rPr>
              <a:t>/</a:t>
            </a:r>
            <a:r>
              <a:rPr lang="zh-CN" altLang="en-US" b="1" dirty="0">
                <a:solidFill>
                  <a:schemeClr val="bg1"/>
                </a:solidFill>
                <a:latin typeface="Times New Roman" pitchFamily="18" charset="0"/>
                <a:ea typeface="Arial Unicode MS" pitchFamily="34" charset="-122"/>
                <a:cs typeface="Arial Unicode MS" pitchFamily="34" charset="-122"/>
              </a:rPr>
              <a:t>作者等</a:t>
            </a:r>
            <a:endParaRPr lang="en-US" altLang="zh-CN" b="1" dirty="0">
              <a:solidFill>
                <a:schemeClr val="bg1"/>
              </a:solidFill>
              <a:latin typeface="Times New Roman" pitchFamily="18" charset="0"/>
              <a:ea typeface="Arial Unicode MS" pitchFamily="34" charset="-122"/>
              <a:cs typeface="Arial Unicode MS" pitchFamily="34" charset="-122"/>
            </a:endParaRPr>
          </a:p>
        </p:txBody>
      </p:sp>
      <p:sp>
        <p:nvSpPr>
          <p:cNvPr id="41" name="TextBox 1"/>
          <p:cNvSpPr txBox="1">
            <a:spLocks noChangeArrowheads="1"/>
          </p:cNvSpPr>
          <p:nvPr/>
        </p:nvSpPr>
        <p:spPr bwMode="auto">
          <a:xfrm>
            <a:off x="581867" y="44624"/>
            <a:ext cx="7302501" cy="769441"/>
          </a:xfrm>
          <a:prstGeom prst="rect">
            <a:avLst/>
          </a:prstGeom>
          <a:noFill/>
          <a:ln w="9525">
            <a:noFill/>
            <a:miter lim="800000"/>
            <a:headEnd/>
            <a:tailEnd/>
          </a:ln>
        </p:spPr>
        <p:txBody>
          <a:bodyPr wrap="square">
            <a:spAutoFit/>
          </a:bodyPr>
          <a:lstStyle/>
          <a:p>
            <a:r>
              <a:rPr lang="zh-CN" altLang="en-US" sz="4400" b="1" dirty="0">
                <a:latin typeface="+mj-ea"/>
                <a:ea typeface="+mj-ea"/>
              </a:rPr>
              <a:t>检索方法</a:t>
            </a:r>
            <a:r>
              <a:rPr lang="zh-CN" altLang="en-US" sz="4400" b="1" dirty="0" smtClean="0">
                <a:latin typeface="+mj-ea"/>
                <a:ea typeface="+mj-ea"/>
              </a:rPr>
              <a:t>对比：</a:t>
            </a:r>
            <a:r>
              <a:rPr lang="zh-CN" altLang="en-US" sz="4000" b="1" dirty="0" smtClean="0">
                <a:latin typeface="+mj-ea"/>
                <a:ea typeface="+mj-ea"/>
                <a:cs typeface="楷体"/>
              </a:rPr>
              <a:t>引文索引</a:t>
            </a:r>
            <a:endParaRPr lang="zh-CN" altLang="en-US" sz="4000" b="1" dirty="0">
              <a:latin typeface="+mj-ea"/>
              <a:ea typeface="+mj-ea"/>
            </a:endParaRPr>
          </a:p>
        </p:txBody>
      </p:sp>
    </p:spTree>
    <p:extLst>
      <p:ext uri="{BB962C8B-B14F-4D97-AF65-F5344CB8AC3E}">
        <p14:creationId xmlns:p14="http://schemas.microsoft.com/office/powerpoint/2010/main" val="3227250926"/>
      </p:ext>
    </p:extLst>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867794"/>
                                        </p:tgtEl>
                                        <p:attrNameLst>
                                          <p:attrName>style.visibility</p:attrName>
                                        </p:attrNameLst>
                                      </p:cBhvr>
                                      <p:to>
                                        <p:strVal val="visible"/>
                                      </p:to>
                                    </p:set>
                                    <p:animEffect transition="in" filter="dissolve">
                                      <p:cBhvr>
                                        <p:cTn id="7" dur="500"/>
                                        <p:tgtEl>
                                          <p:spTgt spid="186779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867812"/>
                                        </p:tgtEl>
                                        <p:attrNameLst>
                                          <p:attrName>style.visibility</p:attrName>
                                        </p:attrNameLst>
                                      </p:cBhvr>
                                      <p:to>
                                        <p:strVal val="visible"/>
                                      </p:to>
                                    </p:set>
                                    <p:animEffect transition="in" filter="dissolve">
                                      <p:cBhvr>
                                        <p:cTn id="11" dur="500"/>
                                        <p:tgtEl>
                                          <p:spTgt spid="1867812"/>
                                        </p:tgtEl>
                                      </p:cBhvr>
                                    </p:animEffect>
                                  </p:childTnLst>
                                </p:cTn>
                              </p:par>
                            </p:childTnLst>
                          </p:cTn>
                        </p:par>
                        <p:par>
                          <p:cTn id="12" fill="hold" nodeType="afterGroup">
                            <p:stCondLst>
                              <p:cond delay="1000"/>
                            </p:stCondLst>
                            <p:childTnLst>
                              <p:par>
                                <p:cTn id="13" presetID="9" presetClass="entr" presetSubtype="0" fill="hold" grpId="0" nodeType="afterEffect">
                                  <p:stCondLst>
                                    <p:cond delay="500"/>
                                  </p:stCondLst>
                                  <p:childTnLst>
                                    <p:set>
                                      <p:cBhvr>
                                        <p:cTn id="14" dur="1" fill="hold">
                                          <p:stCondLst>
                                            <p:cond delay="0"/>
                                          </p:stCondLst>
                                        </p:cTn>
                                        <p:tgtEl>
                                          <p:spTgt spid="1867787"/>
                                        </p:tgtEl>
                                        <p:attrNameLst>
                                          <p:attrName>style.visibility</p:attrName>
                                        </p:attrNameLst>
                                      </p:cBhvr>
                                      <p:to>
                                        <p:strVal val="visible"/>
                                      </p:to>
                                    </p:set>
                                    <p:animEffect transition="in" filter="dissolve">
                                      <p:cBhvr>
                                        <p:cTn id="15" dur="500"/>
                                        <p:tgtEl>
                                          <p:spTgt spid="1867787"/>
                                        </p:tgtEl>
                                      </p:cBhvr>
                                    </p:animEffect>
                                  </p:childTnLst>
                                </p:cTn>
                              </p:par>
                            </p:childTnLst>
                          </p:cTn>
                        </p:par>
                        <p:par>
                          <p:cTn id="16" fill="hold" nodeType="afterGroup">
                            <p:stCondLst>
                              <p:cond delay="2000"/>
                            </p:stCondLst>
                            <p:childTnLst>
                              <p:par>
                                <p:cTn id="17" presetID="9" presetClass="entr" presetSubtype="0" fill="hold" grpId="0" nodeType="afterEffect">
                                  <p:stCondLst>
                                    <p:cond delay="0"/>
                                  </p:stCondLst>
                                  <p:childTnLst>
                                    <p:set>
                                      <p:cBhvr>
                                        <p:cTn id="18" dur="1" fill="hold">
                                          <p:stCondLst>
                                            <p:cond delay="0"/>
                                          </p:stCondLst>
                                        </p:cTn>
                                        <p:tgtEl>
                                          <p:spTgt spid="1867788"/>
                                        </p:tgtEl>
                                        <p:attrNameLst>
                                          <p:attrName>style.visibility</p:attrName>
                                        </p:attrNameLst>
                                      </p:cBhvr>
                                      <p:to>
                                        <p:strVal val="visible"/>
                                      </p:to>
                                    </p:set>
                                    <p:animEffect transition="in" filter="dissolve">
                                      <p:cBhvr>
                                        <p:cTn id="19" dur="500"/>
                                        <p:tgtEl>
                                          <p:spTgt spid="1867788"/>
                                        </p:tgtEl>
                                      </p:cBhvr>
                                    </p:animEffect>
                                  </p:childTnLst>
                                </p:cTn>
                              </p:par>
                            </p:childTnLst>
                          </p:cTn>
                        </p:par>
                        <p:par>
                          <p:cTn id="20" fill="hold" nodeType="afterGroup">
                            <p:stCondLst>
                              <p:cond delay="2500"/>
                            </p:stCondLst>
                            <p:childTnLst>
                              <p:par>
                                <p:cTn id="21" presetID="1" presetClass="entr" presetSubtype="0" fill="hold" nodeType="afterEffect">
                                  <p:stCondLst>
                                    <p:cond delay="0"/>
                                  </p:stCondLst>
                                  <p:childTnLst>
                                    <p:set>
                                      <p:cBhvr>
                                        <p:cTn id="22" dur="1" fill="hold">
                                          <p:stCondLst>
                                            <p:cond delay="499"/>
                                          </p:stCondLst>
                                        </p:cTn>
                                        <p:tgtEl>
                                          <p:spTgt spid="1867782"/>
                                        </p:tgtEl>
                                        <p:attrNameLst>
                                          <p:attrName>style.visibility</p:attrName>
                                        </p:attrNameLst>
                                      </p:cBhvr>
                                      <p:to>
                                        <p:strVal val="visible"/>
                                      </p:to>
                                    </p:set>
                                  </p:childTnLst>
                                </p:cTn>
                              </p:par>
                            </p:childTnLst>
                          </p:cTn>
                        </p:par>
                        <p:par>
                          <p:cTn id="23" fill="hold" nodeType="afterGroup">
                            <p:stCondLst>
                              <p:cond delay="3000"/>
                            </p:stCondLst>
                            <p:childTnLst>
                              <p:par>
                                <p:cTn id="24" presetID="1" presetClass="entr" presetSubtype="0" fill="hold" grpId="0" nodeType="afterEffect">
                                  <p:stCondLst>
                                    <p:cond delay="0"/>
                                  </p:stCondLst>
                                  <p:childTnLst>
                                    <p:set>
                                      <p:cBhvr>
                                        <p:cTn id="25" dur="1" fill="hold">
                                          <p:stCondLst>
                                            <p:cond delay="499"/>
                                          </p:stCondLst>
                                        </p:cTn>
                                        <p:tgtEl>
                                          <p:spTgt spid="1867791"/>
                                        </p:tgtEl>
                                        <p:attrNameLst>
                                          <p:attrName>style.visibility</p:attrName>
                                        </p:attrNameLst>
                                      </p:cBhvr>
                                      <p:to>
                                        <p:strVal val="visible"/>
                                      </p:to>
                                    </p:set>
                                  </p:childTnLst>
                                </p:cTn>
                              </p:par>
                            </p:childTnLst>
                          </p:cTn>
                        </p:par>
                        <p:par>
                          <p:cTn id="26" fill="hold" nodeType="afterGroup">
                            <p:stCondLst>
                              <p:cond delay="3500"/>
                            </p:stCondLst>
                            <p:childTnLst>
                              <p:par>
                                <p:cTn id="27" presetID="1" presetClass="entr" presetSubtype="0" fill="hold" nodeType="afterEffect">
                                  <p:stCondLst>
                                    <p:cond delay="0"/>
                                  </p:stCondLst>
                                  <p:childTnLst>
                                    <p:set>
                                      <p:cBhvr>
                                        <p:cTn id="28" dur="1" fill="hold">
                                          <p:stCondLst>
                                            <p:cond delay="499"/>
                                          </p:stCondLst>
                                        </p:cTn>
                                        <p:tgtEl>
                                          <p:spTgt spid="1867781"/>
                                        </p:tgtEl>
                                        <p:attrNameLst>
                                          <p:attrName>style.visibility</p:attrName>
                                        </p:attrNameLst>
                                      </p:cBhvr>
                                      <p:to>
                                        <p:strVal val="visible"/>
                                      </p:to>
                                    </p:set>
                                  </p:childTnLst>
                                </p:cTn>
                              </p:par>
                            </p:childTnLst>
                          </p:cTn>
                        </p:par>
                        <p:par>
                          <p:cTn id="29" fill="hold" nodeType="afterGroup">
                            <p:stCondLst>
                              <p:cond delay="4000"/>
                            </p:stCondLst>
                            <p:childTnLst>
                              <p:par>
                                <p:cTn id="30" presetID="1" presetClass="entr" presetSubtype="0" fill="hold" grpId="0" nodeType="afterEffect">
                                  <p:stCondLst>
                                    <p:cond delay="0"/>
                                  </p:stCondLst>
                                  <p:childTnLst>
                                    <p:set>
                                      <p:cBhvr>
                                        <p:cTn id="31" dur="1" fill="hold">
                                          <p:stCondLst>
                                            <p:cond delay="499"/>
                                          </p:stCondLst>
                                        </p:cTn>
                                        <p:tgtEl>
                                          <p:spTgt spid="1867789"/>
                                        </p:tgtEl>
                                        <p:attrNameLst>
                                          <p:attrName>style.visibility</p:attrName>
                                        </p:attrNameLst>
                                      </p:cBhvr>
                                      <p:to>
                                        <p:strVal val="visible"/>
                                      </p:to>
                                    </p:set>
                                  </p:childTnLst>
                                </p:cTn>
                              </p:par>
                            </p:childTnLst>
                          </p:cTn>
                        </p:par>
                        <p:par>
                          <p:cTn id="32" fill="hold" nodeType="afterGroup">
                            <p:stCondLst>
                              <p:cond delay="4500"/>
                            </p:stCondLst>
                            <p:childTnLst>
                              <p:par>
                                <p:cTn id="33" presetID="1" presetClass="entr" presetSubtype="0" fill="hold" nodeType="afterEffect">
                                  <p:stCondLst>
                                    <p:cond delay="0"/>
                                  </p:stCondLst>
                                  <p:childTnLst>
                                    <p:set>
                                      <p:cBhvr>
                                        <p:cTn id="34" dur="1" fill="hold">
                                          <p:stCondLst>
                                            <p:cond delay="499"/>
                                          </p:stCondLst>
                                        </p:cTn>
                                        <p:tgtEl>
                                          <p:spTgt spid="1867792"/>
                                        </p:tgtEl>
                                        <p:attrNameLst>
                                          <p:attrName>style.visibility</p:attrName>
                                        </p:attrNameLst>
                                      </p:cBhvr>
                                      <p:to>
                                        <p:strVal val="visible"/>
                                      </p:to>
                                    </p:set>
                                  </p:childTnLst>
                                </p:cTn>
                              </p:par>
                            </p:childTnLst>
                          </p:cTn>
                        </p:par>
                        <p:par>
                          <p:cTn id="35" fill="hold" nodeType="afterGroup">
                            <p:stCondLst>
                              <p:cond delay="5000"/>
                            </p:stCondLst>
                            <p:childTnLst>
                              <p:par>
                                <p:cTn id="36" presetID="1" presetClass="entr" presetSubtype="0" fill="hold" grpId="0" nodeType="afterEffect">
                                  <p:stCondLst>
                                    <p:cond delay="0"/>
                                  </p:stCondLst>
                                  <p:childTnLst>
                                    <p:set>
                                      <p:cBhvr>
                                        <p:cTn id="37" dur="1" fill="hold">
                                          <p:stCondLst>
                                            <p:cond delay="499"/>
                                          </p:stCondLst>
                                        </p:cTn>
                                        <p:tgtEl>
                                          <p:spTgt spid="1867793"/>
                                        </p:tgtEl>
                                        <p:attrNameLst>
                                          <p:attrName>style.visibility</p:attrName>
                                        </p:attrNameLst>
                                      </p:cBhvr>
                                      <p:to>
                                        <p:strVal val="visible"/>
                                      </p:to>
                                    </p:set>
                                  </p:childTnLst>
                                </p:cTn>
                              </p:par>
                            </p:childTnLst>
                          </p:cTn>
                        </p:par>
                        <p:par>
                          <p:cTn id="38" fill="hold" nodeType="afterGroup">
                            <p:stCondLst>
                              <p:cond delay="5500"/>
                            </p:stCondLst>
                            <p:childTnLst>
                              <p:par>
                                <p:cTn id="39" presetID="1" presetClass="entr" presetSubtype="0" fill="hold" nodeType="afterEffect">
                                  <p:stCondLst>
                                    <p:cond delay="0"/>
                                  </p:stCondLst>
                                  <p:childTnLst>
                                    <p:set>
                                      <p:cBhvr>
                                        <p:cTn id="40" dur="1" fill="hold">
                                          <p:stCondLst>
                                            <p:cond delay="499"/>
                                          </p:stCondLst>
                                        </p:cTn>
                                        <p:tgtEl>
                                          <p:spTgt spid="1867786"/>
                                        </p:tgtEl>
                                        <p:attrNameLst>
                                          <p:attrName>style.visibility</p:attrName>
                                        </p:attrNameLst>
                                      </p:cBhvr>
                                      <p:to>
                                        <p:strVal val="visible"/>
                                      </p:to>
                                    </p:set>
                                  </p:childTnLst>
                                </p:cTn>
                              </p:par>
                            </p:childTnLst>
                          </p:cTn>
                        </p:par>
                        <p:par>
                          <p:cTn id="41" fill="hold" nodeType="afterGroup">
                            <p:stCondLst>
                              <p:cond delay="6000"/>
                            </p:stCondLst>
                            <p:childTnLst>
                              <p:par>
                                <p:cTn id="42" presetID="1" presetClass="entr" presetSubtype="0" fill="hold" grpId="0" nodeType="afterEffect">
                                  <p:stCondLst>
                                    <p:cond delay="0"/>
                                  </p:stCondLst>
                                  <p:childTnLst>
                                    <p:set>
                                      <p:cBhvr>
                                        <p:cTn id="43" dur="1" fill="hold">
                                          <p:stCondLst>
                                            <p:cond delay="499"/>
                                          </p:stCondLst>
                                        </p:cTn>
                                        <p:tgtEl>
                                          <p:spTgt spid="1867790"/>
                                        </p:tgtEl>
                                        <p:attrNameLst>
                                          <p:attrName>style.visibility</p:attrName>
                                        </p:attrNameLst>
                                      </p:cBhvr>
                                      <p:to>
                                        <p:strVal val="visible"/>
                                      </p:to>
                                    </p:set>
                                  </p:childTnLst>
                                </p:cTn>
                              </p:par>
                            </p:childTnLst>
                          </p:cTn>
                        </p:par>
                        <p:par>
                          <p:cTn id="44" fill="hold" nodeType="afterGroup">
                            <p:stCondLst>
                              <p:cond delay="6500"/>
                            </p:stCondLst>
                            <p:childTnLst>
                              <p:par>
                                <p:cTn id="45" presetID="9" presetClass="entr" presetSubtype="0" fill="hold" grpId="0" nodeType="afterEffect">
                                  <p:stCondLst>
                                    <p:cond delay="500"/>
                                  </p:stCondLst>
                                  <p:childTnLst>
                                    <p:set>
                                      <p:cBhvr>
                                        <p:cTn id="46" dur="1" fill="hold">
                                          <p:stCondLst>
                                            <p:cond delay="0"/>
                                          </p:stCondLst>
                                        </p:cTn>
                                        <p:tgtEl>
                                          <p:spTgt spid="1867796"/>
                                        </p:tgtEl>
                                        <p:attrNameLst>
                                          <p:attrName>style.visibility</p:attrName>
                                        </p:attrNameLst>
                                      </p:cBhvr>
                                      <p:to>
                                        <p:strVal val="visible"/>
                                      </p:to>
                                    </p:set>
                                    <p:animEffect transition="in" filter="dissolve">
                                      <p:cBhvr>
                                        <p:cTn id="47" dur="500"/>
                                        <p:tgtEl>
                                          <p:spTgt spid="1867796"/>
                                        </p:tgtEl>
                                      </p:cBhvr>
                                    </p:animEffect>
                                  </p:childTnLst>
                                </p:cTn>
                              </p:par>
                            </p:childTnLst>
                          </p:cTn>
                        </p:par>
                        <p:par>
                          <p:cTn id="48" fill="hold" nodeType="afterGroup">
                            <p:stCondLst>
                              <p:cond delay="7500"/>
                            </p:stCondLst>
                            <p:childTnLst>
                              <p:par>
                                <p:cTn id="49" presetID="9" presetClass="entr" presetSubtype="0" fill="hold" grpId="0" nodeType="afterEffect">
                                  <p:stCondLst>
                                    <p:cond delay="0"/>
                                  </p:stCondLst>
                                  <p:childTnLst>
                                    <p:set>
                                      <p:cBhvr>
                                        <p:cTn id="50" dur="1" fill="hold">
                                          <p:stCondLst>
                                            <p:cond delay="0"/>
                                          </p:stCondLst>
                                        </p:cTn>
                                        <p:tgtEl>
                                          <p:spTgt spid="1867780"/>
                                        </p:tgtEl>
                                        <p:attrNameLst>
                                          <p:attrName>style.visibility</p:attrName>
                                        </p:attrNameLst>
                                      </p:cBhvr>
                                      <p:to>
                                        <p:strVal val="visible"/>
                                      </p:to>
                                    </p:set>
                                    <p:animEffect transition="in" filter="dissolve">
                                      <p:cBhvr>
                                        <p:cTn id="51" dur="500"/>
                                        <p:tgtEl>
                                          <p:spTgt spid="1867780"/>
                                        </p:tgtEl>
                                      </p:cBhvr>
                                    </p:animEffect>
                                  </p:childTnLst>
                                </p:cTn>
                              </p:par>
                            </p:childTnLst>
                          </p:cTn>
                        </p:par>
                        <p:par>
                          <p:cTn id="52" fill="hold" nodeType="afterGroup">
                            <p:stCondLst>
                              <p:cond delay="8000"/>
                            </p:stCondLst>
                            <p:childTnLst>
                              <p:par>
                                <p:cTn id="53" presetID="9" presetClass="entr" presetSubtype="0" fill="hold" grpId="0" nodeType="afterEffect">
                                  <p:stCondLst>
                                    <p:cond delay="0"/>
                                  </p:stCondLst>
                                  <p:childTnLst>
                                    <p:set>
                                      <p:cBhvr>
                                        <p:cTn id="54" dur="1" fill="hold">
                                          <p:stCondLst>
                                            <p:cond delay="0"/>
                                          </p:stCondLst>
                                        </p:cTn>
                                        <p:tgtEl>
                                          <p:spTgt spid="1867813"/>
                                        </p:tgtEl>
                                        <p:attrNameLst>
                                          <p:attrName>style.visibility</p:attrName>
                                        </p:attrNameLst>
                                      </p:cBhvr>
                                      <p:to>
                                        <p:strVal val="visible"/>
                                      </p:to>
                                    </p:set>
                                    <p:animEffect transition="in" filter="dissolve">
                                      <p:cBhvr>
                                        <p:cTn id="55" dur="500"/>
                                        <p:tgtEl>
                                          <p:spTgt spid="1867813"/>
                                        </p:tgtEl>
                                      </p:cBhvr>
                                    </p:animEffect>
                                  </p:childTnLst>
                                </p:cTn>
                              </p:par>
                            </p:childTnLst>
                          </p:cTn>
                        </p:par>
                        <p:par>
                          <p:cTn id="56" fill="hold" nodeType="afterGroup">
                            <p:stCondLst>
                              <p:cond delay="8500"/>
                            </p:stCondLst>
                            <p:childTnLst>
                              <p:par>
                                <p:cTn id="57" presetID="1" presetClass="entr" presetSubtype="0" fill="hold" nodeType="afterEffect">
                                  <p:stCondLst>
                                    <p:cond delay="0"/>
                                  </p:stCondLst>
                                  <p:childTnLst>
                                    <p:set>
                                      <p:cBhvr>
                                        <p:cTn id="58" dur="1" fill="hold">
                                          <p:stCondLst>
                                            <p:cond delay="499"/>
                                          </p:stCondLst>
                                        </p:cTn>
                                        <p:tgtEl>
                                          <p:spTgt spid="1867809"/>
                                        </p:tgtEl>
                                        <p:attrNameLst>
                                          <p:attrName>style.visibility</p:attrName>
                                        </p:attrNameLst>
                                      </p:cBhvr>
                                      <p:to>
                                        <p:strVal val="visible"/>
                                      </p:to>
                                    </p:set>
                                  </p:childTnLst>
                                </p:cTn>
                              </p:par>
                            </p:childTnLst>
                          </p:cTn>
                        </p:par>
                        <p:par>
                          <p:cTn id="59" fill="hold" nodeType="afterGroup">
                            <p:stCondLst>
                              <p:cond delay="9000"/>
                            </p:stCondLst>
                            <p:childTnLst>
                              <p:par>
                                <p:cTn id="60" presetID="1" presetClass="entr" presetSubtype="0" fill="hold" grpId="0" nodeType="afterEffect">
                                  <p:stCondLst>
                                    <p:cond delay="0"/>
                                  </p:stCondLst>
                                  <p:childTnLst>
                                    <p:set>
                                      <p:cBhvr>
                                        <p:cTn id="61" dur="1" fill="hold">
                                          <p:stCondLst>
                                            <p:cond delay="499"/>
                                          </p:stCondLst>
                                        </p:cTn>
                                        <p:tgtEl>
                                          <p:spTgt spid="1867810"/>
                                        </p:tgtEl>
                                        <p:attrNameLst>
                                          <p:attrName>style.visibility</p:attrName>
                                        </p:attrNameLst>
                                      </p:cBhvr>
                                      <p:to>
                                        <p:strVal val="visible"/>
                                      </p:to>
                                    </p:set>
                                  </p:childTnLst>
                                </p:cTn>
                              </p:par>
                            </p:childTnLst>
                          </p:cTn>
                        </p:par>
                        <p:par>
                          <p:cTn id="62" fill="hold" nodeType="afterGroup">
                            <p:stCondLst>
                              <p:cond delay="9500"/>
                            </p:stCondLst>
                            <p:childTnLst>
                              <p:par>
                                <p:cTn id="63" presetID="1" presetClass="entr" presetSubtype="0" fill="hold" nodeType="afterEffect">
                                  <p:stCondLst>
                                    <p:cond delay="0"/>
                                  </p:stCondLst>
                                  <p:childTnLst>
                                    <p:set>
                                      <p:cBhvr>
                                        <p:cTn id="64" dur="1" fill="hold">
                                          <p:stCondLst>
                                            <p:cond delay="499"/>
                                          </p:stCondLst>
                                        </p:cTn>
                                        <p:tgtEl>
                                          <p:spTgt spid="1867783"/>
                                        </p:tgtEl>
                                        <p:attrNameLst>
                                          <p:attrName>style.visibility</p:attrName>
                                        </p:attrNameLst>
                                      </p:cBhvr>
                                      <p:to>
                                        <p:strVal val="visible"/>
                                      </p:to>
                                    </p:set>
                                  </p:childTnLst>
                                </p:cTn>
                              </p:par>
                            </p:childTnLst>
                          </p:cTn>
                        </p:par>
                        <p:par>
                          <p:cTn id="65" fill="hold" nodeType="afterGroup">
                            <p:stCondLst>
                              <p:cond delay="10000"/>
                            </p:stCondLst>
                            <p:childTnLst>
                              <p:par>
                                <p:cTn id="66" presetID="1" presetClass="entr" presetSubtype="0" fill="hold" grpId="0" nodeType="afterEffect">
                                  <p:stCondLst>
                                    <p:cond delay="0"/>
                                  </p:stCondLst>
                                  <p:childTnLst>
                                    <p:set>
                                      <p:cBhvr>
                                        <p:cTn id="67" dur="1" fill="hold">
                                          <p:stCondLst>
                                            <p:cond delay="499"/>
                                          </p:stCondLst>
                                        </p:cTn>
                                        <p:tgtEl>
                                          <p:spTgt spid="1867795"/>
                                        </p:tgtEl>
                                        <p:attrNameLst>
                                          <p:attrName>style.visibility</p:attrName>
                                        </p:attrNameLst>
                                      </p:cBhvr>
                                      <p:to>
                                        <p:strVal val="visible"/>
                                      </p:to>
                                    </p:set>
                                  </p:childTnLst>
                                </p:cTn>
                              </p:par>
                            </p:childTnLst>
                          </p:cTn>
                        </p:par>
                        <p:par>
                          <p:cTn id="68" fill="hold" nodeType="afterGroup">
                            <p:stCondLst>
                              <p:cond delay="10500"/>
                            </p:stCondLst>
                            <p:childTnLst>
                              <p:par>
                                <p:cTn id="69" presetID="1" presetClass="entr" presetSubtype="0" fill="hold" nodeType="afterEffect">
                                  <p:stCondLst>
                                    <p:cond delay="0"/>
                                  </p:stCondLst>
                                  <p:childTnLst>
                                    <p:set>
                                      <p:cBhvr>
                                        <p:cTn id="70" dur="1" fill="hold">
                                          <p:stCondLst>
                                            <p:cond delay="499"/>
                                          </p:stCondLst>
                                        </p:cTn>
                                        <p:tgtEl>
                                          <p:spTgt spid="1867799"/>
                                        </p:tgtEl>
                                        <p:attrNameLst>
                                          <p:attrName>style.visibility</p:attrName>
                                        </p:attrNameLst>
                                      </p:cBhvr>
                                      <p:to>
                                        <p:strVal val="visible"/>
                                      </p:to>
                                    </p:set>
                                  </p:childTnLst>
                                </p:cTn>
                              </p:par>
                            </p:childTnLst>
                          </p:cTn>
                        </p:par>
                        <p:par>
                          <p:cTn id="71" fill="hold" nodeType="afterGroup">
                            <p:stCondLst>
                              <p:cond delay="11000"/>
                            </p:stCondLst>
                            <p:childTnLst>
                              <p:par>
                                <p:cTn id="72" presetID="1" presetClass="entr" presetSubtype="0" fill="hold" grpId="0" nodeType="afterEffect">
                                  <p:stCondLst>
                                    <p:cond delay="0"/>
                                  </p:stCondLst>
                                  <p:childTnLst>
                                    <p:set>
                                      <p:cBhvr>
                                        <p:cTn id="73" dur="1" fill="hold">
                                          <p:stCondLst>
                                            <p:cond delay="499"/>
                                          </p:stCondLst>
                                        </p:cTn>
                                        <p:tgtEl>
                                          <p:spTgt spid="1867800"/>
                                        </p:tgtEl>
                                        <p:attrNameLst>
                                          <p:attrName>style.visibility</p:attrName>
                                        </p:attrNameLst>
                                      </p:cBhvr>
                                      <p:to>
                                        <p:strVal val="visible"/>
                                      </p:to>
                                    </p:set>
                                  </p:childTnLst>
                                </p:cTn>
                              </p:par>
                            </p:childTnLst>
                          </p:cTn>
                        </p:par>
                        <p:par>
                          <p:cTn id="74" fill="hold" nodeType="afterGroup">
                            <p:stCondLst>
                              <p:cond delay="11500"/>
                            </p:stCondLst>
                            <p:childTnLst>
                              <p:par>
                                <p:cTn id="75" presetID="1" presetClass="entr" presetSubtype="0" fill="hold" nodeType="afterEffect">
                                  <p:stCondLst>
                                    <p:cond delay="0"/>
                                  </p:stCondLst>
                                  <p:childTnLst>
                                    <p:set>
                                      <p:cBhvr>
                                        <p:cTn id="76" dur="1" fill="hold">
                                          <p:stCondLst>
                                            <p:cond delay="499"/>
                                          </p:stCondLst>
                                        </p:cTn>
                                        <p:tgtEl>
                                          <p:spTgt spid="1867778"/>
                                        </p:tgtEl>
                                        <p:attrNameLst>
                                          <p:attrName>style.visibility</p:attrName>
                                        </p:attrNameLst>
                                      </p:cBhvr>
                                      <p:to>
                                        <p:strVal val="visible"/>
                                      </p:to>
                                    </p:set>
                                  </p:childTnLst>
                                </p:cTn>
                              </p:par>
                            </p:childTnLst>
                          </p:cTn>
                        </p:par>
                        <p:par>
                          <p:cTn id="77" fill="hold" nodeType="afterGroup">
                            <p:stCondLst>
                              <p:cond delay="12000"/>
                            </p:stCondLst>
                            <p:childTnLst>
                              <p:par>
                                <p:cTn id="78" presetID="1" presetClass="entr" presetSubtype="0" fill="hold" grpId="0" nodeType="afterEffect">
                                  <p:stCondLst>
                                    <p:cond delay="0"/>
                                  </p:stCondLst>
                                  <p:childTnLst>
                                    <p:set>
                                      <p:cBhvr>
                                        <p:cTn id="79" dur="1" fill="hold">
                                          <p:stCondLst>
                                            <p:cond delay="499"/>
                                          </p:stCondLst>
                                        </p:cTn>
                                        <p:tgtEl>
                                          <p:spTgt spid="1867779"/>
                                        </p:tgtEl>
                                        <p:attrNameLst>
                                          <p:attrName>style.visibility</p:attrName>
                                        </p:attrNameLst>
                                      </p:cBhvr>
                                      <p:to>
                                        <p:strVal val="visible"/>
                                      </p:to>
                                    </p:set>
                                  </p:childTnLst>
                                </p:cTn>
                              </p:par>
                            </p:childTnLst>
                          </p:cTn>
                        </p:par>
                        <p:par>
                          <p:cTn id="80" fill="hold" nodeType="afterGroup">
                            <p:stCondLst>
                              <p:cond delay="12500"/>
                            </p:stCondLst>
                            <p:childTnLst>
                              <p:par>
                                <p:cTn id="81" presetID="9" presetClass="entr" presetSubtype="0" fill="hold" nodeType="afterEffect">
                                  <p:stCondLst>
                                    <p:cond delay="0"/>
                                  </p:stCondLst>
                                  <p:childTnLst>
                                    <p:set>
                                      <p:cBhvr>
                                        <p:cTn id="82" dur="1" fill="hold">
                                          <p:stCondLst>
                                            <p:cond delay="0"/>
                                          </p:stCondLst>
                                        </p:cTn>
                                        <p:tgtEl>
                                          <p:spTgt spid="1867807"/>
                                        </p:tgtEl>
                                        <p:attrNameLst>
                                          <p:attrName>style.visibility</p:attrName>
                                        </p:attrNameLst>
                                      </p:cBhvr>
                                      <p:to>
                                        <p:strVal val="visible"/>
                                      </p:to>
                                    </p:set>
                                    <p:animEffect transition="in" filter="dissolve">
                                      <p:cBhvr>
                                        <p:cTn id="83" dur="500"/>
                                        <p:tgtEl>
                                          <p:spTgt spid="1867807"/>
                                        </p:tgtEl>
                                      </p:cBhvr>
                                    </p:animEffect>
                                  </p:childTnLst>
                                </p:cTn>
                              </p:par>
                            </p:childTnLst>
                          </p:cTn>
                        </p:par>
                        <p:par>
                          <p:cTn id="84" fill="hold" nodeType="afterGroup">
                            <p:stCondLst>
                              <p:cond delay="13000"/>
                            </p:stCondLst>
                            <p:childTnLst>
                              <p:par>
                                <p:cTn id="85" presetID="9" presetClass="entr" presetSubtype="0" fill="hold" nodeType="afterEffect">
                                  <p:stCondLst>
                                    <p:cond delay="0"/>
                                  </p:stCondLst>
                                  <p:childTnLst>
                                    <p:set>
                                      <p:cBhvr>
                                        <p:cTn id="86" dur="1" fill="hold">
                                          <p:stCondLst>
                                            <p:cond delay="0"/>
                                          </p:stCondLst>
                                        </p:cTn>
                                        <p:tgtEl>
                                          <p:spTgt spid="1867784"/>
                                        </p:tgtEl>
                                        <p:attrNameLst>
                                          <p:attrName>style.visibility</p:attrName>
                                        </p:attrNameLst>
                                      </p:cBhvr>
                                      <p:to>
                                        <p:strVal val="visible"/>
                                      </p:to>
                                    </p:set>
                                    <p:animEffect transition="in" filter="dissolve">
                                      <p:cBhvr>
                                        <p:cTn id="87" dur="500"/>
                                        <p:tgtEl>
                                          <p:spTgt spid="1867784"/>
                                        </p:tgtEl>
                                      </p:cBhvr>
                                    </p:animEffect>
                                  </p:childTnLst>
                                </p:cTn>
                              </p:par>
                            </p:childTnLst>
                          </p:cTn>
                        </p:par>
                        <p:par>
                          <p:cTn id="88" fill="hold" nodeType="afterGroup">
                            <p:stCondLst>
                              <p:cond delay="13500"/>
                            </p:stCondLst>
                            <p:childTnLst>
                              <p:par>
                                <p:cTn id="89" presetID="9" presetClass="entr" presetSubtype="0" fill="hold" grpId="0" nodeType="afterEffect">
                                  <p:stCondLst>
                                    <p:cond delay="0"/>
                                  </p:stCondLst>
                                  <p:childTnLst>
                                    <p:set>
                                      <p:cBhvr>
                                        <p:cTn id="90" dur="1" fill="hold">
                                          <p:stCondLst>
                                            <p:cond delay="0"/>
                                          </p:stCondLst>
                                        </p:cTn>
                                        <p:tgtEl>
                                          <p:spTgt spid="1867802"/>
                                        </p:tgtEl>
                                        <p:attrNameLst>
                                          <p:attrName>style.visibility</p:attrName>
                                        </p:attrNameLst>
                                      </p:cBhvr>
                                      <p:to>
                                        <p:strVal val="visible"/>
                                      </p:to>
                                    </p:set>
                                    <p:animEffect transition="in" filter="dissolve">
                                      <p:cBhvr>
                                        <p:cTn id="91" dur="500"/>
                                        <p:tgtEl>
                                          <p:spTgt spid="1867802"/>
                                        </p:tgtEl>
                                      </p:cBhvr>
                                    </p:animEffect>
                                  </p:childTnLst>
                                </p:cTn>
                              </p:par>
                            </p:childTnLst>
                          </p:cTn>
                        </p:par>
                        <p:par>
                          <p:cTn id="92" fill="hold" nodeType="afterGroup">
                            <p:stCondLst>
                              <p:cond delay="14000"/>
                            </p:stCondLst>
                            <p:childTnLst>
                              <p:par>
                                <p:cTn id="93" presetID="9" presetClass="entr" presetSubtype="0" fill="hold" grpId="0" nodeType="afterEffect">
                                  <p:stCondLst>
                                    <p:cond delay="0"/>
                                  </p:stCondLst>
                                  <p:childTnLst>
                                    <p:set>
                                      <p:cBhvr>
                                        <p:cTn id="94" dur="1" fill="hold">
                                          <p:stCondLst>
                                            <p:cond delay="0"/>
                                          </p:stCondLst>
                                        </p:cTn>
                                        <p:tgtEl>
                                          <p:spTgt spid="1867808"/>
                                        </p:tgtEl>
                                        <p:attrNameLst>
                                          <p:attrName>style.visibility</p:attrName>
                                        </p:attrNameLst>
                                      </p:cBhvr>
                                      <p:to>
                                        <p:strVal val="visible"/>
                                      </p:to>
                                    </p:set>
                                    <p:animEffect transition="in" filter="dissolve">
                                      <p:cBhvr>
                                        <p:cTn id="95" dur="500"/>
                                        <p:tgtEl>
                                          <p:spTgt spid="1867808"/>
                                        </p:tgtEl>
                                      </p:cBhvr>
                                    </p:animEffect>
                                  </p:childTnLst>
                                </p:cTn>
                              </p:par>
                            </p:childTnLst>
                          </p:cTn>
                        </p:par>
                        <p:par>
                          <p:cTn id="96" fill="hold" nodeType="afterGroup">
                            <p:stCondLst>
                              <p:cond delay="14500"/>
                            </p:stCondLst>
                            <p:childTnLst>
                              <p:par>
                                <p:cTn id="97" presetID="9" presetClass="entr" presetSubtype="0" fill="hold" nodeType="afterEffect">
                                  <p:stCondLst>
                                    <p:cond delay="0"/>
                                  </p:stCondLst>
                                  <p:childTnLst>
                                    <p:set>
                                      <p:cBhvr>
                                        <p:cTn id="98" dur="1" fill="hold">
                                          <p:stCondLst>
                                            <p:cond delay="0"/>
                                          </p:stCondLst>
                                        </p:cTn>
                                        <p:tgtEl>
                                          <p:spTgt spid="1867785"/>
                                        </p:tgtEl>
                                        <p:attrNameLst>
                                          <p:attrName>style.visibility</p:attrName>
                                        </p:attrNameLst>
                                      </p:cBhvr>
                                      <p:to>
                                        <p:strVal val="visible"/>
                                      </p:to>
                                    </p:set>
                                    <p:animEffect transition="in" filter="dissolve">
                                      <p:cBhvr>
                                        <p:cTn id="99" dur="500"/>
                                        <p:tgtEl>
                                          <p:spTgt spid="1867785"/>
                                        </p:tgtEl>
                                      </p:cBhvr>
                                    </p:animEffect>
                                  </p:childTnLst>
                                </p:cTn>
                              </p:par>
                            </p:childTnLst>
                          </p:cTn>
                        </p:par>
                        <p:par>
                          <p:cTn id="100" fill="hold" nodeType="afterGroup">
                            <p:stCondLst>
                              <p:cond delay="15000"/>
                            </p:stCondLst>
                            <p:childTnLst>
                              <p:par>
                                <p:cTn id="101" presetID="9" presetClass="entr" presetSubtype="0" fill="hold" grpId="0" nodeType="afterEffect">
                                  <p:stCondLst>
                                    <p:cond delay="0"/>
                                  </p:stCondLst>
                                  <p:childTnLst>
                                    <p:set>
                                      <p:cBhvr>
                                        <p:cTn id="102" dur="1" fill="hold">
                                          <p:stCondLst>
                                            <p:cond delay="0"/>
                                          </p:stCondLst>
                                        </p:cTn>
                                        <p:tgtEl>
                                          <p:spTgt spid="1867801"/>
                                        </p:tgtEl>
                                        <p:attrNameLst>
                                          <p:attrName>style.visibility</p:attrName>
                                        </p:attrNameLst>
                                      </p:cBhvr>
                                      <p:to>
                                        <p:strVal val="visible"/>
                                      </p:to>
                                    </p:set>
                                    <p:animEffect transition="in" filter="dissolve">
                                      <p:cBhvr>
                                        <p:cTn id="103" dur="500"/>
                                        <p:tgtEl>
                                          <p:spTgt spid="1867801"/>
                                        </p:tgtEl>
                                      </p:cBhvr>
                                    </p:animEffect>
                                  </p:childTnLst>
                                </p:cTn>
                              </p:par>
                            </p:childTnLst>
                          </p:cTn>
                        </p:par>
                        <p:par>
                          <p:cTn id="104" fill="hold" nodeType="afterGroup">
                            <p:stCondLst>
                              <p:cond delay="15500"/>
                            </p:stCondLst>
                            <p:childTnLst>
                              <p:par>
                                <p:cTn id="105" presetID="9" presetClass="entr" presetSubtype="0" fill="hold" nodeType="afterEffect">
                                  <p:stCondLst>
                                    <p:cond delay="0"/>
                                  </p:stCondLst>
                                  <p:childTnLst>
                                    <p:set>
                                      <p:cBhvr>
                                        <p:cTn id="106" dur="1" fill="hold">
                                          <p:stCondLst>
                                            <p:cond delay="0"/>
                                          </p:stCondLst>
                                        </p:cTn>
                                        <p:tgtEl>
                                          <p:spTgt spid="1867803"/>
                                        </p:tgtEl>
                                        <p:attrNameLst>
                                          <p:attrName>style.visibility</p:attrName>
                                        </p:attrNameLst>
                                      </p:cBhvr>
                                      <p:to>
                                        <p:strVal val="visible"/>
                                      </p:to>
                                    </p:set>
                                    <p:animEffect transition="in" filter="dissolve">
                                      <p:cBhvr>
                                        <p:cTn id="107" dur="500"/>
                                        <p:tgtEl>
                                          <p:spTgt spid="1867803"/>
                                        </p:tgtEl>
                                      </p:cBhvr>
                                    </p:animEffect>
                                  </p:childTnLst>
                                </p:cTn>
                              </p:par>
                            </p:childTnLst>
                          </p:cTn>
                        </p:par>
                        <p:par>
                          <p:cTn id="108" fill="hold" nodeType="afterGroup">
                            <p:stCondLst>
                              <p:cond delay="16000"/>
                            </p:stCondLst>
                            <p:childTnLst>
                              <p:par>
                                <p:cTn id="109" presetID="9" presetClass="entr" presetSubtype="0" fill="hold" grpId="0" nodeType="afterEffect">
                                  <p:stCondLst>
                                    <p:cond delay="0"/>
                                  </p:stCondLst>
                                  <p:childTnLst>
                                    <p:set>
                                      <p:cBhvr>
                                        <p:cTn id="110" dur="1" fill="hold">
                                          <p:stCondLst>
                                            <p:cond delay="0"/>
                                          </p:stCondLst>
                                        </p:cTn>
                                        <p:tgtEl>
                                          <p:spTgt spid="1867804"/>
                                        </p:tgtEl>
                                        <p:attrNameLst>
                                          <p:attrName>style.visibility</p:attrName>
                                        </p:attrNameLst>
                                      </p:cBhvr>
                                      <p:to>
                                        <p:strVal val="visible"/>
                                      </p:to>
                                    </p:set>
                                    <p:animEffect transition="in" filter="dissolve">
                                      <p:cBhvr>
                                        <p:cTn id="111" dur="500"/>
                                        <p:tgtEl>
                                          <p:spTgt spid="1867804"/>
                                        </p:tgtEl>
                                      </p:cBhvr>
                                    </p:animEffect>
                                  </p:childTnLst>
                                </p:cTn>
                              </p:par>
                            </p:childTnLst>
                          </p:cTn>
                        </p:par>
                        <p:par>
                          <p:cTn id="112" fill="hold" nodeType="afterGroup">
                            <p:stCondLst>
                              <p:cond delay="16500"/>
                            </p:stCondLst>
                            <p:childTnLst>
                              <p:par>
                                <p:cTn id="113" presetID="22" presetClass="entr" presetSubtype="2" fill="hold" grpId="0" nodeType="afterEffect">
                                  <p:stCondLst>
                                    <p:cond delay="0"/>
                                  </p:stCondLst>
                                  <p:childTnLst>
                                    <p:set>
                                      <p:cBhvr>
                                        <p:cTn id="114" dur="1" fill="hold">
                                          <p:stCondLst>
                                            <p:cond delay="0"/>
                                          </p:stCondLst>
                                        </p:cTn>
                                        <p:tgtEl>
                                          <p:spTgt spid="1867811"/>
                                        </p:tgtEl>
                                        <p:attrNameLst>
                                          <p:attrName>style.visibility</p:attrName>
                                        </p:attrNameLst>
                                      </p:cBhvr>
                                      <p:to>
                                        <p:strVal val="visible"/>
                                      </p:to>
                                    </p:set>
                                    <p:animEffect transition="in" filter="wipe(right)">
                                      <p:cBhvr>
                                        <p:cTn id="115" dur="500"/>
                                        <p:tgtEl>
                                          <p:spTgt spid="1867811"/>
                                        </p:tgtEl>
                                      </p:cBhvr>
                                    </p:animEffect>
                                  </p:childTnLst>
                                </p:cTn>
                              </p:par>
                            </p:childTnLst>
                          </p:cTn>
                        </p:par>
                        <p:par>
                          <p:cTn id="116" fill="hold" nodeType="afterGroup">
                            <p:stCondLst>
                              <p:cond delay="17000"/>
                            </p:stCondLst>
                            <p:childTnLst>
                              <p:par>
                                <p:cTn id="117" presetID="22" presetClass="entr" presetSubtype="2" fill="hold" grpId="0" nodeType="afterEffect">
                                  <p:stCondLst>
                                    <p:cond delay="0"/>
                                  </p:stCondLst>
                                  <p:childTnLst>
                                    <p:set>
                                      <p:cBhvr>
                                        <p:cTn id="118" dur="1" fill="hold">
                                          <p:stCondLst>
                                            <p:cond delay="0"/>
                                          </p:stCondLst>
                                        </p:cTn>
                                        <p:tgtEl>
                                          <p:spTgt spid="1867806"/>
                                        </p:tgtEl>
                                        <p:attrNameLst>
                                          <p:attrName>style.visibility</p:attrName>
                                        </p:attrNameLst>
                                      </p:cBhvr>
                                      <p:to>
                                        <p:strVal val="visible"/>
                                      </p:to>
                                    </p:set>
                                    <p:animEffect transition="in" filter="wipe(right)">
                                      <p:cBhvr>
                                        <p:cTn id="119" dur="500"/>
                                        <p:tgtEl>
                                          <p:spTgt spid="1867806"/>
                                        </p:tgtEl>
                                      </p:cBhvr>
                                    </p:animEffect>
                                  </p:childTnLst>
                                </p:cTn>
                              </p:par>
                            </p:childTnLst>
                          </p:cTn>
                        </p:par>
                        <p:par>
                          <p:cTn id="120" fill="hold" nodeType="afterGroup">
                            <p:stCondLst>
                              <p:cond delay="17500"/>
                            </p:stCondLst>
                            <p:childTnLst>
                              <p:par>
                                <p:cTn id="121" presetID="22" presetClass="entr" presetSubtype="2" fill="hold" grpId="0" nodeType="afterEffect">
                                  <p:stCondLst>
                                    <p:cond delay="0"/>
                                  </p:stCondLst>
                                  <p:childTnLst>
                                    <p:set>
                                      <p:cBhvr>
                                        <p:cTn id="122" dur="1" fill="hold">
                                          <p:stCondLst>
                                            <p:cond delay="0"/>
                                          </p:stCondLst>
                                        </p:cTn>
                                        <p:tgtEl>
                                          <p:spTgt spid="1867805"/>
                                        </p:tgtEl>
                                        <p:attrNameLst>
                                          <p:attrName>style.visibility</p:attrName>
                                        </p:attrNameLst>
                                      </p:cBhvr>
                                      <p:to>
                                        <p:strVal val="visible"/>
                                      </p:to>
                                    </p:set>
                                    <p:animEffect transition="in" filter="wipe(right)">
                                      <p:cBhvr>
                                        <p:cTn id="123" dur="500"/>
                                        <p:tgtEl>
                                          <p:spTgt spid="1867805"/>
                                        </p:tgtEl>
                                      </p:cBhvr>
                                    </p:animEffect>
                                  </p:childTnLst>
                                </p:cTn>
                              </p:par>
                            </p:childTnLst>
                          </p:cTn>
                        </p:par>
                        <p:par>
                          <p:cTn id="124" fill="hold" nodeType="afterGroup">
                            <p:stCondLst>
                              <p:cond delay="18000"/>
                            </p:stCondLst>
                            <p:childTnLst>
                              <p:par>
                                <p:cTn id="125" presetID="9" presetClass="entr" presetSubtype="0" fill="hold" grpId="0" nodeType="afterEffect">
                                  <p:stCondLst>
                                    <p:cond delay="1000"/>
                                  </p:stCondLst>
                                  <p:childTnLst>
                                    <p:set>
                                      <p:cBhvr>
                                        <p:cTn id="126" dur="1" fill="hold">
                                          <p:stCondLst>
                                            <p:cond delay="0"/>
                                          </p:stCondLst>
                                        </p:cTn>
                                        <p:tgtEl>
                                          <p:spTgt spid="1867797"/>
                                        </p:tgtEl>
                                        <p:attrNameLst>
                                          <p:attrName>style.visibility</p:attrName>
                                        </p:attrNameLst>
                                      </p:cBhvr>
                                      <p:to>
                                        <p:strVal val="visible"/>
                                      </p:to>
                                    </p:set>
                                    <p:animEffect transition="in" filter="dissolve">
                                      <p:cBhvr>
                                        <p:cTn id="127" dur="500"/>
                                        <p:tgtEl>
                                          <p:spTgt spid="1867797"/>
                                        </p:tgtEl>
                                      </p:cBhvr>
                                    </p:animEffect>
                                  </p:childTnLst>
                                </p:cTn>
                              </p:par>
                            </p:childTnLst>
                          </p:cTn>
                        </p:par>
                        <p:par>
                          <p:cTn id="128" fill="hold" nodeType="afterGroup">
                            <p:stCondLst>
                              <p:cond delay="19500"/>
                            </p:stCondLst>
                            <p:childTnLst>
                              <p:par>
                                <p:cTn id="129" presetID="9" presetClass="entr" presetSubtype="0" fill="hold" grpId="0" nodeType="afterEffect">
                                  <p:stCondLst>
                                    <p:cond delay="0"/>
                                  </p:stCondLst>
                                  <p:childTnLst>
                                    <p:set>
                                      <p:cBhvr>
                                        <p:cTn id="130" dur="1" fill="hold">
                                          <p:stCondLst>
                                            <p:cond delay="0"/>
                                          </p:stCondLst>
                                        </p:cTn>
                                        <p:tgtEl>
                                          <p:spTgt spid="1867798"/>
                                        </p:tgtEl>
                                        <p:attrNameLst>
                                          <p:attrName>style.visibility</p:attrName>
                                        </p:attrNameLst>
                                      </p:cBhvr>
                                      <p:to>
                                        <p:strVal val="visible"/>
                                      </p:to>
                                    </p:set>
                                    <p:animEffect transition="in" filter="dissolve">
                                      <p:cBhvr>
                                        <p:cTn id="131" dur="500"/>
                                        <p:tgtEl>
                                          <p:spTgt spid="1867798"/>
                                        </p:tgtEl>
                                      </p:cBhvr>
                                    </p:animEffect>
                                  </p:childTnLst>
                                </p:cTn>
                              </p:par>
                            </p:childTnLst>
                          </p:cTn>
                        </p:par>
                        <p:par>
                          <p:cTn id="132" fill="hold" nodeType="afterGroup">
                            <p:stCondLst>
                              <p:cond delay="20000"/>
                            </p:stCondLst>
                            <p:childTnLst>
                              <p:par>
                                <p:cTn id="133" presetID="1" presetClass="entr" presetSubtype="0" fill="hold" grpId="0" nodeType="afterEffect">
                                  <p:stCondLst>
                                    <p:cond delay="0"/>
                                  </p:stCondLst>
                                  <p:childTnLst>
                                    <p:set>
                                      <p:cBhvr>
                                        <p:cTn id="134" dur="1" fill="hold">
                                          <p:stCondLst>
                                            <p:cond delay="499"/>
                                          </p:stCondLst>
                                        </p:cTn>
                                        <p:tgtEl>
                                          <p:spTgt spid="1867814"/>
                                        </p:tgtEl>
                                        <p:attrNameLst>
                                          <p:attrName>style.visibility</p:attrName>
                                        </p:attrNameLst>
                                      </p:cBhvr>
                                      <p:to>
                                        <p:strVal val="visible"/>
                                      </p:to>
                                    </p:set>
                                  </p:childTnLst>
                                </p:cTn>
                              </p:par>
                            </p:childTnLst>
                          </p:cTn>
                        </p:par>
                        <p:par>
                          <p:cTn id="135" fill="hold" nodeType="afterGroup">
                            <p:stCondLst>
                              <p:cond delay="20500"/>
                            </p:stCondLst>
                            <p:childTnLst>
                              <p:par>
                                <p:cTn id="136" presetID="9" presetClass="entr" presetSubtype="0" fill="hold" grpId="0" nodeType="afterEffect">
                                  <p:stCondLst>
                                    <p:cond delay="0"/>
                                  </p:stCondLst>
                                  <p:childTnLst>
                                    <p:set>
                                      <p:cBhvr>
                                        <p:cTn id="137" dur="1" fill="hold">
                                          <p:stCondLst>
                                            <p:cond delay="0"/>
                                          </p:stCondLst>
                                        </p:cTn>
                                        <p:tgtEl>
                                          <p:spTgt spid="1867815"/>
                                        </p:tgtEl>
                                        <p:attrNameLst>
                                          <p:attrName>style.visibility</p:attrName>
                                        </p:attrNameLst>
                                      </p:cBhvr>
                                      <p:to>
                                        <p:strVal val="visible"/>
                                      </p:to>
                                    </p:set>
                                    <p:animEffect transition="in" filter="dissolve">
                                      <p:cBhvr>
                                        <p:cTn id="138" dur="500"/>
                                        <p:tgtEl>
                                          <p:spTgt spid="1867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7779" grpId="0" animBg="1" autoUpdateAnimBg="0"/>
      <p:bldP spid="1867780" grpId="0" animBg="1"/>
      <p:bldP spid="1867787" grpId="0" animBg="1"/>
      <p:bldP spid="1867788" grpId="0" animBg="1" autoUpdateAnimBg="0"/>
      <p:bldP spid="1867789" grpId="0" animBg="1" autoUpdateAnimBg="0"/>
      <p:bldP spid="1867790" grpId="0" animBg="1" autoUpdateAnimBg="0"/>
      <p:bldP spid="1867791" grpId="0" animBg="1" autoUpdateAnimBg="0"/>
      <p:bldP spid="1867793" grpId="0" animBg="1" autoUpdateAnimBg="0"/>
      <p:bldP spid="1867795" grpId="0" animBg="1" autoUpdateAnimBg="0"/>
      <p:bldP spid="1867796" grpId="0" animBg="1" autoUpdateAnimBg="0"/>
      <p:bldP spid="1867797" grpId="0" animBg="1"/>
      <p:bldP spid="1867798" grpId="0" animBg="1" autoUpdateAnimBg="0"/>
      <p:bldP spid="1867800" grpId="0" animBg="1" autoUpdateAnimBg="0"/>
      <p:bldP spid="1867801" grpId="0" animBg="1" autoUpdateAnimBg="0"/>
      <p:bldP spid="1867802" grpId="0" animBg="1" autoUpdateAnimBg="0"/>
      <p:bldP spid="1867804" grpId="0" animBg="1" autoUpdateAnimBg="0"/>
      <p:bldP spid="1867805" grpId="0" animBg="1"/>
      <p:bldP spid="1867806" grpId="0" animBg="1"/>
      <p:bldP spid="1867808" grpId="0" animBg="1" autoUpdateAnimBg="0"/>
      <p:bldP spid="1867810" grpId="0" animBg="1" autoUpdateAnimBg="0"/>
      <p:bldP spid="1867811" grpId="0" animBg="1" autoUpdateAnimBg="0"/>
      <p:bldP spid="1867812" grpId="0" animBg="1" autoUpdateAnimBg="0"/>
      <p:bldP spid="1867813" grpId="0" animBg="1" autoUpdateAnimBg="0"/>
      <p:bldP spid="1867814" grpId="0" animBg="1" autoUpdateAnimBg="0"/>
      <p:bldP spid="1867815" grpId="0" animBg="1"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MH_SECTIONID" val="278,279,280,"/>
  <p:tag name="MH_CONTENTSID" val="277"/>
</p:tagLst>
</file>

<file path=ppt/tags/tag10.xml><?xml version="1.0" encoding="utf-8"?>
<p:tagLst xmlns:a="http://schemas.openxmlformats.org/drawingml/2006/main" xmlns:r="http://schemas.openxmlformats.org/officeDocument/2006/relationships" xmlns:p="http://schemas.openxmlformats.org/presentationml/2006/main">
  <p:tag name="MH" val="20151021093721"/>
  <p:tag name="MH_LIBRARY" val="CONTENTS"/>
  <p:tag name="MH_TYPE" val="ENTRY"/>
  <p:tag name="ID" val="545264"/>
  <p:tag name="MH_ORDER" val="3"/>
</p:tagLst>
</file>

<file path=ppt/tags/tag11.xml><?xml version="1.0" encoding="utf-8"?>
<p:tagLst xmlns:a="http://schemas.openxmlformats.org/drawingml/2006/main" xmlns:r="http://schemas.openxmlformats.org/officeDocument/2006/relationships" xmlns:p="http://schemas.openxmlformats.org/presentationml/2006/main">
  <p:tag name="MH" val="20151021093721"/>
  <p:tag name="MH_LIBRARY" val="CONTENTS"/>
  <p:tag name="MH_TYPE" val="ENTRY"/>
  <p:tag name="ID" val="545264"/>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51021100812"/>
  <p:tag name="MH_LIBRARY" val="CONTENTS"/>
  <p:tag name="MH_TYPE" val="ENTRY"/>
  <p:tag name="ID" val="553523"/>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51021093721"/>
  <p:tag name="MH_LIBRARY" val="CONTENTS"/>
  <p:tag name="MH_AUTOCOLOR" val="TRUE"/>
  <p:tag name="ID" val="545264"/>
  <p:tag name="MH_TYPE" val="CONTENTS_SECTION"/>
</p:tagLst>
</file>

<file path=ppt/tags/tag14.xml><?xml version="1.0" encoding="utf-8"?>
<p:tagLst xmlns:a="http://schemas.openxmlformats.org/drawingml/2006/main" xmlns:r="http://schemas.openxmlformats.org/officeDocument/2006/relationships" xmlns:p="http://schemas.openxmlformats.org/presentationml/2006/main">
  <p:tag name="MH" val="20151021093721"/>
  <p:tag name="MH_LIBRARY" val="CONTENTS"/>
  <p:tag name="MH_TYPE" val="OTHERS"/>
  <p:tag name="ID" val="545264"/>
</p:tagLst>
</file>

<file path=ppt/tags/tag15.xml><?xml version="1.0" encoding="utf-8"?>
<p:tagLst xmlns:a="http://schemas.openxmlformats.org/drawingml/2006/main" xmlns:r="http://schemas.openxmlformats.org/officeDocument/2006/relationships" xmlns:p="http://schemas.openxmlformats.org/presentationml/2006/main">
  <p:tag name="MH" val="20151021093721"/>
  <p:tag name="MH_LIBRARY" val="CONTENTS"/>
  <p:tag name="MH_TYPE" val="NUMBER"/>
  <p:tag name="ID" val="545264"/>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51021093721"/>
  <p:tag name="MH_LIBRARY" val="CONTENTS"/>
  <p:tag name="MH_TYPE" val="NUMBER"/>
  <p:tag name="ID" val="545264"/>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51021093721"/>
  <p:tag name="MH_LIBRARY" val="CONTENTS"/>
  <p:tag name="MH_TYPE" val="NUMBER"/>
  <p:tag name="ID" val="545264"/>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51021093721"/>
  <p:tag name="MH_LIBRARY" val="CONTENTS"/>
  <p:tag name="MH_TYPE" val="OTHERS"/>
  <p:tag name="ID" val="545264"/>
</p:tagLst>
</file>

<file path=ppt/tags/tag19.xml><?xml version="1.0" encoding="utf-8"?>
<p:tagLst xmlns:a="http://schemas.openxmlformats.org/drawingml/2006/main" xmlns:r="http://schemas.openxmlformats.org/officeDocument/2006/relationships" xmlns:p="http://schemas.openxmlformats.org/presentationml/2006/main">
  <p:tag name="MH" val="20151021093721"/>
  <p:tag name="MH_LIBRARY" val="CONTENTS"/>
  <p:tag name="MH_TYPE" val="OTHERS"/>
  <p:tag name="ID" val="545264"/>
</p:tagLst>
</file>

<file path=ppt/tags/tag2.xml><?xml version="1.0" encoding="utf-8"?>
<p:tagLst xmlns:a="http://schemas.openxmlformats.org/drawingml/2006/main" xmlns:r="http://schemas.openxmlformats.org/officeDocument/2006/relationships" xmlns:p="http://schemas.openxmlformats.org/presentationml/2006/main">
  <p:tag name="MH" val="20151021093721"/>
  <p:tag name="MH_LIBRARY" val="CONTENTS"/>
  <p:tag name="MH_AUTOCOLOR" val="TRUE"/>
  <p:tag name="MH_TYPE" val="CONTENTS"/>
  <p:tag name="ID" val="545264"/>
</p:tagLst>
</file>

<file path=ppt/tags/tag20.xml><?xml version="1.0" encoding="utf-8"?>
<p:tagLst xmlns:a="http://schemas.openxmlformats.org/drawingml/2006/main" xmlns:r="http://schemas.openxmlformats.org/officeDocument/2006/relationships" xmlns:p="http://schemas.openxmlformats.org/presentationml/2006/main">
  <p:tag name="MH" val="20151021093721"/>
  <p:tag name="MH_LIBRARY" val="CONTENTS"/>
  <p:tag name="MH_TYPE" val="ENTRY"/>
  <p:tag name="ID" val="545264"/>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51021093721"/>
  <p:tag name="MH_LIBRARY" val="CONTENTS"/>
  <p:tag name="MH_TYPE" val="ENTRY"/>
  <p:tag name="ID" val="545264"/>
  <p:tag name="MH_ORDER" val="3"/>
</p:tagLst>
</file>

<file path=ppt/tags/tag22.xml><?xml version="1.0" encoding="utf-8"?>
<p:tagLst xmlns:a="http://schemas.openxmlformats.org/drawingml/2006/main" xmlns:r="http://schemas.openxmlformats.org/officeDocument/2006/relationships" xmlns:p="http://schemas.openxmlformats.org/presentationml/2006/main">
  <p:tag name="MH" val="20151021093721"/>
  <p:tag name="MH_LIBRARY" val="CONTENTS"/>
  <p:tag name="MH_TYPE" val="ENTRY"/>
  <p:tag name="ID" val="545264"/>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51021100812"/>
  <p:tag name="MH_LIBRARY" val="CONTENTS"/>
  <p:tag name="MH_TYPE" val="ENTRY"/>
  <p:tag name="ID" val="553523"/>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51021093721"/>
  <p:tag name="MH_LIBRARY" val="CONTENTS"/>
  <p:tag name="MH_AUTOCOLOR" val="TRUE"/>
  <p:tag name="ID" val="545264"/>
  <p:tag name="MH_TYPE" val="CONTENTS_SECTION"/>
</p:tagLst>
</file>

<file path=ppt/tags/tag25.xml><?xml version="1.0" encoding="utf-8"?>
<p:tagLst xmlns:a="http://schemas.openxmlformats.org/drawingml/2006/main" xmlns:r="http://schemas.openxmlformats.org/officeDocument/2006/relationships" xmlns:p="http://schemas.openxmlformats.org/presentationml/2006/main">
  <p:tag name="MH" val="20151021093721"/>
  <p:tag name="MH_LIBRARY" val="CONTENTS"/>
  <p:tag name="MH_TYPE" val="OTHERS"/>
  <p:tag name="ID" val="545264"/>
</p:tagLst>
</file>

<file path=ppt/tags/tag26.xml><?xml version="1.0" encoding="utf-8"?>
<p:tagLst xmlns:a="http://schemas.openxmlformats.org/drawingml/2006/main" xmlns:r="http://schemas.openxmlformats.org/officeDocument/2006/relationships" xmlns:p="http://schemas.openxmlformats.org/presentationml/2006/main">
  <p:tag name="MH" val="20151021093721"/>
  <p:tag name="MH_LIBRARY" val="CONTENTS"/>
  <p:tag name="MH_TYPE" val="NUMBER"/>
  <p:tag name="ID" val="545264"/>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51021093721"/>
  <p:tag name="MH_LIBRARY" val="CONTENTS"/>
  <p:tag name="MH_TYPE" val="NUMBER"/>
  <p:tag name="ID" val="545264"/>
  <p:tag name="MH_ORDER" val="2"/>
</p:tagLst>
</file>

<file path=ppt/tags/tag28.xml><?xml version="1.0" encoding="utf-8"?>
<p:tagLst xmlns:a="http://schemas.openxmlformats.org/drawingml/2006/main" xmlns:r="http://schemas.openxmlformats.org/officeDocument/2006/relationships" xmlns:p="http://schemas.openxmlformats.org/presentationml/2006/main">
  <p:tag name="MH" val="20151021093721"/>
  <p:tag name="MH_LIBRARY" val="CONTENTS"/>
  <p:tag name="MH_TYPE" val="NUMBER"/>
  <p:tag name="ID" val="545264"/>
  <p:tag name="MH_ORDER" val="3"/>
</p:tagLst>
</file>

<file path=ppt/tags/tag29.xml><?xml version="1.0" encoding="utf-8"?>
<p:tagLst xmlns:a="http://schemas.openxmlformats.org/drawingml/2006/main" xmlns:r="http://schemas.openxmlformats.org/officeDocument/2006/relationships" xmlns:p="http://schemas.openxmlformats.org/presentationml/2006/main">
  <p:tag name="MH" val="20151021093721"/>
  <p:tag name="MH_LIBRARY" val="CONTENTS"/>
  <p:tag name="MH_TYPE" val="OTHERS"/>
  <p:tag name="ID" val="545264"/>
</p:tagLst>
</file>

<file path=ppt/tags/tag3.xml><?xml version="1.0" encoding="utf-8"?>
<p:tagLst xmlns:a="http://schemas.openxmlformats.org/drawingml/2006/main" xmlns:r="http://schemas.openxmlformats.org/officeDocument/2006/relationships" xmlns:p="http://schemas.openxmlformats.org/presentationml/2006/main">
  <p:tag name="MH" val="20151021093721"/>
  <p:tag name="MH_LIBRARY" val="CONTENTS"/>
  <p:tag name="MH_TYPE" val="OTHERS"/>
  <p:tag name="ID" val="545264"/>
</p:tagLst>
</file>

<file path=ppt/tags/tag30.xml><?xml version="1.0" encoding="utf-8"?>
<p:tagLst xmlns:a="http://schemas.openxmlformats.org/drawingml/2006/main" xmlns:r="http://schemas.openxmlformats.org/officeDocument/2006/relationships" xmlns:p="http://schemas.openxmlformats.org/presentationml/2006/main">
  <p:tag name="MH" val="20151021093721"/>
  <p:tag name="MH_LIBRARY" val="CONTENTS"/>
  <p:tag name="MH_TYPE" val="OTHERS"/>
  <p:tag name="ID" val="545264"/>
</p:tagLst>
</file>

<file path=ppt/tags/tag31.xml><?xml version="1.0" encoding="utf-8"?>
<p:tagLst xmlns:a="http://schemas.openxmlformats.org/drawingml/2006/main" xmlns:r="http://schemas.openxmlformats.org/officeDocument/2006/relationships" xmlns:p="http://schemas.openxmlformats.org/presentationml/2006/main">
  <p:tag name="MH" val="20151021093721"/>
  <p:tag name="MH_LIBRARY" val="CONTENTS"/>
  <p:tag name="MH_TYPE" val="ENTRY"/>
  <p:tag name="ID" val="545264"/>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51021093721"/>
  <p:tag name="MH_LIBRARY" val="CONTENTS"/>
  <p:tag name="MH_TYPE" val="ENTRY"/>
  <p:tag name="ID" val="545264"/>
  <p:tag name="MH_ORDER" val="3"/>
</p:tagLst>
</file>

<file path=ppt/tags/tag33.xml><?xml version="1.0" encoding="utf-8"?>
<p:tagLst xmlns:a="http://schemas.openxmlformats.org/drawingml/2006/main" xmlns:r="http://schemas.openxmlformats.org/officeDocument/2006/relationships" xmlns:p="http://schemas.openxmlformats.org/presentationml/2006/main">
  <p:tag name="MH" val="20151021093721"/>
  <p:tag name="MH_LIBRARY" val="CONTENTS"/>
  <p:tag name="MH_TYPE" val="ENTRY"/>
  <p:tag name="ID" val="545264"/>
  <p:tag name="MH_ORDER" val="2"/>
</p:tagLst>
</file>

<file path=ppt/tags/tag34.xml><?xml version="1.0" encoding="utf-8"?>
<p:tagLst xmlns:a="http://schemas.openxmlformats.org/drawingml/2006/main" xmlns:r="http://schemas.openxmlformats.org/officeDocument/2006/relationships" xmlns:p="http://schemas.openxmlformats.org/presentationml/2006/main">
  <p:tag name="MH" val="20151021100812"/>
  <p:tag name="MH_LIBRARY" val="CONTENTS"/>
  <p:tag name="MH_TYPE" val="ENTRY"/>
  <p:tag name="ID" val="553523"/>
  <p:tag name="MH_ORDER" val="1"/>
</p:tagLst>
</file>

<file path=ppt/tags/tag35.xml><?xml version="1.0" encoding="utf-8"?>
<p:tagLst xmlns:a="http://schemas.openxmlformats.org/drawingml/2006/main" xmlns:r="http://schemas.openxmlformats.org/officeDocument/2006/relationships" xmlns:p="http://schemas.openxmlformats.org/presentationml/2006/main">
  <p:tag name="MH" val="20151021093721"/>
  <p:tag name="MH_LIBRARY" val="CONTENTS"/>
  <p:tag name="MH_AUTOCOLOR" val="TRUE"/>
  <p:tag name="ID" val="545264"/>
  <p:tag name="MH_TYPE" val="CONTENTS_SECTION"/>
</p:tagLst>
</file>

<file path=ppt/tags/tag36.xml><?xml version="1.0" encoding="utf-8"?>
<p:tagLst xmlns:a="http://schemas.openxmlformats.org/drawingml/2006/main" xmlns:r="http://schemas.openxmlformats.org/officeDocument/2006/relationships" xmlns:p="http://schemas.openxmlformats.org/presentationml/2006/main">
  <p:tag name="MH" val="20151021093721"/>
  <p:tag name="MH_LIBRARY" val="CONTENTS"/>
  <p:tag name="MH_TYPE" val="OTHERS"/>
  <p:tag name="ID" val="545264"/>
</p:tagLst>
</file>

<file path=ppt/tags/tag37.xml><?xml version="1.0" encoding="utf-8"?>
<p:tagLst xmlns:a="http://schemas.openxmlformats.org/drawingml/2006/main" xmlns:r="http://schemas.openxmlformats.org/officeDocument/2006/relationships" xmlns:p="http://schemas.openxmlformats.org/presentationml/2006/main">
  <p:tag name="MH" val="20151021093721"/>
  <p:tag name="MH_LIBRARY" val="CONTENTS"/>
  <p:tag name="MH_TYPE" val="NUMBER"/>
  <p:tag name="ID" val="545264"/>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51021093721"/>
  <p:tag name="MH_LIBRARY" val="CONTENTS"/>
  <p:tag name="MH_TYPE" val="NUMBER"/>
  <p:tag name="ID" val="545264"/>
  <p:tag name="MH_ORDER" val="2"/>
</p:tagLst>
</file>

<file path=ppt/tags/tag39.xml><?xml version="1.0" encoding="utf-8"?>
<p:tagLst xmlns:a="http://schemas.openxmlformats.org/drawingml/2006/main" xmlns:r="http://schemas.openxmlformats.org/officeDocument/2006/relationships" xmlns:p="http://schemas.openxmlformats.org/presentationml/2006/main">
  <p:tag name="MH" val="20151021093721"/>
  <p:tag name="MH_LIBRARY" val="CONTENTS"/>
  <p:tag name="MH_TYPE" val="NUMBER"/>
  <p:tag name="ID" val="545264"/>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51021093721"/>
  <p:tag name="MH_LIBRARY" val="CONTENTS"/>
  <p:tag name="MH_TYPE" val="NUMBER"/>
  <p:tag name="ID" val="545264"/>
  <p:tag name="MH_ORDER" val="1"/>
</p:tagLst>
</file>

<file path=ppt/tags/tag40.xml><?xml version="1.0" encoding="utf-8"?>
<p:tagLst xmlns:a="http://schemas.openxmlformats.org/drawingml/2006/main" xmlns:r="http://schemas.openxmlformats.org/officeDocument/2006/relationships" xmlns:p="http://schemas.openxmlformats.org/presentationml/2006/main">
  <p:tag name="MH" val="20151021093721"/>
  <p:tag name="MH_LIBRARY" val="CONTENTS"/>
  <p:tag name="MH_TYPE" val="OTHERS"/>
  <p:tag name="ID" val="545264"/>
</p:tagLst>
</file>

<file path=ppt/tags/tag41.xml><?xml version="1.0" encoding="utf-8"?>
<p:tagLst xmlns:a="http://schemas.openxmlformats.org/drawingml/2006/main" xmlns:r="http://schemas.openxmlformats.org/officeDocument/2006/relationships" xmlns:p="http://schemas.openxmlformats.org/presentationml/2006/main">
  <p:tag name="MH" val="20151021093721"/>
  <p:tag name="MH_LIBRARY" val="CONTENTS"/>
  <p:tag name="MH_TYPE" val="OTHERS"/>
  <p:tag name="ID" val="545264"/>
</p:tagLst>
</file>

<file path=ppt/tags/tag42.xml><?xml version="1.0" encoding="utf-8"?>
<p:tagLst xmlns:a="http://schemas.openxmlformats.org/drawingml/2006/main" xmlns:r="http://schemas.openxmlformats.org/officeDocument/2006/relationships" xmlns:p="http://schemas.openxmlformats.org/presentationml/2006/main">
  <p:tag name="MH" val="20151021093721"/>
  <p:tag name="MH_LIBRARY" val="CONTENTS"/>
  <p:tag name="MH_TYPE" val="ENTRY"/>
  <p:tag name="ID" val="545264"/>
  <p:tag name="MH_ORDER" val="1"/>
</p:tagLst>
</file>

<file path=ppt/tags/tag43.xml><?xml version="1.0" encoding="utf-8"?>
<p:tagLst xmlns:a="http://schemas.openxmlformats.org/drawingml/2006/main" xmlns:r="http://schemas.openxmlformats.org/officeDocument/2006/relationships" xmlns:p="http://schemas.openxmlformats.org/presentationml/2006/main">
  <p:tag name="MH" val="20151021093721"/>
  <p:tag name="MH_LIBRARY" val="CONTENTS"/>
  <p:tag name="MH_TYPE" val="ENTRY"/>
  <p:tag name="ID" val="545264"/>
  <p:tag name="MH_ORDER" val="3"/>
</p:tagLst>
</file>

<file path=ppt/tags/tag44.xml><?xml version="1.0" encoding="utf-8"?>
<p:tagLst xmlns:a="http://schemas.openxmlformats.org/drawingml/2006/main" xmlns:r="http://schemas.openxmlformats.org/officeDocument/2006/relationships" xmlns:p="http://schemas.openxmlformats.org/presentationml/2006/main">
  <p:tag name="MH" val="20151021093721"/>
  <p:tag name="MH_LIBRARY" val="CONTENTS"/>
  <p:tag name="MH_TYPE" val="ENTRY"/>
  <p:tag name="ID" val="545264"/>
  <p:tag name="MH_ORDER" val="2"/>
</p:tagLst>
</file>

<file path=ppt/tags/tag45.xml><?xml version="1.0" encoding="utf-8"?>
<p:tagLst xmlns:a="http://schemas.openxmlformats.org/drawingml/2006/main" xmlns:r="http://schemas.openxmlformats.org/officeDocument/2006/relationships" xmlns:p="http://schemas.openxmlformats.org/presentationml/2006/main">
  <p:tag name="MH" val="20151021100812"/>
  <p:tag name="MH_LIBRARY" val="CONTENTS"/>
  <p:tag name="MH_TYPE" val="ENTRY"/>
  <p:tag name="ID" val="553523"/>
  <p:tag name="MH_ORDER" val="1"/>
</p:tagLst>
</file>

<file path=ppt/tags/tag46.xml><?xml version="1.0" encoding="utf-8"?>
<p:tagLst xmlns:a="http://schemas.openxmlformats.org/drawingml/2006/main" xmlns:r="http://schemas.openxmlformats.org/officeDocument/2006/relationships" xmlns:p="http://schemas.openxmlformats.org/presentationml/2006/main">
  <p:tag name="MH" val="20151026160218"/>
  <p:tag name="MH_LIBRARY" val="GRAPHIC"/>
</p:tagLst>
</file>

<file path=ppt/tags/tag47.xml><?xml version="1.0" encoding="utf-8"?>
<p:tagLst xmlns:a="http://schemas.openxmlformats.org/drawingml/2006/main" xmlns:r="http://schemas.openxmlformats.org/officeDocument/2006/relationships" xmlns:p="http://schemas.openxmlformats.org/presentationml/2006/main">
  <p:tag name="MH" val="20151026160218"/>
  <p:tag name="MH_LIBRARY" val="GRAPHIC"/>
  <p:tag name="MH_ORDER" val="Oval 2"/>
</p:tagLst>
</file>

<file path=ppt/tags/tag48.xml><?xml version="1.0" encoding="utf-8"?>
<p:tagLst xmlns:a="http://schemas.openxmlformats.org/drawingml/2006/main" xmlns:r="http://schemas.openxmlformats.org/officeDocument/2006/relationships" xmlns:p="http://schemas.openxmlformats.org/presentationml/2006/main">
  <p:tag name="MH" val="20151026160218"/>
  <p:tag name="MH_LIBRARY" val="GRAPHIC"/>
  <p:tag name="MH_ORDER" val="Oval 3"/>
</p:tagLst>
</file>

<file path=ppt/tags/tag49.xml><?xml version="1.0" encoding="utf-8"?>
<p:tagLst xmlns:a="http://schemas.openxmlformats.org/drawingml/2006/main" xmlns:r="http://schemas.openxmlformats.org/officeDocument/2006/relationships" xmlns:p="http://schemas.openxmlformats.org/presentationml/2006/main">
  <p:tag name="MH" val="20151026160218"/>
  <p:tag name="MH_LIBRARY" val="GRAPHIC"/>
  <p:tag name="MH_ORDER" val="Rounded Rectangle 4"/>
</p:tagLst>
</file>

<file path=ppt/tags/tag5.xml><?xml version="1.0" encoding="utf-8"?>
<p:tagLst xmlns:a="http://schemas.openxmlformats.org/drawingml/2006/main" xmlns:r="http://schemas.openxmlformats.org/officeDocument/2006/relationships" xmlns:p="http://schemas.openxmlformats.org/presentationml/2006/main">
  <p:tag name="MH" val="20151021093721"/>
  <p:tag name="MH_LIBRARY" val="CONTENTS"/>
  <p:tag name="MH_TYPE" val="NUMBER"/>
  <p:tag name="ID" val="545264"/>
  <p:tag name="MH_ORDER" val="2"/>
</p:tagLst>
</file>

<file path=ppt/tags/tag50.xml><?xml version="1.0" encoding="utf-8"?>
<p:tagLst xmlns:a="http://schemas.openxmlformats.org/drawingml/2006/main" xmlns:r="http://schemas.openxmlformats.org/officeDocument/2006/relationships" xmlns:p="http://schemas.openxmlformats.org/presentationml/2006/main">
  <p:tag name="MH" val="20151026160218"/>
  <p:tag name="MH_LIBRARY" val="GRAPHIC"/>
  <p:tag name="MH_ORDER" val="Shape"/>
</p:tagLst>
</file>

<file path=ppt/tags/tag6.xml><?xml version="1.0" encoding="utf-8"?>
<p:tagLst xmlns:a="http://schemas.openxmlformats.org/drawingml/2006/main" xmlns:r="http://schemas.openxmlformats.org/officeDocument/2006/relationships" xmlns:p="http://schemas.openxmlformats.org/presentationml/2006/main">
  <p:tag name="MH" val="20151021093721"/>
  <p:tag name="MH_LIBRARY" val="CONTENTS"/>
  <p:tag name="MH_TYPE" val="NUMBER"/>
  <p:tag name="ID" val="545264"/>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51021093721"/>
  <p:tag name="MH_LIBRARY" val="CONTENTS"/>
  <p:tag name="MH_TYPE" val="OTHERS"/>
  <p:tag name="ID" val="545264"/>
</p:tagLst>
</file>

<file path=ppt/tags/tag8.xml><?xml version="1.0" encoding="utf-8"?>
<p:tagLst xmlns:a="http://schemas.openxmlformats.org/drawingml/2006/main" xmlns:r="http://schemas.openxmlformats.org/officeDocument/2006/relationships" xmlns:p="http://schemas.openxmlformats.org/presentationml/2006/main">
  <p:tag name="MH" val="20151021093721"/>
  <p:tag name="MH_LIBRARY" val="CONTENTS"/>
  <p:tag name="MH_TYPE" val="OTHERS"/>
  <p:tag name="ID" val="545264"/>
</p:tagLst>
</file>

<file path=ppt/tags/tag9.xml><?xml version="1.0" encoding="utf-8"?>
<p:tagLst xmlns:a="http://schemas.openxmlformats.org/drawingml/2006/main" xmlns:r="http://schemas.openxmlformats.org/officeDocument/2006/relationships" xmlns:p="http://schemas.openxmlformats.org/presentationml/2006/main">
  <p:tag name="MH" val="20151021093721"/>
  <p:tag name="MH_LIBRARY" val="CONTENTS"/>
  <p:tag name="MH_TYPE" val="ENTRY"/>
  <p:tag name="ID" val="545264"/>
  <p:tag name="MH_ORDER" val="1"/>
</p:tagLst>
</file>

<file path=ppt/theme/theme1.xml><?xml version="1.0" encoding="utf-8"?>
<a:theme xmlns:a="http://schemas.openxmlformats.org/drawingml/2006/main" name="A000120141114A01PWBG">
  <a:themeElements>
    <a:clrScheme name="自定义 1">
      <a:dk1>
        <a:srgbClr val="3F3F3F"/>
      </a:dk1>
      <a:lt1>
        <a:sysClr val="window" lastClr="FFFFFF"/>
      </a:lt1>
      <a:dk2>
        <a:srgbClr val="3F3F3F"/>
      </a:dk2>
      <a:lt2>
        <a:srgbClr val="FFFFFF"/>
      </a:lt2>
      <a:accent1>
        <a:srgbClr val="E64823"/>
      </a:accent1>
      <a:accent2>
        <a:srgbClr val="F8931D"/>
      </a:accent2>
      <a:accent3>
        <a:srgbClr val="CE8D3E"/>
      </a:accent3>
      <a:accent4>
        <a:srgbClr val="EC7016"/>
      </a:accent4>
      <a:accent5>
        <a:srgbClr val="FFCA08"/>
      </a:accent5>
      <a:accent6>
        <a:srgbClr val="9C6A6A"/>
      </a:accent6>
      <a:hlink>
        <a:srgbClr val="2998E3"/>
      </a:hlink>
      <a:folHlink>
        <a:srgbClr val="7F723D"/>
      </a:folHlink>
    </a:clrScheme>
    <a:fontScheme name="微软雅黑">
      <a:majorFont>
        <a:latin typeface="Arial"/>
        <a:ea typeface="微软雅黑"/>
        <a:cs typeface=""/>
      </a:majorFont>
      <a:minorFont>
        <a:latin typeface="Arial"/>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A000520141126A10PPBG</Template>
  <TotalTime>2296</TotalTime>
  <Words>3307</Words>
  <Application>Microsoft Office PowerPoint</Application>
  <PresentationFormat>全屏显示(4:3)</PresentationFormat>
  <Paragraphs>349</Paragraphs>
  <Slides>63</Slides>
  <Notes>13</Notes>
  <HiddenSlides>0</HiddenSlides>
  <MMClips>0</MMClips>
  <ScaleCrop>false</ScaleCrop>
  <HeadingPairs>
    <vt:vector size="4" baseType="variant">
      <vt:variant>
        <vt:lpstr>主题</vt:lpstr>
      </vt:variant>
      <vt:variant>
        <vt:i4>1</vt:i4>
      </vt:variant>
      <vt:variant>
        <vt:lpstr>幻灯片标题</vt:lpstr>
      </vt:variant>
      <vt:variant>
        <vt:i4>63</vt:i4>
      </vt:variant>
    </vt:vector>
  </HeadingPairs>
  <TitlesOfParts>
    <vt:vector size="64" baseType="lpstr">
      <vt:lpstr>A000120141114A01PWBG</vt:lpstr>
      <vt:lpstr>Web of Science – SCI 引文数据库的 检索与利用</vt:lpstr>
      <vt:lpstr>PowerPoint 演示文稿</vt:lpstr>
      <vt:lpstr>PowerPoint 演示文稿</vt:lpstr>
      <vt:lpstr>Web of Science 的由来</vt:lpstr>
      <vt:lpstr>几经风雨，几经变迁</vt:lpstr>
      <vt:lpstr>相关概念</vt:lpstr>
      <vt:lpstr>PowerPoint 演示文稿</vt:lpstr>
      <vt:lpstr>检索方法的对比</vt:lpstr>
      <vt:lpstr>PowerPoint 演示文稿</vt:lpstr>
      <vt:lpstr>关于影响因子(IF)</vt:lpstr>
      <vt:lpstr>影响因子的定义、计算</vt:lpstr>
      <vt:lpstr>JCR期刊影响因子及分区情况</vt:lpstr>
      <vt:lpstr>新平台 Web of Science — SCI/SSCI/AHCI</vt:lpstr>
      <vt:lpstr>PowerPoint 演示文稿</vt:lpstr>
      <vt:lpstr>PowerPoint 演示文稿</vt:lpstr>
      <vt:lpstr>PowerPoint 演示文稿</vt:lpstr>
      <vt:lpstr>PowerPoint 演示文稿</vt:lpstr>
      <vt:lpstr>Web of Science的主要功能之检索功能</vt:lpstr>
      <vt:lpstr>Search Field 检索字段</vt:lpstr>
      <vt:lpstr>Boolean Operator 布尔逻辑算符</vt:lpstr>
      <vt:lpstr>Wildcards 通配符</vt:lpstr>
      <vt:lpstr>Exact Search 近似检索</vt:lpstr>
      <vt:lpstr>检索结果较多，先看哪些？重点看哪些？</vt:lpstr>
      <vt:lpstr>检索举例1</vt:lpstr>
      <vt:lpstr>PowerPoint 演示文稿</vt:lpstr>
      <vt:lpstr>PowerPoint 演示文稿</vt:lpstr>
      <vt:lpstr>创建引文报告：从引用关系探索课题发展</vt:lpstr>
      <vt:lpstr>获取原文</vt:lpstr>
      <vt:lpstr>PowerPoint 演示文稿</vt:lpstr>
      <vt:lpstr>查看引证关系图</vt:lpstr>
      <vt:lpstr>检索举例2：被引参考文献检索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Web of Science的主要功能之分析功能</vt:lpstr>
      <vt:lpstr>PowerPoint 演示文稿</vt:lpstr>
      <vt:lpstr>PowerPoint 演示文稿</vt:lpstr>
      <vt:lpstr>PowerPoint 演示文稿</vt:lpstr>
      <vt:lpstr>分析检索结果</vt:lpstr>
      <vt:lpstr>PowerPoint 演示文稿</vt:lpstr>
      <vt:lpstr>精炼检索结果</vt:lpstr>
      <vt:lpstr>PowerPoint 演示文稿</vt:lpstr>
      <vt:lpstr>基金资助方向</vt:lpstr>
      <vt:lpstr>Web of Science的主要功能之管理和写作</vt:lpstr>
      <vt:lpstr>Web of Science的主要功能之管理和写作</vt:lpstr>
      <vt:lpstr>敬请关注：</vt:lpstr>
      <vt:lpstr>PowerPoint 演示文稿</vt:lpstr>
      <vt:lpstr>查找某期刊是否入围 Web of Science</vt:lpstr>
      <vt:lpstr>PowerPoint 演示文稿</vt:lpstr>
      <vt:lpstr>PowerPoint 演示文稿</vt:lpstr>
      <vt:lpstr>PowerPoint 演示文稿</vt:lpstr>
      <vt:lpstr>SCI影响因子查询</vt:lpstr>
      <vt:lpstr>PowerPoint 演示文稿</vt:lpstr>
      <vt:lpstr>SCI影响因子查询</vt:lpstr>
      <vt:lpstr>PowerPoint 演示文稿</vt:lpstr>
      <vt:lpstr>SCI影响因子查询</vt:lpstr>
      <vt:lpstr>http://ip-science.thomsonreuters.com.cn/</vt:lpstr>
      <vt:lpstr>有奖竞答</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gsy</dc:creator>
  <cp:lastModifiedBy>gsy</cp:lastModifiedBy>
  <cp:revision>87</cp:revision>
  <dcterms:created xsi:type="dcterms:W3CDTF">2015-10-15T07:01:46Z</dcterms:created>
  <dcterms:modified xsi:type="dcterms:W3CDTF">2015-10-27T02:54:54Z</dcterms:modified>
</cp:coreProperties>
</file>