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3"/>
  </p:notesMasterIdLst>
  <p:sldIdLst>
    <p:sldId id="258" r:id="rId5"/>
    <p:sldId id="396" r:id="rId6"/>
    <p:sldId id="397" r:id="rId7"/>
    <p:sldId id="398" r:id="rId8"/>
    <p:sldId id="275" r:id="rId9"/>
    <p:sldId id="276" r:id="rId10"/>
    <p:sldId id="277" r:id="rId11"/>
    <p:sldId id="292" r:id="rId12"/>
    <p:sldId id="279" r:id="rId13"/>
    <p:sldId id="280" r:id="rId14"/>
    <p:sldId id="281" r:id="rId15"/>
    <p:sldId id="282" r:id="rId16"/>
    <p:sldId id="325" r:id="rId17"/>
    <p:sldId id="283" r:id="rId18"/>
    <p:sldId id="297" r:id="rId19"/>
    <p:sldId id="298" r:id="rId20"/>
    <p:sldId id="299" r:id="rId21"/>
    <p:sldId id="300" r:id="rId22"/>
    <p:sldId id="308" r:id="rId23"/>
    <p:sldId id="327" r:id="rId24"/>
    <p:sldId id="328" r:id="rId25"/>
    <p:sldId id="309" r:id="rId26"/>
    <p:sldId id="310" r:id="rId27"/>
    <p:sldId id="311" r:id="rId28"/>
    <p:sldId id="312" r:id="rId29"/>
    <p:sldId id="313" r:id="rId30"/>
    <p:sldId id="314" r:id="rId31"/>
    <p:sldId id="395" r:id="rId32"/>
    <p:sldId id="316" r:id="rId33"/>
    <p:sldId id="301" r:id="rId34"/>
    <p:sldId id="302" r:id="rId35"/>
    <p:sldId id="317" r:id="rId36"/>
    <p:sldId id="318" r:id="rId37"/>
    <p:sldId id="319" r:id="rId38"/>
    <p:sldId id="303" r:id="rId39"/>
    <p:sldId id="304" r:id="rId40"/>
    <p:sldId id="306" r:id="rId41"/>
    <p:sldId id="293" r:id="rId42"/>
    <p:sldId id="294" r:id="rId43"/>
    <p:sldId id="295" r:id="rId44"/>
    <p:sldId id="296" r:id="rId45"/>
    <p:sldId id="320" r:id="rId46"/>
    <p:sldId id="321" r:id="rId47"/>
    <p:sldId id="322" r:id="rId48"/>
    <p:sldId id="323" r:id="rId49"/>
    <p:sldId id="263" r:id="rId50"/>
    <p:sldId id="267" r:id="rId51"/>
    <p:sldId id="26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F0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7" autoAdjust="0"/>
    <p:restoredTop sz="96213" autoAdjust="0"/>
  </p:normalViewPr>
  <p:slideViewPr>
    <p:cSldViewPr snapToGrid="0" snapToObjects="1">
      <p:cViewPr varScale="1">
        <p:scale>
          <a:sx n="71" d="100"/>
          <a:sy n="71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2CE7-C814-6941-9824-6BD55B1D9950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7FC0F20-68AB-40E7-B883-745782B4855A}" type="slidenum">
              <a:rPr lang="zh-CN" altLang="en-US">
                <a:latin typeface="Arial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1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8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4995E3C3-16BF-4441-8EBD-AEC322A2A832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docview/1687051055?accountid=14426" TargetMode="External"/><Relationship Id="rId2" Type="http://schemas.openxmlformats.org/officeDocument/2006/relationships/hyperlink" Target="http://search.proquest.com/docview/1617240477?accountid=14426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earch.proquest.com/docview/1627991079?accountid=14426" TargetMode="External"/><Relationship Id="rId4" Type="http://schemas.openxmlformats.org/officeDocument/2006/relationships/hyperlink" Target="http://search.proquest.com/docview/1687052834?accountid=144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pubs/factsheets/dif_med_pub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go.proquest.com/preferences-cn/updat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9183"/>
            <a:ext cx="7772400" cy="990339"/>
          </a:xfrm>
        </p:spPr>
        <p:txBody>
          <a:bodyPr/>
          <a:lstStyle/>
          <a:p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ABI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助力医学研究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788" y="5120184"/>
            <a:ext cx="7772400" cy="861115"/>
          </a:xfrm>
        </p:spPr>
        <p:txBody>
          <a:bodyPr/>
          <a:lstStyle/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郭谷雨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Chris.guo@proquest.com</a:t>
            </a: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822"/>
            <a:ext cx="170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Version </a:t>
            </a:r>
            <a:r>
              <a:rPr 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201509</a:t>
            </a:r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81323"/>
            <a:ext cx="8667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漫漫论文路之第一步：论文开题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741" y="2132974"/>
            <a:ext cx="7982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输入一个您已知关键词（主题领域相对较大）。进行链式挖掘。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240" y="4884093"/>
            <a:ext cx="3798049" cy="330200"/>
          </a:xfrm>
          <a:prstGeom prst="roundRect">
            <a:avLst>
              <a:gd name="adj" fmla="val 25566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34087" y="5728446"/>
            <a:ext cx="5706266" cy="781331"/>
          </a:xfrm>
          <a:prstGeom prst="wedgeRoundRectCallout">
            <a:avLst>
              <a:gd name="adj1" fmla="val -36774"/>
              <a:gd name="adj2" fmla="val -98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建议先不要勾选全文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如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需高质量期刊可勾选同行评审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学术期刊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9831" y="4483983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002060"/>
                </a:solidFill>
                <a:latin typeface="Verdana" pitchFamily="34" charset="0"/>
              </a:rPr>
              <a:t>“</a:t>
            </a:r>
            <a:r>
              <a:rPr lang="en-US" altLang="zh-CN" sz="2000" b="1" dirty="0" smtClean="0">
                <a:solidFill>
                  <a:srgbClr val="002060"/>
                </a:solidFill>
                <a:latin typeface="Verdana" pitchFamily="34" charset="0"/>
              </a:rPr>
              <a:t>Lung cancer</a:t>
            </a:r>
            <a:r>
              <a:rPr lang="zh-CN" altLang="en-US" sz="2000" b="1" dirty="0" smtClean="0">
                <a:solidFill>
                  <a:srgbClr val="002060"/>
                </a:solidFill>
                <a:latin typeface="Verdana" pitchFamily="34" charset="0"/>
              </a:rPr>
              <a:t>”</a:t>
            </a:r>
            <a:endParaRPr lang="en-US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81943" y="3574020"/>
            <a:ext cx="1857828" cy="909963"/>
          </a:xfrm>
          <a:prstGeom prst="straightConnector1">
            <a:avLst/>
          </a:prstGeom>
          <a:ln w="57150" cmpd="sng">
            <a:solidFill>
              <a:schemeClr val="accent1"/>
            </a:solidFill>
            <a:headEnd type="none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106881"/>
            <a:ext cx="6589486" cy="56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8161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漫漫论文路之第一步：从一个关键词开始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3263" y="2635624"/>
            <a:ext cx="1442198" cy="398628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718" y="2436310"/>
            <a:ext cx="4431925" cy="31273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413296" y="1962915"/>
            <a:ext cx="2893358" cy="473395"/>
          </a:xfrm>
          <a:prstGeom prst="wedgeRoundRectCallout">
            <a:avLst>
              <a:gd name="adj1" fmla="val -58792"/>
              <a:gd name="adj2" fmla="val 86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相关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领域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提示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3734" y="3173505"/>
            <a:ext cx="1794065" cy="3065929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752166" y="4912658"/>
            <a:ext cx="2893358" cy="654424"/>
          </a:xfrm>
          <a:prstGeom prst="wedgeRoundRectCallout">
            <a:avLst>
              <a:gd name="adj1" fmla="val -54145"/>
              <a:gd name="adj2" fmla="val -74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寻找合适的研究方向：结果筛选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498442"/>
            <a:ext cx="24955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741" y="8161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auto">
          <a:xfrm rot="19726099" flipH="1" flipV="1">
            <a:off x="1169615" y="3617714"/>
            <a:ext cx="2561004" cy="429048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537541" y="1129162"/>
            <a:ext cx="2907212" cy="738559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勾选感兴趣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和专业相关的主题词（研究领域）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43" y="2689521"/>
            <a:ext cx="5105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741" y="81618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7" y="1417639"/>
            <a:ext cx="51530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25" y="2390776"/>
            <a:ext cx="4981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95" y="1600201"/>
            <a:ext cx="2286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93" y="3271017"/>
            <a:ext cx="5105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5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9" y="1224616"/>
            <a:ext cx="8762659" cy="846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8161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95051" y="2811109"/>
            <a:ext cx="537883" cy="520822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94" y="3377361"/>
            <a:ext cx="2352675" cy="314325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73993" y="5607892"/>
            <a:ext cx="2137521" cy="339305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8161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6" y="1631576"/>
            <a:ext cx="6486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71407" y="2740071"/>
            <a:ext cx="2137521" cy="339305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3" y="2223528"/>
            <a:ext cx="7410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249270" y="2909723"/>
            <a:ext cx="1344706" cy="76132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40953" y="1314546"/>
            <a:ext cx="2907212" cy="738559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自定义导出作者、分类、主题词三个字段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0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775" y="1007048"/>
            <a:ext cx="613185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Longitudinal associations between internalizing and externalizing comorbidities and functional outcomes for children with ADHD. </a:t>
            </a:r>
            <a:endParaRPr lang="en-US" sz="1100" dirty="0"/>
          </a:p>
          <a:p>
            <a:r>
              <a:rPr lang="en-US" sz="1100" u="sng" dirty="0">
                <a:hlinkClick r:id="rId2"/>
              </a:rPr>
              <a:t>ProQuest document link</a:t>
            </a:r>
            <a:endParaRPr lang="en-US" sz="1100" dirty="0"/>
          </a:p>
          <a:p>
            <a:r>
              <a:rPr lang="en-US" sz="1100" b="1" dirty="0"/>
              <a:t>Classification: </a:t>
            </a:r>
            <a:r>
              <a:rPr lang="en-US" sz="1100" dirty="0"/>
              <a:t>3250: Developmental Disorders &amp; Autism</a:t>
            </a:r>
          </a:p>
          <a:p>
            <a:r>
              <a:rPr lang="en-US" sz="1100" b="1" dirty="0"/>
              <a:t>Subject: </a:t>
            </a:r>
            <a:r>
              <a:rPr lang="en-US" sz="1100" dirty="0"/>
              <a:t>Attention Deficit Disorder with Hyperactivity (major); Comorbidity (major); Externalization (major); Internalization (major); Childhood Development; Daily Activities; Quality of Life; </a:t>
            </a:r>
          </a:p>
          <a:p>
            <a:r>
              <a:rPr lang="en-US" sz="1100" dirty="0"/>
              <a:t>_______________________________________________________________</a:t>
            </a:r>
          </a:p>
          <a:p>
            <a:r>
              <a:rPr lang="en-US" sz="1100" b="1" dirty="0"/>
              <a:t>Longitudinal changes in individual symptoms across the preschool years in children with ADHD. </a:t>
            </a:r>
            <a:endParaRPr lang="en-US" sz="1100" dirty="0"/>
          </a:p>
          <a:p>
            <a:r>
              <a:rPr lang="en-US" sz="1100" u="sng" dirty="0">
                <a:hlinkClick r:id="rId3"/>
              </a:rPr>
              <a:t>ProQuest document link</a:t>
            </a:r>
            <a:endParaRPr lang="en-US" sz="1100" dirty="0"/>
          </a:p>
          <a:p>
            <a:r>
              <a:rPr lang="en-US" sz="1100" b="1" dirty="0"/>
              <a:t>Classification: </a:t>
            </a:r>
            <a:r>
              <a:rPr lang="en-US" sz="1100" dirty="0"/>
              <a:t>3250: Developmental Disorders &amp; Autism</a:t>
            </a:r>
          </a:p>
          <a:p>
            <a:r>
              <a:rPr lang="en-US" sz="1100" b="1" dirty="0"/>
              <a:t>Subject: </a:t>
            </a:r>
            <a:r>
              <a:rPr lang="en-US" sz="1100" dirty="0"/>
              <a:t>Attention Deficit Disorder with Hyperactivity (major); Oppositional Defiant Disorder (major); Preschool Students (major); Symptoms (major); Behavior Problems; Diagnosis; </a:t>
            </a:r>
          </a:p>
          <a:p>
            <a:r>
              <a:rPr lang="en-US" sz="1100" dirty="0"/>
              <a:t>_______________________________________________________________</a:t>
            </a:r>
          </a:p>
          <a:p>
            <a:r>
              <a:rPr lang="en-US" sz="1100" b="1" dirty="0"/>
              <a:t>Parent training for preschool ADHD: A randomized controlled trial of specialized and generic programs. </a:t>
            </a:r>
            <a:endParaRPr lang="en-US" sz="1100" dirty="0"/>
          </a:p>
          <a:p>
            <a:r>
              <a:rPr lang="en-US" sz="1100" u="sng" dirty="0">
                <a:hlinkClick r:id="rId4"/>
              </a:rPr>
              <a:t>ProQuest document link</a:t>
            </a:r>
            <a:endParaRPr lang="en-US" sz="1100" dirty="0"/>
          </a:p>
          <a:p>
            <a:r>
              <a:rPr lang="en-US" sz="1100" b="1" dirty="0"/>
              <a:t>Classification: </a:t>
            </a:r>
            <a:r>
              <a:rPr lang="en-US" sz="1100" dirty="0"/>
              <a:t>3250: Developmental Disorders &amp; Autism</a:t>
            </a:r>
          </a:p>
          <a:p>
            <a:r>
              <a:rPr lang="en-US" sz="1100" b="1" dirty="0"/>
              <a:t>Subject: </a:t>
            </a:r>
            <a:r>
              <a:rPr lang="en-US" sz="1100" dirty="0"/>
              <a:t>Attention Deficit Disorder with Hyperactivity (major); Intervention (major); Parent Training (major); Preschool Students (major); Program Evaluation (major); </a:t>
            </a:r>
            <a:r>
              <a:rPr lang="en-US" sz="1100" dirty="0" err="1"/>
              <a:t>Hyperkinesis</a:t>
            </a:r>
            <a:r>
              <a:rPr lang="en-US" sz="1100" dirty="0"/>
              <a:t>; Parents; </a:t>
            </a:r>
          </a:p>
          <a:p>
            <a:r>
              <a:rPr lang="en-US" sz="1100" dirty="0"/>
              <a:t>_______________________________________________________________</a:t>
            </a:r>
          </a:p>
          <a:p>
            <a:r>
              <a:rPr lang="en-US" sz="1100" b="1" dirty="0"/>
              <a:t>Relations between response trajectories on the continuous performance test and teacher-rated problem behaviors in preschoolers. </a:t>
            </a:r>
            <a:endParaRPr lang="en-US" sz="1100" dirty="0"/>
          </a:p>
          <a:p>
            <a:r>
              <a:rPr lang="en-US" sz="1100" u="sng" dirty="0">
                <a:hlinkClick r:id="rId5"/>
              </a:rPr>
              <a:t>ProQuest document link</a:t>
            </a:r>
            <a:endParaRPr lang="en-US" sz="1100" dirty="0"/>
          </a:p>
          <a:p>
            <a:r>
              <a:rPr lang="en-US" sz="1100" b="1" dirty="0"/>
              <a:t>Classification: </a:t>
            </a:r>
            <a:r>
              <a:rPr lang="en-US" sz="1100" dirty="0"/>
              <a:t>2224: Clinical Psychological Testing;  3250: Developmental Disorders &amp; Autism</a:t>
            </a:r>
          </a:p>
          <a:p>
            <a:r>
              <a:rPr lang="en-US" sz="1100" b="1" dirty="0"/>
              <a:t>Subject: </a:t>
            </a:r>
            <a:r>
              <a:rPr lang="en-US" sz="1100" dirty="0"/>
              <a:t>Attention Deficit Disorder with Hyperactivity (major); Performance Tests (major); Rating Scales (major); Sustained Attention (major); Test Validity (major); Behavior Problems; Oppositional Defiant Disorder; Rating; Teachers;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666128" y="1640540"/>
            <a:ext cx="4329953" cy="1223683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链式追踪更多主题词及分类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或以某一个作者为线索继续查找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" y="1274950"/>
            <a:ext cx="872862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0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按作者查找文献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47012" y="1680883"/>
            <a:ext cx="2124635" cy="48409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32712" y="1999130"/>
            <a:ext cx="1062317" cy="33169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741" y="1703295"/>
            <a:ext cx="1062317" cy="331694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4" y="2986469"/>
            <a:ext cx="7100047" cy="338435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37894" y="3850622"/>
            <a:ext cx="981635" cy="479331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550988" y="5321769"/>
            <a:ext cx="2907212" cy="738559"/>
          </a:xfrm>
          <a:prstGeom prst="wedgeRoundRectCallout">
            <a:avLst>
              <a:gd name="adj1" fmla="val -46769"/>
              <a:gd name="adj2" fmla="val -71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重复上一个流程，继续挖掘主题词和研究方向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0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漫漫论文路之第一步：确定研究方向及主题词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091" y="1806568"/>
            <a:ext cx="549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中国汉族人群肺癌全基因组关联研究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092" y="3221573"/>
            <a:ext cx="6595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关键词：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Lung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Hereditary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48869"/>
            <a:ext cx="4286250" cy="3081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38528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基本检索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命令行检索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出版物检索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漫漫论文路之第二步如何找文献：检索方法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8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PHMC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08393"/>
            <a:ext cx="5994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现可访问的资源（以下为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PHMC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Pharmaceutical News Index</a:t>
            </a:r>
          </a:p>
          <a:p>
            <a:pPr>
              <a:lnSpc>
                <a:spcPct val="200000"/>
              </a:lnSpc>
            </a:pP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收录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3400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种专业出版物（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多种全文出版物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多种影响因子全文刊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9" y="1451882"/>
            <a:ext cx="3149601" cy="454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124822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检索三要素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None/>
            </a:pPr>
            <a:endParaRPr lang="en-US" altLang="zh-CN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942" y="1439107"/>
            <a:ext cx="2532971" cy="2270114"/>
            <a:chOff x="1446284" y="1783825"/>
            <a:chExt cx="1611541" cy="14322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Hexagon 6"/>
            <p:cNvSpPr/>
            <p:nvPr/>
          </p:nvSpPr>
          <p:spPr>
            <a:xfrm>
              <a:off x="1446284" y="1832799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617607" y="1783825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28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检索词</a:t>
              </a:r>
              <a:endParaRPr lang="en-US" sz="2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1323" y="1423613"/>
            <a:ext cx="2532971" cy="2192493"/>
            <a:chOff x="1368035" y="1475653"/>
            <a:chExt cx="1611541" cy="1383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Hexagon 9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算符</a:t>
              </a:r>
              <a:endParaRPr lang="en-US" sz="2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68779" y="4004688"/>
            <a:ext cx="2532971" cy="2192493"/>
            <a:chOff x="1368035" y="1475653"/>
            <a:chExt cx="1611541" cy="1383322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Hexagon 12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检索字段</a:t>
              </a:r>
              <a:endParaRPr lang="en-US" sz="2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2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86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检索要素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43023"/>
              </p:ext>
            </p:extLst>
          </p:nvPr>
        </p:nvGraphicFramePr>
        <p:xfrm>
          <a:off x="87086" y="1088572"/>
          <a:ext cx="8665028" cy="504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5028"/>
              </a:tblGrid>
              <a:tr h="103051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200000"/>
                        </a:lnSpc>
                      </a:pP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算符</a:t>
                      </a:r>
                      <a:endParaRPr lang="en-US" altLang="zh-CN" sz="20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>
                        <a:lnSpc>
                          <a:spcPct val="200000"/>
                        </a:lnSpc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and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与，</a:t>
                      </a:r>
                      <a:r>
                        <a:rPr lang="en-US" altLang="zh-CN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or</a:t>
                      </a:r>
                      <a:r>
                        <a:rPr lang="zh-CN" altLang="en-US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或</a:t>
                      </a:r>
                      <a:r>
                        <a:rPr lang="en-US" altLang="zh-CN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,not</a:t>
                      </a:r>
                      <a:r>
                        <a:rPr lang="zh-CN" altLang="en-US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非，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near/n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位置算符，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pre/n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带排序位置算符，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“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   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”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词组准确匹配，</a:t>
                      </a:r>
                      <a:r>
                        <a:rPr 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EXACT 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精确匹配，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*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截词符，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?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替代符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algn="l" rtl="0" fontAlgn="ctr"/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/>
                </a:tc>
              </a:tr>
              <a:tr h="161807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字段</a:t>
                      </a:r>
                      <a:endParaRPr lang="en-US" sz="200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通用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: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Ti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标题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Su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主题词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文摘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AU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作者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AF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机构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Pub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出版物名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出版商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ISSN, ISS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期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VOL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卷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等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US" altLang="zh-CN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APA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特色字段：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Cl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分类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Age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年龄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Po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人口（研究对象）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Me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研究方法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TM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测试和测量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等</a:t>
                      </a:r>
                      <a:endParaRPr lang="en-US" sz="200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3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2" y="1185596"/>
            <a:ext cx="4590709" cy="5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42596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817461" y="1809749"/>
            <a:ext cx="782863" cy="23335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126921" y="788311"/>
            <a:ext cx="3425371" cy="624568"/>
          </a:xfrm>
          <a:prstGeom prst="wedgeRoundRectCallout">
            <a:avLst>
              <a:gd name="adj1" fmla="val -40390"/>
              <a:gd name="adj2" fmla="val 101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在线词库、字段代码等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372722" y="2917047"/>
            <a:ext cx="4466884" cy="276937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037818" y="4301735"/>
            <a:ext cx="2286001" cy="624568"/>
          </a:xfrm>
          <a:prstGeom prst="wedgeRoundRectCallout">
            <a:avLst>
              <a:gd name="adj1" fmla="val -41237"/>
              <a:gd name="adj2" fmla="val -107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其他限定条件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187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5" y="1412878"/>
            <a:ext cx="7723035" cy="295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在线词表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9800" y="2312372"/>
            <a:ext cx="630400" cy="3846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155538" y="1412878"/>
            <a:ext cx="2594428" cy="487197"/>
          </a:xfrm>
          <a:prstGeom prst="wedgeRoundRectCallout">
            <a:avLst>
              <a:gd name="adj1" fmla="val -48036"/>
              <a:gd name="adj2" fmla="val 1192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在线词表</a:t>
            </a:r>
            <a:endParaRPr 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192011" y="3296789"/>
            <a:ext cx="3089602" cy="792100"/>
          </a:xfrm>
          <a:prstGeom prst="wedgeRoundRectCallout">
            <a:avLst>
              <a:gd name="adj1" fmla="val -49915"/>
              <a:gd name="adj2" fmla="val 89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从列表中选择需要的词表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633913"/>
            <a:ext cx="6467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4" y="1838441"/>
            <a:ext cx="8670466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Thesaurus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340" y="2600668"/>
            <a:ext cx="165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Comic Sans MS" panose="030F0702030302020204" pitchFamily="66" charset="0"/>
              </a:rPr>
              <a:t>cancer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830609" y="3002194"/>
            <a:ext cx="2995391" cy="33790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225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985939"/>
            <a:ext cx="75342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741" y="124735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Thesaurus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291331" y="4235823"/>
            <a:ext cx="7077657" cy="133766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03024" y="3237921"/>
            <a:ext cx="2286001" cy="624568"/>
          </a:xfrm>
          <a:prstGeom prst="wedgeRoundRectCallout">
            <a:avLst>
              <a:gd name="adj1" fmla="val -64333"/>
              <a:gd name="adj2" fmla="val 576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定义及相关词</a:t>
            </a:r>
            <a:endParaRPr 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0" name="Rounded Rectangle 9"/>
          <p:cNvSpPr/>
          <p:nvPr/>
        </p:nvSpPr>
        <p:spPr>
          <a:xfrm flipV="1">
            <a:off x="291331" y="5926013"/>
            <a:ext cx="1631042" cy="5007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86855" y="5926013"/>
            <a:ext cx="2286001" cy="624568"/>
          </a:xfrm>
          <a:prstGeom prst="wedgeRoundRectCallout">
            <a:avLst>
              <a:gd name="adj1" fmla="val -68109"/>
              <a:gd name="adj2" fmla="val 281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查看已选主题词</a:t>
            </a:r>
            <a:endParaRPr 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5745482" y="5573484"/>
            <a:ext cx="1623506" cy="45810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57235" y="4425682"/>
            <a:ext cx="2634342" cy="957942"/>
          </a:xfrm>
          <a:prstGeom prst="wedgeRoundRectCallout">
            <a:avLst>
              <a:gd name="adj1" fmla="val -57194"/>
              <a:gd name="adj2" fmla="val 53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选择不同布尔逻辑符</a:t>
            </a:r>
            <a:endParaRPr 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887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708"/>
            <a:ext cx="9753600" cy="18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741" y="124735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Thesaurus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152741" y="2082047"/>
            <a:ext cx="6546840" cy="77246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13580" y="3561433"/>
            <a:ext cx="2286001" cy="624568"/>
          </a:xfrm>
          <a:prstGeom prst="wedgeRoundRectCallout">
            <a:avLst>
              <a:gd name="adj1" fmla="val -79659"/>
              <a:gd name="adj2" fmla="val -736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加入检索框</a:t>
            </a:r>
            <a:endParaRPr 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368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64" y="933966"/>
            <a:ext cx="5841066" cy="56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2" y="-22502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 flipV="1">
            <a:off x="5674658" y="1493349"/>
            <a:ext cx="1430083" cy="90940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21287" y="2896250"/>
            <a:ext cx="2286001" cy="624568"/>
          </a:xfrm>
          <a:prstGeom prst="wedgeRoundRectCallout">
            <a:avLst>
              <a:gd name="adj1" fmla="val -41237"/>
              <a:gd name="adj2" fmla="val -107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检索工具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800" y="3888598"/>
            <a:ext cx="2612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运算符优先级</a:t>
            </a:r>
            <a:endParaRPr lang="en-US" altLang="zh-CN" sz="20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NEAR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</a:t>
            </a:r>
            <a:endParaRPr 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4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5" y="1412878"/>
            <a:ext cx="7431314" cy="45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52" y="1297372"/>
            <a:ext cx="4638900" cy="53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出版物检索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 flipV="1">
            <a:off x="2317505" y="4290960"/>
            <a:ext cx="2388966" cy="4499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56781" y="2931463"/>
            <a:ext cx="2581160" cy="726561"/>
          </a:xfrm>
          <a:prstGeom prst="wedgeRoundRectCallout">
            <a:avLst>
              <a:gd name="adj1" fmla="val -47794"/>
              <a:gd name="adj2" fmla="val 128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可在某一特定出版物内检索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 flipV="1">
            <a:off x="3331028" y="4274000"/>
            <a:ext cx="4100286" cy="93380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Rounded Rectangle 9"/>
          <p:cNvSpPr/>
          <p:nvPr/>
        </p:nvSpPr>
        <p:spPr>
          <a:xfrm flipV="1">
            <a:off x="3376852" y="5608880"/>
            <a:ext cx="2373537" cy="108387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40734" y="4706216"/>
            <a:ext cx="2581160" cy="726561"/>
          </a:xfrm>
          <a:prstGeom prst="wedgeRoundRectCallout">
            <a:avLst>
              <a:gd name="adj1" fmla="val -47794"/>
              <a:gd name="adj2" fmla="val 128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逐期浏览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3522434" y="1694912"/>
            <a:ext cx="1604280" cy="40682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16028" y="1649083"/>
            <a:ext cx="2505866" cy="498478"/>
          </a:xfrm>
          <a:prstGeom prst="wedgeRoundRectCallout">
            <a:avLst>
              <a:gd name="adj1" fmla="val -69795"/>
              <a:gd name="adj2" fmla="val 321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定题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7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1" y="110221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检索结果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15" y="863602"/>
            <a:ext cx="5372098" cy="56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2685143" y="2656115"/>
            <a:ext cx="1553030" cy="388982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9653" y="2925476"/>
            <a:ext cx="2264229" cy="522515"/>
          </a:xfrm>
          <a:prstGeom prst="wedgeRoundRectCallout">
            <a:avLst>
              <a:gd name="adj1" fmla="val 47981"/>
              <a:gd name="adj2" fmla="val 104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检索结果筛选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3940629" y="2559844"/>
            <a:ext cx="3884384" cy="125378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884" y="4789714"/>
            <a:ext cx="2119085" cy="512251"/>
          </a:xfrm>
          <a:prstGeom prst="wedgeRoundRectCallout">
            <a:avLst>
              <a:gd name="adj1" fmla="val 44556"/>
              <a:gd name="adj2" fmla="val -105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检索结果浏览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6" y="1762232"/>
            <a:ext cx="6745522" cy="38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6300"/>
            <a:ext cx="9144000" cy="59817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80000"/>
              </a:lnSpc>
              <a:buClr>
                <a:srgbClr val="003399"/>
              </a:buClr>
              <a:buFont typeface="Wingdings" pitchFamily="2" charset="2"/>
              <a:buNone/>
              <a:defRPr/>
            </a:pPr>
            <a:endParaRPr lang="en-US" altLang="zh-CN" sz="2800" dirty="0" smtClean="0">
              <a:latin typeface="华文楷体" pitchFamily="2" charset="-122"/>
              <a:ea typeface="华文楷体" pitchFamily="2" charset="-122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Tx/>
              <a:buNone/>
              <a:defRPr/>
            </a:pPr>
            <a:endParaRPr lang="en-US" altLang="zh-CN" sz="2800" dirty="0" smtClean="0">
              <a:latin typeface="华文楷体" pitchFamily="2" charset="-122"/>
              <a:ea typeface="华文楷体" pitchFamily="2" charset="-122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Tx/>
              <a:buNone/>
              <a:defRPr/>
            </a:pPr>
            <a:endParaRPr lang="en-US" altLang="zh-CN" sz="2800" dirty="0" smtClean="0">
              <a:latin typeface="华文楷体" pitchFamily="2" charset="-122"/>
              <a:ea typeface="华文楷体" pitchFamily="2" charset="-122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Tx/>
              <a:buNone/>
              <a:defRPr/>
            </a:pP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Tx/>
              <a:buNone/>
              <a:defRPr/>
            </a:pPr>
            <a:endParaRPr lang="zh-CN" altLang="en-US" sz="2800" dirty="0" smtClean="0">
              <a:ea typeface="宋体" charset="-122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Ø"/>
              <a:defRPr/>
            </a:pPr>
            <a:endParaRPr lang="zh-CN" altLang="en-US" sz="2800" dirty="0" smtClean="0">
              <a:ea typeface="宋体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163" y="12700"/>
            <a:ext cx="4800600" cy="97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PHMC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的优势</a:t>
            </a:r>
          </a:p>
        </p:txBody>
      </p:sp>
      <p:pic>
        <p:nvPicPr>
          <p:cNvPr id="8" name="Picture 4" descr="Spr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9581" r="84772" b="61678"/>
          <a:stretch>
            <a:fillRect/>
          </a:stretch>
        </p:blipFill>
        <p:spPr bwMode="auto">
          <a:xfrm>
            <a:off x="6430963" y="4649788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06825"/>
            <a:ext cx="2667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800350"/>
            <a:ext cx="517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103563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5368925"/>
            <a:ext cx="23685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5522913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248400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anadian Society for Medical Laboratory Sci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135438"/>
            <a:ext cx="4845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728663"/>
            <a:ext cx="9144000" cy="523875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多家出版公司、学协会、机构、大学出版社，例：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54138"/>
            <a:ext cx="3914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238375"/>
            <a:ext cx="18462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1379538"/>
            <a:ext cx="23114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295400"/>
            <a:ext cx="2657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449638"/>
            <a:ext cx="35623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197100"/>
            <a:ext cx="3946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0775"/>
            <a:ext cx="5991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980113"/>
            <a:ext cx="3140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70263"/>
            <a:ext cx="14001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7" y="1190057"/>
            <a:ext cx="8407614" cy="656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漫漫论文路之第三步：结果保存和分享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6444343" y="2620469"/>
            <a:ext cx="2293598" cy="29690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009597" y="3341377"/>
            <a:ext cx="2581160" cy="726561"/>
          </a:xfrm>
          <a:prstGeom prst="wedgeRoundRectCallout">
            <a:avLst>
              <a:gd name="adj1" fmla="val 41300"/>
              <a:gd name="adj2" fmla="val -85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批量电邮、导出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(PDF,RIS,RTF)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等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09763"/>
            <a:ext cx="87153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漫漫论文路之第三步：结果保存和分享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 flipV="1">
            <a:off x="1088572" y="4601027"/>
            <a:ext cx="3933372" cy="34721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5460580"/>
            <a:ext cx="2888343" cy="456749"/>
          </a:xfrm>
          <a:prstGeom prst="wedgeRoundRectCallout">
            <a:avLst>
              <a:gd name="adj1" fmla="val -43908"/>
              <a:gd name="adj2" fmla="val -123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查看不同格式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8" y="940556"/>
            <a:ext cx="6522691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9931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检索结果查看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716643" y="1522940"/>
            <a:ext cx="869043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5087257" y="1488694"/>
            <a:ext cx="1351643" cy="23669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720114" y="1454451"/>
            <a:ext cx="2082800" cy="456749"/>
          </a:xfrm>
          <a:prstGeom prst="wedgeRoundRectCallout">
            <a:avLst>
              <a:gd name="adj1" fmla="val -61122"/>
              <a:gd name="adj2" fmla="val 12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PDF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下载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5087257" y="2460432"/>
            <a:ext cx="1351643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 flipV="1">
            <a:off x="2120900" y="1488695"/>
            <a:ext cx="876300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07200" y="2654562"/>
            <a:ext cx="2082800" cy="771071"/>
          </a:xfrm>
          <a:prstGeom prst="wedgeRoundRectCallout">
            <a:avLst>
              <a:gd name="adj1" fmla="val -65652"/>
              <a:gd name="adj2" fmla="val -527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360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度全方位追踪某一课题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5087257" y="3545103"/>
            <a:ext cx="1567542" cy="127364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07200" y="4010470"/>
            <a:ext cx="2082800" cy="480781"/>
          </a:xfrm>
          <a:prstGeom prst="wedgeRoundRectCallout">
            <a:avLst>
              <a:gd name="adj1" fmla="val -55024"/>
              <a:gd name="adj2" fmla="val 820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主题词检索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5" name="Rounded Rectangle 14"/>
          <p:cNvSpPr/>
          <p:nvPr/>
        </p:nvSpPr>
        <p:spPr>
          <a:xfrm flipV="1">
            <a:off x="5087257" y="948870"/>
            <a:ext cx="1351643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731000" y="686251"/>
            <a:ext cx="2082800" cy="456749"/>
          </a:xfrm>
          <a:prstGeom prst="wedgeRoundRectCallout">
            <a:avLst>
              <a:gd name="adj1" fmla="val -58683"/>
              <a:gd name="adj2" fmla="val 434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重新检索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7" name="Rounded Rectangle 16"/>
          <p:cNvSpPr/>
          <p:nvPr/>
        </p:nvSpPr>
        <p:spPr>
          <a:xfrm flipV="1">
            <a:off x="5087257" y="1816951"/>
            <a:ext cx="1351643" cy="35895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743700" y="1996429"/>
            <a:ext cx="2082800" cy="456749"/>
          </a:xfrm>
          <a:prstGeom prst="wedgeRoundRectCallout">
            <a:avLst>
              <a:gd name="adj1" fmla="val -61122"/>
              <a:gd name="adj2" fmla="val 12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单篇文献导出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52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1548267"/>
            <a:ext cx="7692572" cy="42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9931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82" y="1548267"/>
            <a:ext cx="1504950" cy="11811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flipV="1">
            <a:off x="1162957" y="2696710"/>
            <a:ext cx="4947557" cy="38826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15982" y="3678029"/>
            <a:ext cx="2546350" cy="763342"/>
          </a:xfrm>
          <a:prstGeom prst="wedgeRoundRectCallout">
            <a:avLst>
              <a:gd name="adj1" fmla="val -76105"/>
              <a:gd name="adj2" fmla="val -121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组合之前的检索策略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791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所选条目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666761"/>
            <a:ext cx="7540510" cy="44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29" y="1666761"/>
            <a:ext cx="1504950" cy="11811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flipV="1">
            <a:off x="5749924" y="2537052"/>
            <a:ext cx="2160361" cy="4964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09404" y="4374714"/>
            <a:ext cx="2546350" cy="763342"/>
          </a:xfrm>
          <a:prstGeom prst="wedgeRoundRectCallout">
            <a:avLst>
              <a:gd name="adj1" fmla="val -37345"/>
              <a:gd name="adj2" fmla="val -211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批量处理保存条目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559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1244599"/>
            <a:ext cx="6081486" cy="51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漫漫论文路之第四步：论文结构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944" y="1768644"/>
            <a:ext cx="440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“</a:t>
            </a:r>
            <a:r>
              <a:rPr lang="en-US" altLang="zh-CN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lung cancer</a:t>
            </a:r>
            <a:r>
              <a:rPr lang="zh-CN" altLang="en-US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”</a:t>
            </a:r>
            <a:endParaRPr lang="en-US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72157" y="4563399"/>
            <a:ext cx="3389671" cy="981057"/>
          </a:xfrm>
          <a:prstGeom prst="wedgeRoundRectCallout">
            <a:avLst>
              <a:gd name="adj1" fmla="val -79525"/>
              <a:gd name="adj2" fmla="val -36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在之前的检索结果中筛选出论文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3638"/>
            <a:ext cx="8534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漫漫论文路之第四步：论文结构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2614838" y="3927929"/>
            <a:ext cx="3277962" cy="4964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76848"/>
            <a:ext cx="7515225" cy="568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漫漫论文路之第四步：论文结构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漫漫论文路之第五步：参考文献制作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1085"/>
            <a:ext cx="7747035" cy="35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 flipV="1">
            <a:off x="5878286" y="1611084"/>
            <a:ext cx="725714" cy="39188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47050" y="2583542"/>
            <a:ext cx="2388185" cy="1031309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勾选文献后点击引用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/Cite</a:t>
            </a: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漫漫论文路之第五步：参考文献制作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62075"/>
            <a:ext cx="7705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1840026" y="1861455"/>
            <a:ext cx="6200888" cy="72208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974833"/>
            <a:ext cx="2388185" cy="734161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选择不同引文格式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548255" y="2583541"/>
            <a:ext cx="8189686" cy="254000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29336" y="5675085"/>
            <a:ext cx="2388185" cy="1031309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拷贝、粘贴到论文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pPr>
              <a:defRPr/>
            </a:pPr>
            <a:r>
              <a:rPr lang="en-GB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PHMC</a:t>
            </a:r>
            <a:r>
              <a:rPr lang="zh-CN" altLang="en-GB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9220200" cy="5290457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提供综合类医学期刊排名第一的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England Journal of Medicine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和第二的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Lancet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提供医学影像因子排名前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种期刊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(2011-ISI)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较少的时滞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丰富的非刊内容，包括博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硕论文、电子书、图片、视频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收录内容参考了行业知名的收录标准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Brandon-Hill Medical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American College of Physicians Journal Club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2800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种全文刊中有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990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多种被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MEDLINE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75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全面助力您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的医学研究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2" y="1759632"/>
            <a:ext cx="4114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518" y="5245213"/>
            <a:ext cx="79196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anose="03010101010101010101" pitchFamily="66" charset="0"/>
                <a:ea typeface="微软雅黑" panose="020B0503020204020204" pitchFamily="34" charset="-122"/>
              </a:rPr>
              <a:t>Mission Complete</a:t>
            </a:r>
            <a:r>
              <a:rPr lang="zh-CN" alt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anose="03010101010101010101" pitchFamily="66" charset="0"/>
                <a:ea typeface="微软雅黑" panose="020B0503020204020204" pitchFamily="34" charset="-122"/>
              </a:rPr>
              <a:t>！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Handwriting" panose="03010101010101010101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45"/>
            <a:ext cx="9029261" cy="459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52741" y="0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番外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平台攻略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 flipV="1">
            <a:off x="5428343" y="3684494"/>
            <a:ext cx="878328" cy="10377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153496" y="1435224"/>
            <a:ext cx="3574436" cy="1915887"/>
          </a:xfrm>
          <a:prstGeom prst="wedgeRoundRectCallout">
            <a:avLst>
              <a:gd name="adj1" fmla="val 34211"/>
              <a:gd name="adj2" fmla="val 63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报纸资源：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The Wall Street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USA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New York Times</a:t>
            </a: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界面语言及帮助文档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3" y="1867501"/>
            <a:ext cx="7736114" cy="164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 flipV="1">
            <a:off x="7678057" y="1867499"/>
            <a:ext cx="265055" cy="35318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18" y="1867501"/>
            <a:ext cx="2657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64" y="1867499"/>
            <a:ext cx="15144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 flipV="1">
            <a:off x="7923239" y="1867501"/>
            <a:ext cx="265055" cy="35318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058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1828800"/>
            <a:ext cx="7529530" cy="23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我的检索账户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——My Research</a:t>
            </a:r>
          </a:p>
        </p:txBody>
      </p:sp>
      <p:sp>
        <p:nvSpPr>
          <p:cNvPr id="6" name="Rounded Rectangle 5"/>
          <p:cNvSpPr/>
          <p:nvPr/>
        </p:nvSpPr>
        <p:spPr>
          <a:xfrm flipV="1">
            <a:off x="4429124" y="3306309"/>
            <a:ext cx="1434647" cy="4964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7" y="2703285"/>
            <a:ext cx="7058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我的检索账户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——My Research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1505199"/>
            <a:ext cx="7489371" cy="439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974724" y="2040618"/>
            <a:ext cx="4148819" cy="49643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31103" y="1666455"/>
            <a:ext cx="2658154" cy="1155229"/>
          </a:xfrm>
          <a:prstGeom prst="wedgeRoundRectCallout">
            <a:avLst>
              <a:gd name="adj1" fmla="val -71198"/>
              <a:gd name="adj2" fmla="val -88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在线保存检索结果、检索策略、及其他个性化设置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1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8857" y="141514"/>
            <a:ext cx="80993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移动设备自适应界面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475577"/>
            <a:ext cx="7286172" cy="409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9" y="2387301"/>
            <a:ext cx="7035412" cy="395544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168016" y="1951620"/>
            <a:ext cx="1975983" cy="720845"/>
          </a:xfrm>
          <a:prstGeom prst="wedgeRoundRectCallout">
            <a:avLst>
              <a:gd name="adj1" fmla="val -72667"/>
              <a:gd name="adj2" fmla="val 43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智能手机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界面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248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85875"/>
            <a:ext cx="833437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07576" y="46039"/>
            <a:ext cx="6868695" cy="1143000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更多资讯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828" y="634222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http://www.proquest.com/APAC-CN/</a:t>
            </a:r>
            <a:endParaRPr lang="en-GB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04" y="4827169"/>
            <a:ext cx="1011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注册获取更多资讯：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http://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go.proquest.com/preferences-cn/update.html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Picture 2" descr="C:\Users\CGuo\Desktop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8" y="1550357"/>
            <a:ext cx="1667367" cy="16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76" y="3348885"/>
            <a:ext cx="232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培训视频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讯视频搜索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56" y="1573894"/>
            <a:ext cx="1653920" cy="1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54822" y="3362049"/>
            <a:ext cx="169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2" y="1613897"/>
            <a:ext cx="1651187" cy="1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9613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71" y="162563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07771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ProQuest-China</a:t>
            </a:r>
          </a:p>
        </p:txBody>
      </p:sp>
    </p:spTree>
    <p:extLst>
      <p:ext uri="{BB962C8B-B14F-4D97-AF65-F5344CB8AC3E}">
        <p14:creationId xmlns:p14="http://schemas.microsoft.com/office/powerpoint/2010/main" val="25516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1" y="2433694"/>
            <a:ext cx="7772400" cy="990339"/>
          </a:xfrm>
        </p:spPr>
        <p:txBody>
          <a:bodyPr/>
          <a:lstStyle/>
          <a:p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719433"/>
            <a:ext cx="7772400" cy="8611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郭谷雨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Chris.guo@proquest.com</a:t>
            </a:r>
          </a:p>
        </p:txBody>
      </p:sp>
    </p:spTree>
    <p:extLst>
      <p:ext uri="{BB962C8B-B14F-4D97-AF65-F5344CB8AC3E}">
        <p14:creationId xmlns:p14="http://schemas.microsoft.com/office/powerpoint/2010/main" val="20906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2" y="1279640"/>
            <a:ext cx="847478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" y="14384"/>
            <a:ext cx="8585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数据库登入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15515" y="1722678"/>
            <a:ext cx="981636" cy="271629"/>
          </a:xfrm>
          <a:prstGeom prst="roundRect">
            <a:avLst>
              <a:gd name="adj" fmla="val 5000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289187" y="962140"/>
            <a:ext cx="1841842" cy="635000"/>
          </a:xfrm>
          <a:prstGeom prst="wedgeRoundRectCallout">
            <a:avLst>
              <a:gd name="adj1" fmla="val -54412"/>
              <a:gd name="adj2" fmla="val 90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数据库导航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42" y="6080643"/>
            <a:ext cx="640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或直接访问：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http://search.proquest.com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7" y="1422398"/>
            <a:ext cx="10842174" cy="48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" y="14384"/>
            <a:ext cx="8585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数据库登入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5644" y="3431771"/>
            <a:ext cx="1247740" cy="1168610"/>
          </a:xfrm>
          <a:prstGeom prst="roundRect">
            <a:avLst>
              <a:gd name="adj" fmla="val 246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0" y="1046629"/>
            <a:ext cx="85058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165" y="14384"/>
            <a:ext cx="8585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7187" y="4571564"/>
            <a:ext cx="7425554" cy="1748554"/>
          </a:xfrm>
          <a:prstGeom prst="roundRect">
            <a:avLst>
              <a:gd name="adj" fmla="val 34129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188421" y="2314248"/>
            <a:ext cx="2796988" cy="635000"/>
          </a:xfrm>
          <a:prstGeom prst="wedgeRoundRectCallout">
            <a:avLst>
              <a:gd name="adj1" fmla="val -47700"/>
              <a:gd name="adj2" fmla="val 118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可单独勾选一个或多个数据库进行检索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750"/>
            <a:ext cx="5986462" cy="565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数据库简介及期刊列表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2557" y="4377736"/>
            <a:ext cx="906929" cy="330200"/>
          </a:xfrm>
          <a:prstGeom prst="roundRect">
            <a:avLst>
              <a:gd name="adj" fmla="val 25566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685864" y="4052571"/>
            <a:ext cx="1841842" cy="635000"/>
          </a:xfrm>
          <a:prstGeom prst="wedgeRoundRectCallout">
            <a:avLst>
              <a:gd name="adj1" fmla="val -68284"/>
              <a:gd name="adj2" fmla="val 273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查看标题列表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419" y="4707935"/>
            <a:ext cx="1811299" cy="1881123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85864" y="5271154"/>
            <a:ext cx="1841842" cy="660456"/>
          </a:xfrm>
          <a:prstGeom prst="wedgeRoundRectCallout">
            <a:avLst>
              <a:gd name="adj1" fmla="val -65363"/>
              <a:gd name="adj2" fmla="val 216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覆盖主题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741" y="2998879"/>
            <a:ext cx="3837300" cy="950219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33783" y="2664109"/>
            <a:ext cx="1841841" cy="607786"/>
          </a:xfrm>
          <a:prstGeom prst="wedgeRoundRectCallout">
            <a:avLst>
              <a:gd name="adj1" fmla="val -58792"/>
              <a:gd name="adj2" fmla="val 86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数据库介绍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93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1" y="269878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如何助力您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的医学研究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80" y="2272429"/>
            <a:ext cx="2753556" cy="20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38" y="2023580"/>
            <a:ext cx="6087142" cy="501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开题了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论文研究啥？！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题目确定了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如何找文献？！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文献找到了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怎么保存和分享？！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保存好了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论文需要什么结构？！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论文搞得差不多了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最后的参考文献部分太折磨人！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518" y="5537600"/>
            <a:ext cx="7919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陪伴您的漫漫论文路！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8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8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8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8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1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1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1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1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8401A3-1430-4EB9-AE42-3EE6167EFF84}">
  <ds:schemaRefs>
    <ds:schemaRef ds:uri="http://purl.org/dc/terms/"/>
    <ds:schemaRef ds:uri="137cdf36-ba27-4b38-910a-7bd9ffb267d3"/>
    <ds:schemaRef ds:uri="http://purl.org/dc/dcmitype/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32972</TotalTime>
  <Words>1176</Words>
  <Application>Microsoft Office PowerPoint</Application>
  <PresentationFormat>On-screen Show (4:3)</PresentationFormat>
  <Paragraphs>198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standard-brand-template</vt:lpstr>
      <vt:lpstr> ABI助力医学研究</vt:lpstr>
      <vt:lpstr>PHMC数据库</vt:lpstr>
      <vt:lpstr>PowerPoint Presentation</vt:lpstr>
      <vt:lpstr>PHMC优势</vt:lpstr>
      <vt:lpstr>ProQuest数据库登入</vt:lpstr>
      <vt:lpstr>ProQuest数据库登入</vt:lpstr>
      <vt:lpstr>ProQuest-医学研究</vt:lpstr>
      <vt:lpstr>数据库简介及期刊列表</vt:lpstr>
      <vt:lpstr>ProQuest如何助力您的医学研究？</vt:lpstr>
      <vt:lpstr>漫漫论文路之第一步：论文开题</vt:lpstr>
      <vt:lpstr>漫漫论文路之第一步：从一个关键词开始</vt:lpstr>
      <vt:lpstr>漫漫论文路之第一步：寻找研究方向</vt:lpstr>
      <vt:lpstr>PowerPoint Presentation</vt:lpstr>
      <vt:lpstr>漫漫论文路之第一步：寻找研究方向</vt:lpstr>
      <vt:lpstr>漫漫论文路之第一步：寻找研究方向</vt:lpstr>
      <vt:lpstr>漫漫论文路之第一步：寻找研究方向</vt:lpstr>
      <vt:lpstr>按作者查找文献</vt:lpstr>
      <vt:lpstr>漫漫论文路之第一步：确定研究方向及主题词</vt:lpstr>
      <vt:lpstr>PowerPoint Presentation</vt:lpstr>
      <vt:lpstr>PowerPoint Presentation</vt:lpstr>
      <vt:lpstr>PowerPoint Presentation</vt:lpstr>
      <vt:lpstr>高级检索</vt:lpstr>
      <vt:lpstr>在线词表</vt:lpstr>
      <vt:lpstr>Thesaurus</vt:lpstr>
      <vt:lpstr>Thesaurus</vt:lpstr>
      <vt:lpstr>Thesaurus</vt:lpstr>
      <vt:lpstr>命令行检索</vt:lpstr>
      <vt:lpstr>出版物检索</vt:lpstr>
      <vt:lpstr>检索结果</vt:lpstr>
      <vt:lpstr>PowerPoint Presentation</vt:lpstr>
      <vt:lpstr>PowerPoint Presentation</vt:lpstr>
      <vt:lpstr>检索结果查看</vt:lpstr>
      <vt:lpstr>近期检索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ProQuest全面助力您的医学研究！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Questions？</vt:lpstr>
      <vt:lpstr>获取ProQuest更多资讯</vt:lpstr>
      <vt:lpstr>谢谢！</vt:lpstr>
    </vt:vector>
  </TitlesOfParts>
  <Company>ProQuest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Guo, Chris</cp:lastModifiedBy>
  <cp:revision>239</cp:revision>
  <dcterms:created xsi:type="dcterms:W3CDTF">2014-10-28T20:57:18Z</dcterms:created>
  <dcterms:modified xsi:type="dcterms:W3CDTF">2015-10-26T10:11:09Z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