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4"/>
  </p:notesMasterIdLst>
  <p:sldIdLst>
    <p:sldId id="471" r:id="rId2"/>
    <p:sldId id="470" r:id="rId3"/>
    <p:sldId id="475" r:id="rId4"/>
    <p:sldId id="476" r:id="rId5"/>
    <p:sldId id="472" r:id="rId6"/>
    <p:sldId id="473" r:id="rId7"/>
    <p:sldId id="449" r:id="rId8"/>
    <p:sldId id="482" r:id="rId9"/>
    <p:sldId id="451" r:id="rId10"/>
    <p:sldId id="452" r:id="rId11"/>
    <p:sldId id="453" r:id="rId12"/>
    <p:sldId id="454" r:id="rId13"/>
    <p:sldId id="455" r:id="rId14"/>
    <p:sldId id="483" r:id="rId15"/>
    <p:sldId id="477" r:id="rId16"/>
    <p:sldId id="479" r:id="rId17"/>
    <p:sldId id="480" r:id="rId18"/>
    <p:sldId id="481" r:id="rId19"/>
    <p:sldId id="456" r:id="rId20"/>
    <p:sldId id="457" r:id="rId21"/>
    <p:sldId id="458" r:id="rId22"/>
    <p:sldId id="459" r:id="rId23"/>
  </p:sldIdLst>
  <p:sldSz cx="9144000" cy="5143500" type="screen16x9"/>
  <p:notesSz cx="6858000" cy="9144000"/>
  <p:embeddedFontLst>
    <p:embeddedFont>
      <p:font typeface="微软雅黑" pitchFamily="34" charset="-122"/>
      <p:regular r:id="rId25"/>
      <p:bold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Century Gothic" pitchFamily="34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00000"/>
    <a:srgbClr val="E60000"/>
    <a:srgbClr val="CC0000"/>
    <a:srgbClr val="820000"/>
    <a:srgbClr val="640000"/>
    <a:srgbClr val="009900"/>
    <a:srgbClr val="0000FF"/>
    <a:srgbClr val="CCFFFF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9804" autoAdjust="0"/>
  </p:normalViewPr>
  <p:slideViewPr>
    <p:cSldViewPr showGuides="1">
      <p:cViewPr varScale="1">
        <p:scale>
          <a:sx n="61" d="100"/>
          <a:sy n="61" d="100"/>
        </p:scale>
        <p:origin x="-424" y="-6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73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926AC-B1C1-4725-9406-BE688389F075}" type="datetimeFigureOut">
              <a:rPr lang="zh-CN" altLang="en-US" smtClean="0"/>
              <a:pPr/>
              <a:t>2015/9/15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9961C-96FC-437D-8B8B-79CBBB84F8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0383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8679-F327-49BE-B065-5982AB77F39F}" type="datetimeFigureOut">
              <a:rPr lang="zh-CN" altLang="en-US" smtClean="0"/>
              <a:pPr/>
              <a:t>2015/9/15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B91A-EE29-4E48-BA6A-56EBBFA9B8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8679-F327-49BE-B065-5982AB77F39F}" type="datetimeFigureOut">
              <a:rPr lang="zh-CN" altLang="en-US" smtClean="0"/>
              <a:pPr/>
              <a:t>2015/9/15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B91A-EE29-4E48-BA6A-56EBBFA9B8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8679-F327-49BE-B065-5982AB77F39F}" type="datetimeFigureOut">
              <a:rPr lang="zh-CN" altLang="en-US" smtClean="0"/>
              <a:pPr/>
              <a:t>2015/9/15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B91A-EE29-4E48-BA6A-56EBBFA9B8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8679-F327-49BE-B065-5982AB77F39F}" type="datetimeFigureOut">
              <a:rPr lang="zh-CN" altLang="en-US" smtClean="0"/>
              <a:pPr/>
              <a:t>2015/9/15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B91A-EE29-4E48-BA6A-56EBBFA9B8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8679-F327-49BE-B065-5982AB77F39F}" type="datetimeFigureOut">
              <a:rPr lang="zh-CN" altLang="en-US" smtClean="0"/>
              <a:pPr/>
              <a:t>2015/9/15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B91A-EE29-4E48-BA6A-56EBBFA9B8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8679-F327-49BE-B065-5982AB77F39F}" type="datetimeFigureOut">
              <a:rPr lang="zh-CN" altLang="en-US" smtClean="0"/>
              <a:pPr/>
              <a:t>2015/9/15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B91A-EE29-4E48-BA6A-56EBBFA9B8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8679-F327-49BE-B065-5982AB77F39F}" type="datetimeFigureOut">
              <a:rPr lang="zh-CN" altLang="en-US" smtClean="0"/>
              <a:pPr/>
              <a:t>2015/9/15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B91A-EE29-4E48-BA6A-56EBBFA9B8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8679-F327-49BE-B065-5982AB77F39F}" type="datetimeFigureOut">
              <a:rPr lang="zh-CN" altLang="en-US" smtClean="0"/>
              <a:pPr/>
              <a:t>2015/9/15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B91A-EE29-4E48-BA6A-56EBBFA9B8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8679-F327-49BE-B065-5982AB77F39F}" type="datetimeFigureOut">
              <a:rPr lang="zh-CN" altLang="en-US" smtClean="0"/>
              <a:pPr/>
              <a:t>2015/9/15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B91A-EE29-4E48-BA6A-56EBBFA9B8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8679-F327-49BE-B065-5982AB77F39F}" type="datetimeFigureOut">
              <a:rPr lang="zh-CN" altLang="en-US" smtClean="0"/>
              <a:pPr/>
              <a:t>2015/9/15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B91A-EE29-4E48-BA6A-56EBBFA9B8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8679-F327-49BE-B065-5982AB77F39F}" type="datetimeFigureOut">
              <a:rPr lang="zh-CN" altLang="en-US" smtClean="0"/>
              <a:pPr/>
              <a:t>2015/9/15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B91A-EE29-4E48-BA6A-56EBBFA9B8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Elle\Desktop\iGROUP VI 设计应用\iGROUP中文全称LOGO.png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29520" y="4299942"/>
            <a:ext cx="1714480" cy="7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微软雅黑" pitchFamily="34" charset="-122"/>
              </a:defRPr>
            </a:lvl1pPr>
          </a:lstStyle>
          <a:p>
            <a:fld id="{C9768679-F327-49BE-B065-5982AB77F39F}" type="datetimeFigureOut">
              <a:rPr lang="zh-CN" altLang="en-US" smtClean="0"/>
              <a:pPr/>
              <a:t>2015/9/15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微软雅黑" pitchFamily="34" charset="-122"/>
              </a:defRPr>
            </a:lvl1pPr>
          </a:lstStyle>
          <a:p>
            <a:fld id="{04DDB91A-EE29-4E48-BA6A-56EBBFA9B8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10"/>
            <a:ext cx="6143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5617" t="2778" r="18009"/>
          <a:stretch>
            <a:fillRect/>
          </a:stretch>
        </p:blipFill>
        <p:spPr bwMode="auto">
          <a:xfrm>
            <a:off x="2357422" y="928676"/>
            <a:ext cx="4357718" cy="358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标注 2"/>
          <p:cNvSpPr/>
          <p:nvPr/>
        </p:nvSpPr>
        <p:spPr>
          <a:xfrm>
            <a:off x="428596" y="1857370"/>
            <a:ext cx="2214578" cy="500066"/>
          </a:xfrm>
          <a:prstGeom prst="wedgeRectCallout">
            <a:avLst>
              <a:gd name="adj1" fmla="val 35209"/>
              <a:gd name="adj2" fmla="val -2334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个性化定制主页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43042" y="428610"/>
            <a:ext cx="6143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r="82558"/>
          <a:stretch>
            <a:fillRect/>
          </a:stretch>
        </p:blipFill>
        <p:spPr bwMode="auto">
          <a:xfrm>
            <a:off x="1643042" y="428610"/>
            <a:ext cx="107157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16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圓角矩形圖說文字 2"/>
          <p:cNvSpPr/>
          <p:nvPr/>
        </p:nvSpPr>
        <p:spPr bwMode="auto">
          <a:xfrm>
            <a:off x="7143768" y="2285998"/>
            <a:ext cx="1643074" cy="642942"/>
          </a:xfrm>
          <a:prstGeom prst="wedgeRectCallout">
            <a:avLst>
              <a:gd name="adj1" fmla="val -146050"/>
              <a:gd name="adj2" fmla="val -69845"/>
            </a:avLst>
          </a:prstGeom>
          <a:extLst>
            <a:ext uri="{AF507438-7753-43e0-B8FC-AC1667EBCBE1}"/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zh-TW" altLang="en-US" dirty="0">
              <a:solidFill>
                <a:schemeClr val="dk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14296"/>
            <a:ext cx="11525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929454" cy="519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圓角矩形圖說文字 2"/>
          <p:cNvSpPr/>
          <p:nvPr/>
        </p:nvSpPr>
        <p:spPr bwMode="auto">
          <a:xfrm>
            <a:off x="7143768" y="2285998"/>
            <a:ext cx="1643074" cy="642942"/>
          </a:xfrm>
          <a:prstGeom prst="wedgeRectCallout">
            <a:avLst>
              <a:gd name="adj1" fmla="val -146050"/>
              <a:gd name="adj2" fmla="val -69845"/>
            </a:avLst>
          </a:prstGeom>
          <a:extLst>
            <a:ext uri="{AF507438-7753-43e0-B8FC-AC1667EBCBE1}"/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rPr>
              <a:t>两页阅读</a:t>
            </a:r>
            <a:endParaRPr lang="zh-TW" altLang="en-US" dirty="0">
              <a:solidFill>
                <a:schemeClr val="dk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14296"/>
            <a:ext cx="11525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7941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圓角矩形圖說文字 2"/>
          <p:cNvSpPr/>
          <p:nvPr/>
        </p:nvSpPr>
        <p:spPr bwMode="auto">
          <a:xfrm>
            <a:off x="5786446" y="928676"/>
            <a:ext cx="1928794" cy="714380"/>
          </a:xfrm>
          <a:prstGeom prst="wedgeRoundRectCallout">
            <a:avLst>
              <a:gd name="adj1" fmla="val -156729"/>
              <a:gd name="adj2" fmla="val -109621"/>
              <a:gd name="adj3" fmla="val 16667"/>
            </a:avLst>
          </a:prstGeom>
          <a:extLst>
            <a:ext uri="{AF507438-7753-43e0-B8FC-AC1667EBCBE1}"/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图书内检索</a:t>
            </a:r>
            <a:endParaRPr lang="zh-TW" altLang="en-US" dirty="0">
              <a:solidFill>
                <a:schemeClr val="dk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14296"/>
            <a:ext cx="11525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36"/>
            <a:ext cx="685804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圓角矩形圖說文字 2"/>
          <p:cNvSpPr/>
          <p:nvPr/>
        </p:nvSpPr>
        <p:spPr bwMode="auto">
          <a:xfrm>
            <a:off x="6572264" y="2285998"/>
            <a:ext cx="2143140" cy="428628"/>
          </a:xfrm>
          <a:prstGeom prst="wedgeRoundRectCallout">
            <a:avLst>
              <a:gd name="adj1" fmla="val -100966"/>
              <a:gd name="adj2" fmla="val -107308"/>
              <a:gd name="adj3" fmla="val 16667"/>
            </a:avLst>
          </a:prstGeom>
          <a:extLst>
            <a:ext uri="{AF507438-7753-43e0-B8FC-AC1667EBCBE1}"/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划词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句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段翻译</a:t>
            </a:r>
            <a:endParaRPr lang="zh-TW" altLang="en-US" dirty="0">
              <a:solidFill>
                <a:schemeClr val="dk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14296"/>
            <a:ext cx="11525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Elle\Desktop\iG Reader\jpg\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42"/>
            <a:ext cx="1428760" cy="2428892"/>
          </a:xfrm>
          <a:prstGeom prst="rect">
            <a:avLst/>
          </a:prstGeom>
          <a:noFill/>
        </p:spPr>
      </p:pic>
      <p:pic>
        <p:nvPicPr>
          <p:cNvPr id="17411" name="Picture 3" descr="C:\Users\Elle\Desktop\iG Reader\jpg\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42"/>
            <a:ext cx="1357322" cy="2428892"/>
          </a:xfrm>
          <a:prstGeom prst="rect">
            <a:avLst/>
          </a:prstGeom>
          <a:noFill/>
        </p:spPr>
      </p:pic>
      <p:pic>
        <p:nvPicPr>
          <p:cNvPr id="17412" name="Picture 4" descr="C:\Users\Elle\Desktop\iG Reader\jpg\p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4023" y="1428742"/>
            <a:ext cx="1723729" cy="2428892"/>
          </a:xfrm>
          <a:prstGeom prst="rect">
            <a:avLst/>
          </a:prstGeom>
          <a:noFill/>
        </p:spPr>
      </p:pic>
      <p:pic>
        <p:nvPicPr>
          <p:cNvPr id="17413" name="Picture 5" descr="C:\Users\Elle\Desktop\iG Reader\jpg\p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5135" y="1428742"/>
            <a:ext cx="1872881" cy="2428892"/>
          </a:xfrm>
          <a:prstGeom prst="rect">
            <a:avLst/>
          </a:prstGeom>
          <a:noFill/>
        </p:spPr>
      </p:pic>
      <p:pic>
        <p:nvPicPr>
          <p:cNvPr id="17414" name="Picture 6" descr="C:\Users\Elle\Desktop\iG Reader\jpg\p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1428742"/>
            <a:ext cx="1857388" cy="2408800"/>
          </a:xfrm>
          <a:prstGeom prst="rect">
            <a:avLst/>
          </a:prstGeom>
          <a:noFill/>
        </p:spPr>
      </p:pic>
      <p:sp>
        <p:nvSpPr>
          <p:cNvPr id="8" name="圓角矩形圖說文字 2"/>
          <p:cNvSpPr/>
          <p:nvPr/>
        </p:nvSpPr>
        <p:spPr bwMode="auto">
          <a:xfrm>
            <a:off x="214282" y="4381500"/>
            <a:ext cx="2928926" cy="547704"/>
          </a:xfrm>
          <a:prstGeom prst="rect">
            <a:avLst/>
          </a:prstGeom>
          <a:extLst>
            <a:ext uri="{AF507438-7753-43e0-B8FC-AC1667EBCBE1}"/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rPr>
              <a:t>输入</a:t>
            </a:r>
            <a:r>
              <a:rPr lang="en-US" altLang="zh-CN" dirty="0" smtClean="0"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rPr>
              <a:t>Checkout Code</a:t>
            </a:r>
            <a:r>
              <a:rPr lang="zh-CN" altLang="en-US" dirty="0" smtClean="0"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rPr>
              <a:t>下载图书到移动终端</a:t>
            </a:r>
            <a:endParaRPr lang="zh-TW" altLang="en-US" dirty="0">
              <a:solidFill>
                <a:schemeClr val="dk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左大括号 8"/>
          <p:cNvSpPr/>
          <p:nvPr/>
        </p:nvSpPr>
        <p:spPr>
          <a:xfrm rot="16200000">
            <a:off x="1250124" y="3536172"/>
            <a:ext cx="500066" cy="11429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左大括号 9"/>
          <p:cNvSpPr/>
          <p:nvPr/>
        </p:nvSpPr>
        <p:spPr>
          <a:xfrm rot="16200000">
            <a:off x="5893603" y="2250280"/>
            <a:ext cx="500066" cy="38576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圓角矩形圖說文字 2"/>
          <p:cNvSpPr/>
          <p:nvPr/>
        </p:nvSpPr>
        <p:spPr bwMode="auto">
          <a:xfrm>
            <a:off x="4500594" y="4429138"/>
            <a:ext cx="2928926" cy="547704"/>
          </a:xfrm>
          <a:prstGeom prst="rect">
            <a:avLst/>
          </a:prstGeom>
          <a:extLst>
            <a:ext uri="{AF507438-7753-43e0-B8FC-AC1667EBCBE1}"/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rPr>
              <a:t>移动终端阅读，可做标签，查看缩略图</a:t>
            </a:r>
            <a:endParaRPr lang="zh-TW" altLang="en-US" dirty="0">
              <a:solidFill>
                <a:schemeClr val="dk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42858"/>
            <a:ext cx="1638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圓角矩形圖說文字 2"/>
          <p:cNvSpPr/>
          <p:nvPr/>
        </p:nvSpPr>
        <p:spPr bwMode="auto">
          <a:xfrm>
            <a:off x="1928826" y="238096"/>
            <a:ext cx="2928926" cy="547704"/>
          </a:xfrm>
          <a:prstGeom prst="rect">
            <a:avLst/>
          </a:prstGeom>
          <a:ln>
            <a:noFill/>
          </a:ln>
          <a:extLst>
            <a:ext uri="{AF507438-7753-43e0-B8FC-AC1667EBCBE1}"/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rPr>
              <a:t>离线阅读</a:t>
            </a:r>
            <a:endParaRPr lang="zh-TW" altLang="en-US" dirty="0">
              <a:solidFill>
                <a:schemeClr val="dk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00048"/>
            <a:ext cx="4286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标注 2"/>
          <p:cNvSpPr/>
          <p:nvPr/>
        </p:nvSpPr>
        <p:spPr>
          <a:xfrm>
            <a:off x="6000696" y="2214560"/>
            <a:ext cx="2786146" cy="928694"/>
          </a:xfrm>
          <a:prstGeom prst="wedgeRectCallout">
            <a:avLst>
              <a:gd name="adj1" fmla="val -69075"/>
              <a:gd name="adj2" fmla="val -179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iGP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提供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种注册方式：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Email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google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账户，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Facebook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账户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8"/>
            <a:ext cx="1638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5488" y="666750"/>
            <a:ext cx="5153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标注 2"/>
          <p:cNvSpPr/>
          <p:nvPr/>
        </p:nvSpPr>
        <p:spPr>
          <a:xfrm>
            <a:off x="6786546" y="2571750"/>
            <a:ext cx="2357454" cy="785818"/>
          </a:xfrm>
          <a:prstGeom prst="wedgeRectCallout">
            <a:avLst>
              <a:gd name="adj1" fmla="val -69075"/>
              <a:gd name="adj2" fmla="val -179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第一步：下载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，支持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iOS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6"/>
            <a:ext cx="17430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928940"/>
            <a:ext cx="1357322" cy="141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42858"/>
            <a:ext cx="1638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38250"/>
            <a:ext cx="518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标注 2"/>
          <p:cNvSpPr/>
          <p:nvPr/>
        </p:nvSpPr>
        <p:spPr>
          <a:xfrm>
            <a:off x="6286512" y="3643320"/>
            <a:ext cx="2357454" cy="785818"/>
          </a:xfrm>
          <a:prstGeom prst="wedgeRectCallout">
            <a:avLst>
              <a:gd name="adj1" fmla="val -24746"/>
              <a:gd name="adj2" fmla="val -1036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第二步：确定离线阅读时间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8"/>
            <a:ext cx="1638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800"/>
            <a:ext cx="52673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 descr="C:\Users\Elle\Desktop\iG Reader\jpg\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00048"/>
            <a:ext cx="2739227" cy="3570268"/>
          </a:xfrm>
          <a:prstGeom prst="rect">
            <a:avLst/>
          </a:prstGeom>
          <a:noFill/>
        </p:spPr>
      </p:pic>
      <p:sp>
        <p:nvSpPr>
          <p:cNvPr id="4" name="矩形标注 3"/>
          <p:cNvSpPr/>
          <p:nvPr/>
        </p:nvSpPr>
        <p:spPr>
          <a:xfrm>
            <a:off x="1500166" y="3643320"/>
            <a:ext cx="3571900" cy="928694"/>
          </a:xfrm>
          <a:prstGeom prst="wedgeRectCallout">
            <a:avLst>
              <a:gd name="adj1" fmla="val -24746"/>
              <a:gd name="adj2" fmla="val -1036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第三步：打开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iGReader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，输入需要离线阅读的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Checkout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码，即可下载到移动终端离线阅读。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8"/>
            <a:ext cx="1638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8"/>
            <a:ext cx="7013093" cy="4786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圓角矩形圖說文字 2"/>
          <p:cNvSpPr/>
          <p:nvPr/>
        </p:nvSpPr>
        <p:spPr bwMode="auto">
          <a:xfrm>
            <a:off x="6786578" y="3214692"/>
            <a:ext cx="1828800" cy="762000"/>
          </a:xfrm>
          <a:prstGeom prst="wedgeRoundRectCallout">
            <a:avLst>
              <a:gd name="adj1" fmla="val -56524"/>
              <a:gd name="adj2" fmla="val 108965"/>
              <a:gd name="adj3" fmla="val 16667"/>
            </a:avLst>
          </a:prstGeom>
          <a:extLst>
            <a:ext uri="{AF507438-7753-43e0-B8FC-AC1667EBCBE1}"/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rPr>
              <a:t>缩略图</a:t>
            </a:r>
            <a:endParaRPr lang="zh-TW" altLang="en-US" dirty="0">
              <a:solidFill>
                <a:schemeClr val="dk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5700" y="142858"/>
            <a:ext cx="1638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0"/>
            <a:ext cx="914846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1547" y="1430394"/>
            <a:ext cx="1870849" cy="178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标注 4"/>
          <p:cNvSpPr/>
          <p:nvPr/>
        </p:nvSpPr>
        <p:spPr>
          <a:xfrm>
            <a:off x="6643702" y="3071816"/>
            <a:ext cx="2214578" cy="500066"/>
          </a:xfrm>
          <a:prstGeom prst="wedgeRectCallout">
            <a:avLst>
              <a:gd name="adj1" fmla="val -53521"/>
              <a:gd name="adj2" fmla="val -12255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进入</a:t>
            </a:r>
            <a:r>
              <a:rPr lang="en-US" altLang="zh-CN" sz="1400" dirty="0" err="1" smtClean="0">
                <a:latin typeface="微软雅黑" pitchFamily="34" charset="-122"/>
                <a:ea typeface="微软雅黑" pitchFamily="34" charset="-122"/>
              </a:rPr>
              <a:t>iG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Publishing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书库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800"/>
            <a:ext cx="4572032" cy="343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14296"/>
            <a:ext cx="2824042" cy="401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5500694" y="4286262"/>
            <a:ext cx="192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rPr>
              <a:t>竖屏阅读</a:t>
            </a:r>
            <a:endParaRPr lang="zh-TW" altLang="en-US" dirty="0">
              <a:solidFill>
                <a:schemeClr val="dk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字方塊 5"/>
          <p:cNvSpPr txBox="1"/>
          <p:nvPr/>
        </p:nvSpPr>
        <p:spPr>
          <a:xfrm>
            <a:off x="1000100" y="4429138"/>
            <a:ext cx="192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rPr>
              <a:t>横屏阅读</a:t>
            </a:r>
            <a:endParaRPr lang="zh-TW" altLang="en-US" dirty="0">
              <a:solidFill>
                <a:schemeClr val="dk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70" y="52375"/>
            <a:ext cx="1638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34"/>
            <a:ext cx="4133850" cy="319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85734"/>
            <a:ext cx="2984500" cy="397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字方塊 5"/>
          <p:cNvSpPr txBox="1"/>
          <p:nvPr/>
        </p:nvSpPr>
        <p:spPr>
          <a:xfrm>
            <a:off x="1857356" y="4071948"/>
            <a:ext cx="192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rPr>
              <a:t>翻页体验</a:t>
            </a:r>
            <a:endParaRPr lang="zh-TW" altLang="en-US" dirty="0">
              <a:solidFill>
                <a:schemeClr val="dk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143386"/>
            <a:ext cx="1638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54" y="216607"/>
            <a:ext cx="6243654" cy="4688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圖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14428"/>
            <a:ext cx="3731534" cy="271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圓角矩形圖說文字 3"/>
          <p:cNvSpPr/>
          <p:nvPr/>
        </p:nvSpPr>
        <p:spPr bwMode="auto">
          <a:xfrm>
            <a:off x="4143372" y="2143122"/>
            <a:ext cx="3714776" cy="642942"/>
          </a:xfrm>
          <a:prstGeom prst="wedgeRoundRectCallout">
            <a:avLst>
              <a:gd name="adj1" fmla="val -56524"/>
              <a:gd name="adj2" fmla="val 108965"/>
              <a:gd name="adj3" fmla="val 16667"/>
            </a:avLst>
          </a:prstGeom>
          <a:extLst>
            <a:ext uri="{AF507438-7753-43e0-B8FC-AC1667EBCBE1}"/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rPr>
              <a:t>放大</a:t>
            </a:r>
            <a:r>
              <a:rPr lang="en-US" altLang="zh-CN" dirty="0" smtClean="0"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 smtClean="0"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rPr>
              <a:t>缩小阅读手势</a:t>
            </a:r>
            <a:endParaRPr lang="zh-TW" altLang="en-US" dirty="0">
              <a:solidFill>
                <a:schemeClr val="dk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14296"/>
            <a:ext cx="1638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65" y="0"/>
            <a:ext cx="914846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0"/>
            <a:ext cx="914846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971256"/>
            <a:ext cx="6143668" cy="360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标注 3"/>
          <p:cNvSpPr/>
          <p:nvPr/>
        </p:nvSpPr>
        <p:spPr>
          <a:xfrm>
            <a:off x="3643306" y="428610"/>
            <a:ext cx="2214578" cy="500066"/>
          </a:xfrm>
          <a:prstGeom prst="wedgeRectCallout">
            <a:avLst>
              <a:gd name="adj1" fmla="val -49507"/>
              <a:gd name="adj2" fmla="val 1898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本月点击量排名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标注 4"/>
          <p:cNvSpPr/>
          <p:nvPr/>
        </p:nvSpPr>
        <p:spPr>
          <a:xfrm>
            <a:off x="6643702" y="3857634"/>
            <a:ext cx="2214578" cy="500066"/>
          </a:xfrm>
          <a:prstGeom prst="wedgeRectCallout">
            <a:avLst>
              <a:gd name="adj1" fmla="val -53521"/>
              <a:gd name="adj2" fmla="val -12255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年度点击量排名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标注 2"/>
          <p:cNvSpPr/>
          <p:nvPr/>
        </p:nvSpPr>
        <p:spPr>
          <a:xfrm>
            <a:off x="3714744" y="1000114"/>
            <a:ext cx="2214578" cy="500066"/>
          </a:xfrm>
          <a:prstGeom prst="wedgeRectCallout">
            <a:avLst>
              <a:gd name="adj1" fmla="val 23898"/>
              <a:gd name="adj2" fmla="val -1327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开放检索搜索引擎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752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2752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 r="3750"/>
          <a:stretch>
            <a:fillRect/>
          </a:stretch>
        </p:blipFill>
        <p:spPr bwMode="auto">
          <a:xfrm>
            <a:off x="3786183" y="-18"/>
            <a:ext cx="5214973" cy="22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标注 6"/>
          <p:cNvSpPr/>
          <p:nvPr/>
        </p:nvSpPr>
        <p:spPr>
          <a:xfrm>
            <a:off x="6357950" y="2214560"/>
            <a:ext cx="2214578" cy="500066"/>
          </a:xfrm>
          <a:prstGeom prst="wedgeRectCallout">
            <a:avLst>
              <a:gd name="adj1" fmla="val -80957"/>
              <a:gd name="adj2" fmla="val -35888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开放检索搜索引擎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46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28610"/>
            <a:ext cx="6143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43085" y="428610"/>
            <a:ext cx="6143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17442" r="70930" b="-2942"/>
          <a:stretch>
            <a:fillRect/>
          </a:stretch>
        </p:blipFill>
        <p:spPr bwMode="auto">
          <a:xfrm>
            <a:off x="2714612" y="428610"/>
            <a:ext cx="7143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标注 8"/>
          <p:cNvSpPr/>
          <p:nvPr/>
        </p:nvSpPr>
        <p:spPr>
          <a:xfrm>
            <a:off x="3357554" y="1142990"/>
            <a:ext cx="2214578" cy="500066"/>
          </a:xfrm>
          <a:prstGeom prst="wedgeRectCallout">
            <a:avLst>
              <a:gd name="adj1" fmla="val -53521"/>
              <a:gd name="adj2" fmla="val -12255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err="1" smtClean="0">
                <a:latin typeface="微软雅黑" pitchFamily="34" charset="-122"/>
                <a:ea typeface="微软雅黑" pitchFamily="34" charset="-122"/>
              </a:rPr>
              <a:t>iG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Publishing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数据库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46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846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b="38435"/>
          <a:stretch>
            <a:fillRect/>
          </a:stretch>
        </p:blipFill>
        <p:spPr bwMode="auto">
          <a:xfrm>
            <a:off x="3214678" y="682775"/>
            <a:ext cx="2601532" cy="274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标注 12"/>
          <p:cNvSpPr/>
          <p:nvPr/>
        </p:nvSpPr>
        <p:spPr>
          <a:xfrm>
            <a:off x="6143636" y="1500180"/>
            <a:ext cx="2759980" cy="857256"/>
          </a:xfrm>
          <a:prstGeom prst="wedgeRectCallout">
            <a:avLst>
              <a:gd name="adj1" fmla="val -98251"/>
              <a:gd name="adj2" fmla="val -728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简单检索，自动补全检索式，且按照分类显示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9" y="3598050"/>
            <a:ext cx="4214842" cy="161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矩形标注 14"/>
          <p:cNvSpPr/>
          <p:nvPr/>
        </p:nvSpPr>
        <p:spPr>
          <a:xfrm>
            <a:off x="1571604" y="2000246"/>
            <a:ext cx="2357454" cy="1000132"/>
          </a:xfrm>
          <a:prstGeom prst="wedgeRectCallout">
            <a:avLst>
              <a:gd name="adj1" fmla="val -10808"/>
              <a:gd name="adj2" fmla="val 1641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Read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：在线阅读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Checkout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：离线阅读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514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33" y="884054"/>
            <a:ext cx="6851321" cy="13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14"/>
          <p:cNvGrpSpPr/>
          <p:nvPr/>
        </p:nvGrpSpPr>
        <p:grpSpPr>
          <a:xfrm>
            <a:off x="5857884" y="1928808"/>
            <a:ext cx="2928958" cy="1857388"/>
            <a:chOff x="5857884" y="1928808"/>
            <a:chExt cx="2928958" cy="1857388"/>
          </a:xfrm>
        </p:grpSpPr>
        <p:sp>
          <p:nvSpPr>
            <p:cNvPr id="16" name="矩形标注 15"/>
            <p:cNvSpPr/>
            <p:nvPr/>
          </p:nvSpPr>
          <p:spPr>
            <a:xfrm>
              <a:off x="5857884" y="1928808"/>
              <a:ext cx="2928958" cy="1857388"/>
            </a:xfrm>
            <a:prstGeom prst="wedgeRectCallout">
              <a:avLst>
                <a:gd name="adj1" fmla="val -98251"/>
                <a:gd name="adj2" fmla="val -7282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可添加检索条件，检索字段包括：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16" y="2428874"/>
              <a:ext cx="115252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/>
          <a:srcRect t="8146" b="8781"/>
          <a:stretch>
            <a:fillRect/>
          </a:stretch>
        </p:blipFill>
        <p:spPr bwMode="auto">
          <a:xfrm>
            <a:off x="-32" y="2143122"/>
            <a:ext cx="35719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标注 18"/>
          <p:cNvSpPr/>
          <p:nvPr/>
        </p:nvSpPr>
        <p:spPr>
          <a:xfrm>
            <a:off x="3214678" y="3429006"/>
            <a:ext cx="2571768" cy="500066"/>
          </a:xfrm>
          <a:prstGeom prst="wedgeRectCallout">
            <a:avLst>
              <a:gd name="adj1" fmla="val -46052"/>
              <a:gd name="adj2" fmla="val -14347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添加学科分类限制条件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06" y="3071816"/>
            <a:ext cx="2000263" cy="2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矩形标注 20"/>
          <p:cNvSpPr/>
          <p:nvPr/>
        </p:nvSpPr>
        <p:spPr>
          <a:xfrm>
            <a:off x="1285852" y="3786196"/>
            <a:ext cx="2571768" cy="500066"/>
          </a:xfrm>
          <a:prstGeom prst="wedgeRectCallout">
            <a:avLst>
              <a:gd name="adj1" fmla="val -46052"/>
              <a:gd name="adj2" fmla="val -14347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添加出版时间限制条件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/>
          <a:srcRect r="43529" b="21503"/>
          <a:stretch>
            <a:fillRect/>
          </a:stretch>
        </p:blipFill>
        <p:spPr bwMode="auto">
          <a:xfrm>
            <a:off x="71405" y="3310432"/>
            <a:ext cx="3500463" cy="111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矩形标注 22"/>
          <p:cNvSpPr/>
          <p:nvPr/>
        </p:nvSpPr>
        <p:spPr>
          <a:xfrm>
            <a:off x="3143240" y="4286262"/>
            <a:ext cx="3429024" cy="500066"/>
          </a:xfrm>
          <a:prstGeom prst="wedgeRectCallout">
            <a:avLst>
              <a:gd name="adj1" fmla="val -46052"/>
              <a:gd name="adj2" fmla="val -14347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添加出版机构限制条件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46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32" y="-18"/>
            <a:ext cx="914846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9522" t="23611" r="14104" b="9722"/>
          <a:stretch>
            <a:fillRect/>
          </a:stretch>
        </p:blipFill>
        <p:spPr bwMode="auto">
          <a:xfrm>
            <a:off x="1785918" y="1214428"/>
            <a:ext cx="607223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标注 4"/>
          <p:cNvSpPr/>
          <p:nvPr/>
        </p:nvSpPr>
        <p:spPr>
          <a:xfrm>
            <a:off x="928662" y="2571750"/>
            <a:ext cx="2571768" cy="500066"/>
          </a:xfrm>
          <a:prstGeom prst="wedgeRectCallout">
            <a:avLst>
              <a:gd name="adj1" fmla="val 10364"/>
              <a:gd name="adj2" fmla="val 15985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在线阅读，离线阅读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6215074" y="2571750"/>
            <a:ext cx="2571768" cy="500066"/>
          </a:xfrm>
          <a:prstGeom prst="wedgeRectCallout">
            <a:avLst>
              <a:gd name="adj1" fmla="val -69009"/>
              <a:gd name="adj2" fmla="val -68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图书著录信息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4000496" y="3714758"/>
            <a:ext cx="3786214" cy="500066"/>
          </a:xfrm>
          <a:prstGeom prst="wedgeRectCallout">
            <a:avLst>
              <a:gd name="adj1" fmla="val -42183"/>
              <a:gd name="adj2" fmla="val 9183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目录，缩略图，导出到文献管理器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5278" r="80430"/>
          <a:stretch>
            <a:fillRect/>
          </a:stretch>
        </p:blipFill>
        <p:spPr bwMode="auto">
          <a:xfrm>
            <a:off x="-4465" y="785800"/>
            <a:ext cx="1790383" cy="43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标注 9"/>
          <p:cNvSpPr/>
          <p:nvPr/>
        </p:nvSpPr>
        <p:spPr>
          <a:xfrm>
            <a:off x="2500298" y="1500180"/>
            <a:ext cx="2571768" cy="500066"/>
          </a:xfrm>
          <a:prstGeom prst="wedgeRectCallout">
            <a:avLst>
              <a:gd name="adj1" fmla="val -92800"/>
              <a:gd name="adj2" fmla="val -6096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同类图书推荐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3071802" y="500048"/>
            <a:ext cx="3929090" cy="1928826"/>
          </a:xfrm>
          <a:prstGeom prst="wedgeRectCallout">
            <a:avLst>
              <a:gd name="adj1" fmla="val -58078"/>
              <a:gd name="adj2" fmla="val 11902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iG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Publishing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除个别出版社外，所有电子图书均支持移动终端离线阅读。读者点击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Checkout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系统会提示读者注册个人账户。注册用户登录后，即可使用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Checkout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Code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在移动终端下载电子图书离线阅读。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681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圓角矩形圖說文字 2"/>
          <p:cNvSpPr/>
          <p:nvPr/>
        </p:nvSpPr>
        <p:spPr bwMode="auto">
          <a:xfrm>
            <a:off x="7143768" y="2285998"/>
            <a:ext cx="1643074" cy="642942"/>
          </a:xfrm>
          <a:prstGeom prst="wedgeRectCallout">
            <a:avLst>
              <a:gd name="adj1" fmla="val -146050"/>
              <a:gd name="adj2" fmla="val -69845"/>
            </a:avLst>
          </a:prstGeom>
          <a:extLst>
            <a:ext uri="{AF507438-7753-43e0-B8FC-AC1667EBCBE1}"/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</a:rPr>
              <a:t>缩略图</a:t>
            </a:r>
            <a:endParaRPr lang="zh-TW" altLang="en-US" dirty="0">
              <a:solidFill>
                <a:schemeClr val="dk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14296"/>
            <a:ext cx="11525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9637</TotalTime>
  <Words>241</Words>
  <Application>Microsoft Office PowerPoint</Application>
  <PresentationFormat>全屏显示(16:9)</PresentationFormat>
  <Paragraphs>36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微软雅黑</vt:lpstr>
      <vt:lpstr>Times New Roman</vt:lpstr>
      <vt:lpstr>Calibri</vt:lpstr>
      <vt:lpstr>Century Gothic</vt:lpstr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</dc:title>
  <dc:creator>User</dc:creator>
  <cp:lastModifiedBy>Elle</cp:lastModifiedBy>
  <cp:revision>800</cp:revision>
  <dcterms:created xsi:type="dcterms:W3CDTF">2014-09-29T08:08:23Z</dcterms:created>
  <dcterms:modified xsi:type="dcterms:W3CDTF">2015-09-15T10:10:07Z</dcterms:modified>
</cp:coreProperties>
</file>