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1" r:id="rId3"/>
    <p:sldId id="263" r:id="rId4"/>
    <p:sldId id="265" r:id="rId5"/>
    <p:sldId id="269" r:id="rId6"/>
    <p:sldId id="271" r:id="rId7"/>
    <p:sldId id="272" r:id="rId8"/>
    <p:sldId id="273" r:id="rId9"/>
    <p:sldId id="274" r:id="rId10"/>
    <p:sldId id="275" r:id="rId11"/>
    <p:sldId id="258" r:id="rId12"/>
    <p:sldId id="276" r:id="rId13"/>
    <p:sldId id="280" r:id="rId14"/>
    <p:sldId id="257" r:id="rId15"/>
    <p:sldId id="278" r:id="rId16"/>
    <p:sldId id="279" r:id="rId17"/>
    <p:sldId id="281" r:id="rId18"/>
    <p:sldId id="282" r:id="rId19"/>
    <p:sldId id="284" r:id="rId20"/>
    <p:sldId id="285" r:id="rId21"/>
    <p:sldId id="287" r:id="rId22"/>
    <p:sldId id="286" r:id="rId23"/>
    <p:sldId id="288" r:id="rId24"/>
    <p:sldId id="291" r:id="rId25"/>
    <p:sldId id="290" r:id="rId26"/>
    <p:sldId id="293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D61EA-C7A3-4525-9D1A-F1585DE77D80}" type="datetimeFigureOut">
              <a:rPr lang="zh-CN" altLang="en-US" smtClean="0"/>
              <a:t>2015/5/21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7EA16-76AA-4AA2-A64A-197A92A5A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194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80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模板来自于 </a:t>
            </a:r>
            <a:r>
              <a:rPr lang="en-US" altLang="zh-CN" dirty="0" smtClean="0"/>
              <a:t>http://meihua.docer.com/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9E219-1A71-45DE-8400-265B188BBB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99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fld id="{60B8A838-1ED7-499D-92C3-0E21602FDAF3}" type="slidenum">
              <a:rPr lang="zh-CN" altLang="en-US">
                <a:latin typeface="Calibri" pitchFamily="34" charset="0"/>
                <a:ea typeface="宋体" charset="-122"/>
              </a:rPr>
              <a:pPr/>
              <a:t>3</a:t>
            </a:fld>
            <a:endParaRPr lang="zh-CN" altLang="en-US">
              <a:latin typeface="Calibri" pitchFamily="34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178FE6B5-01AD-4734-BCA8-4C3AA69A416A}" type="slidenum">
              <a:rPr lang="zh-CN" altLang="en-US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fld id="{0032384C-C691-4A9D-AD36-AB61F8EBA7BA}" type="slidenum">
              <a:rPr lang="zh-CN" altLang="en-US">
                <a:latin typeface="Calibri" pitchFamily="34" charset="0"/>
                <a:ea typeface="宋体" charset="-122"/>
              </a:rPr>
              <a:pPr/>
              <a:t>6</a:t>
            </a:fld>
            <a:endParaRPr lang="zh-CN" altLang="en-US">
              <a:latin typeface="Calibri" pitchFamily="34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NCBI</a:t>
            </a:r>
            <a:r>
              <a:rPr lang="zh-CN" altLang="en-US" dirty="0" smtClean="0"/>
              <a:t>美国国立生物技术信息中心：生物数据库（</a:t>
            </a:r>
            <a:r>
              <a:rPr lang="en-US" altLang="zh-CN" dirty="0" err="1" smtClean="0"/>
              <a:t>pubmed,pubmed</a:t>
            </a:r>
            <a:r>
              <a:rPr lang="en-US" altLang="zh-CN" dirty="0" smtClean="0"/>
              <a:t> central)</a:t>
            </a:r>
            <a:r>
              <a:rPr lang="zh-CN" altLang="en-US" dirty="0" smtClean="0"/>
              <a:t>、生物信息工具、图谱等。</a:t>
            </a:r>
            <a:endParaRPr lang="en-US" altLang="zh-CN" dirty="0" smtClean="0"/>
          </a:p>
          <a:p>
            <a:r>
              <a:rPr lang="en-US" altLang="zh-CN" dirty="0" smtClean="0"/>
              <a:t>The National Academies Press (NAP) </a:t>
            </a:r>
            <a:r>
              <a:rPr lang="zh-CN" altLang="en-US" dirty="0" smtClean="0"/>
              <a:t>是美国国家科学院下属的学术出版机构，主要出版美国国家科学院、国家工程院，医学研究所和国家研究委员会的报告。</a:t>
            </a:r>
            <a:endParaRPr lang="en-US" altLang="zh-CN" dirty="0" smtClean="0"/>
          </a:p>
          <a:p>
            <a:r>
              <a:rPr lang="en-US" altLang="zh-CN" dirty="0" smtClean="0"/>
              <a:t>UC Press E-Books Collection, 1982-2004</a:t>
            </a:r>
            <a:r>
              <a:rPr lang="zh-CN" altLang="en-US" dirty="0" smtClean="0"/>
              <a:t>是加州大学出版社和加利福尼亚数字图书馆联合项目，其中的</a:t>
            </a:r>
            <a:r>
              <a:rPr lang="en-US" altLang="zh-CN" dirty="0" smtClean="0"/>
              <a:t>700</a:t>
            </a:r>
            <a:r>
              <a:rPr lang="zh-CN" altLang="en-US" dirty="0" smtClean="0"/>
              <a:t>多种电子图书免费在线浏览（以“</a:t>
            </a:r>
            <a:r>
              <a:rPr lang="en-US" altLang="zh-CN" dirty="0" smtClean="0"/>
              <a:t>public”</a:t>
            </a:r>
            <a:r>
              <a:rPr lang="zh-CN" altLang="en-US" dirty="0" smtClean="0"/>
              <a:t>标识）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7EA16-76AA-4AA2-A64A-197A92A5AF6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620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82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fld id="{18B58038-6410-410E-8C21-FE1AC58C5EAD}" type="slidenum">
              <a:rPr lang="zh-CN" altLang="en-US">
                <a:latin typeface="Calibri" pitchFamily="34" charset="0"/>
                <a:ea typeface="宋体" charset="-122"/>
              </a:rPr>
              <a:pPr/>
              <a:t>15</a:t>
            </a:fld>
            <a:endParaRPr lang="zh-CN" altLang="en-US">
              <a:latin typeface="Calibri" pitchFamily="34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7EA16-76AA-4AA2-A64A-197A92A5AF6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53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4857749" y="868426"/>
            <a:ext cx="428625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单击此处添加您的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标题文字</a:t>
            </a:r>
            <a:endParaRPr lang="zh-CN" altLang="en-US" dirty="0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6342058" y="3600400"/>
            <a:ext cx="2046366" cy="332656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农学馆参考咨询部</a:t>
            </a:r>
          </a:p>
        </p:txBody>
      </p:sp>
    </p:spTree>
    <p:extLst>
      <p:ext uri="{BB962C8B-B14F-4D97-AF65-F5344CB8AC3E}">
        <p14:creationId xmlns:p14="http://schemas.microsoft.com/office/powerpoint/2010/main" val="41666084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96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节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80998" y="162557"/>
            <a:ext cx="8039101" cy="69959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80999" y="1026615"/>
            <a:ext cx="8039101" cy="5193212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6084168" y="652534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农学馆参考咨询部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4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节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6141075" y="651605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农学馆参考咨询部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5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881E-6CEE-43BA-A76E-97ACF4B6EDF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7F48-7127-4721-B3A3-5E67870C48D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162557"/>
            <a:ext cx="8292045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3A4D2-63ED-4970-9462-DB5634D424B9}" type="datetimeFigureOut">
              <a:rPr lang="zh-CN" altLang="en-US" smtClean="0"/>
              <a:t>2015/5/21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1D716-4978-4C69-8EB9-0ACFF8A38BE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19099" y="1026615"/>
            <a:ext cx="8292045" cy="519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156298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 baseline="0">
          <a:solidFill>
            <a:schemeClr val="accent1">
              <a:lumMod val="75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357188" indent="-271463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1"/>
        </a:buClr>
        <a:buSzPct val="70000"/>
        <a:buFont typeface="Wingdings 2" panose="05020102010507070707" pitchFamily="18" charset="2"/>
        <a:buChar char=""/>
        <a:defRPr lang="zh-CN" altLang="en-US" sz="2000" kern="1200" baseline="0" dirty="0" smtClean="0">
          <a:solidFill>
            <a:schemeClr val="accent1"/>
          </a:solidFill>
          <a:latin typeface="+mn-ea"/>
          <a:ea typeface="+mn-ea"/>
          <a:cs typeface="+mn-cs"/>
        </a:defRPr>
      </a:lvl1pPr>
      <a:lvl2pPr marL="357188" indent="-357188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rgbClr val="7D7D7D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991449" y="332656"/>
            <a:ext cx="5148064" cy="1944216"/>
          </a:xfrm>
        </p:spPr>
        <p:txBody>
          <a:bodyPr/>
          <a:lstStyle/>
          <a:p>
            <a:r>
              <a:rPr lang="zh-CN" altLang="en-US" sz="5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外文文献的查找与全文获取</a:t>
            </a:r>
            <a:endParaRPr lang="zh-CN" altLang="en-US" sz="54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5220072" y="2492896"/>
            <a:ext cx="3923928" cy="1944216"/>
          </a:xfrm>
        </p:spPr>
        <p:txBody>
          <a:bodyPr/>
          <a:lstStyle/>
          <a:p>
            <a:r>
              <a:rPr lang="zh-CN" altLang="en-US" dirty="0" smtClean="0">
                <a:latin typeface="+mj-ea"/>
                <a:ea typeface="+mj-ea"/>
              </a:rPr>
              <a:t>时间：</a:t>
            </a:r>
            <a:r>
              <a:rPr lang="en-US" altLang="zh-CN" dirty="0" smtClean="0">
                <a:latin typeface="+mj-ea"/>
                <a:ea typeface="+mj-ea"/>
              </a:rPr>
              <a:t>2015</a:t>
            </a:r>
            <a:r>
              <a:rPr lang="zh-CN" altLang="en-US" dirty="0" smtClean="0">
                <a:latin typeface="+mj-ea"/>
                <a:ea typeface="+mj-ea"/>
              </a:rPr>
              <a:t>年</a:t>
            </a:r>
            <a:r>
              <a:rPr lang="en-US" altLang="zh-CN" dirty="0" smtClean="0">
                <a:latin typeface="+mj-ea"/>
                <a:ea typeface="+mj-ea"/>
              </a:rPr>
              <a:t>5</a:t>
            </a:r>
            <a:r>
              <a:rPr lang="zh-CN" altLang="en-US" dirty="0" smtClean="0">
                <a:latin typeface="+mj-ea"/>
                <a:ea typeface="+mj-ea"/>
              </a:rPr>
              <a:t>月</a:t>
            </a:r>
            <a:r>
              <a:rPr lang="en-US" altLang="zh-CN" dirty="0" smtClean="0">
                <a:latin typeface="+mj-ea"/>
                <a:ea typeface="+mj-ea"/>
              </a:rPr>
              <a:t>21</a:t>
            </a:r>
            <a:r>
              <a:rPr lang="zh-CN" altLang="en-US" dirty="0" smtClean="0">
                <a:latin typeface="+mj-ea"/>
                <a:ea typeface="+mj-ea"/>
              </a:rPr>
              <a:t>日</a:t>
            </a:r>
            <a:r>
              <a:rPr lang="en-US" altLang="zh-CN" dirty="0" smtClean="0">
                <a:latin typeface="+mj-ea"/>
                <a:ea typeface="+mj-ea"/>
              </a:rPr>
              <a:t>13:30-14:30</a:t>
            </a:r>
          </a:p>
          <a:p>
            <a:r>
              <a:rPr lang="zh-CN" altLang="en-US" dirty="0" smtClean="0">
                <a:latin typeface="+mj-ea"/>
                <a:ea typeface="+mj-ea"/>
              </a:rPr>
              <a:t>地点：图书馆</a:t>
            </a:r>
            <a:r>
              <a:rPr lang="en-US" altLang="zh-CN" dirty="0" smtClean="0">
                <a:latin typeface="+mj-ea"/>
                <a:ea typeface="+mj-ea"/>
              </a:rPr>
              <a:t>418</a:t>
            </a:r>
            <a:r>
              <a:rPr lang="zh-CN" altLang="en-US" dirty="0" smtClean="0">
                <a:latin typeface="+mj-ea"/>
                <a:ea typeface="+mj-ea"/>
              </a:rPr>
              <a:t>多媒体室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guosy703@126.com</a:t>
            </a:r>
          </a:p>
          <a:p>
            <a:r>
              <a:rPr lang="zh-CN" altLang="en-US" dirty="0" smtClean="0">
                <a:latin typeface="+mj-ea"/>
                <a:ea typeface="+mj-ea"/>
              </a:rPr>
              <a:t>农学馆参考咨询部</a:t>
            </a:r>
            <a:endParaRPr lang="zh-CN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3796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7623" y="110621"/>
            <a:ext cx="5166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2.4 DOI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号锁定全文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URL</a:t>
            </a:r>
          </a:p>
        </p:txBody>
      </p:sp>
      <p:sp>
        <p:nvSpPr>
          <p:cNvPr id="3" name="矩形 2"/>
          <p:cNvSpPr/>
          <p:nvPr/>
        </p:nvSpPr>
        <p:spPr>
          <a:xfrm>
            <a:off x="5664863" y="620688"/>
            <a:ext cx="2841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dx.doi.org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9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2.5 OA</a:t>
            </a:r>
            <a:r>
              <a:rPr lang="zh-CN" altLang="en-US" sz="3600" dirty="0" smtClean="0"/>
              <a:t>资源</a:t>
            </a:r>
            <a:endParaRPr lang="zh-CN" altLang="en-US" sz="36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OA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期刊</a:t>
            </a: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OA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仓储库</a:t>
            </a: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OA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图书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34" y="908720"/>
            <a:ext cx="3362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724128" y="980728"/>
            <a:ext cx="3161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网址：</a:t>
            </a:r>
            <a:r>
              <a:rPr lang="en-US" altLang="zh-CN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doaj.org</a:t>
            </a:r>
            <a:endParaRPr lang="zh-CN" alt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34" y="1651670"/>
            <a:ext cx="2200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76056" y="1681644"/>
            <a:ext cx="3569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网址：</a:t>
            </a:r>
            <a:r>
              <a:rPr lang="en-US" altLang="zh-CN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highwire.org</a:t>
            </a:r>
            <a:endParaRPr lang="zh-CN" alt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99302"/>
            <a:ext cx="53911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611243" y="3068960"/>
            <a:ext cx="4209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网址：</a:t>
            </a:r>
            <a:r>
              <a:rPr lang="en-US" altLang="zh-CN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opendoar.org</a:t>
            </a:r>
            <a:endParaRPr lang="zh-CN" alt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78" y="3434705"/>
            <a:ext cx="53530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328960" y="4221088"/>
            <a:ext cx="4234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网址：</a:t>
            </a:r>
            <a:r>
              <a:rPr lang="en-US" altLang="zh-CN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www.nap.edu</a:t>
            </a:r>
            <a:endParaRPr lang="zh-CN" alt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10" y="4768163"/>
            <a:ext cx="445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411760" y="5373216"/>
            <a:ext cx="5862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http://publishing.cdlib.org/ucpressebooks/</a:t>
            </a:r>
            <a:endParaRPr lang="zh-CN" alt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2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0998" y="162556"/>
            <a:ext cx="8039101" cy="818171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2.6 </a:t>
            </a:r>
            <a:r>
              <a:rPr lang="zh-CN" altLang="en-US" sz="3600" dirty="0" smtClean="0"/>
              <a:t>学术</a:t>
            </a:r>
            <a:r>
              <a:rPr lang="zh-CN" altLang="en-US" sz="3600" dirty="0"/>
              <a:t>搜索引擎：谷粉</a:t>
            </a:r>
            <a:r>
              <a:rPr lang="zh-CN" altLang="en-US" sz="3600" dirty="0" smtClean="0"/>
              <a:t>搜搜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42639"/>
            <a:ext cx="8039101" cy="26184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</a:rPr>
              <a:t>创建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</a:rPr>
              <a:t>于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</a:rPr>
              <a:t>2012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</a:rPr>
              <a:t>年，致力于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</a:rPr>
              <a:t>为广大谷粉提供高速稳定的谷歌搜索服务。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</a:rPr>
              <a:t>谷粉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</a:rPr>
              <a:t>搜搜提供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</a:rPr>
              <a:t>个谷歌搜索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</a:rPr>
              <a:t>服务：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</a:endParaRPr>
          </a:p>
          <a:p>
            <a:pPr marL="871537" lvl="2" indent="0">
              <a:buNone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网页搜索</a:t>
            </a:r>
            <a:endParaRPr lang="en-US" altLang="zh-CN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 marL="871537" lvl="2" indent="0">
              <a:buNone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图片搜索</a:t>
            </a:r>
            <a:endParaRPr lang="en-US" altLang="zh-CN" b="1" dirty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 marL="871537" lvl="2" indent="0">
              <a:buNone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学术搜索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22" y="3861048"/>
            <a:ext cx="66865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9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2.7 </a:t>
            </a:r>
            <a:r>
              <a:rPr lang="zh-CN" altLang="en-US" sz="3600" dirty="0" smtClean="0"/>
              <a:t>网盘搜索</a:t>
            </a:r>
            <a:endParaRPr lang="zh-CN" alt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8911"/>
            <a:ext cx="4800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130101" y="1988840"/>
            <a:ext cx="3618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www.pansou.com</a:t>
            </a:r>
            <a:endParaRPr lang="zh-CN" altLang="en-US" sz="36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3429000"/>
            <a:ext cx="2941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so.baiduyun.me</a:t>
            </a:r>
            <a:endParaRPr lang="zh-CN" alt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82" y="3254102"/>
            <a:ext cx="50482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93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2.8 </a:t>
            </a:r>
            <a:r>
              <a:rPr lang="zh-CN" altLang="en-US" sz="3600" dirty="0" smtClean="0"/>
              <a:t>文献传递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CASHL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资源</a:t>
            </a: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CALIS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资源 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www.calis.edu.cn</a:t>
            </a:r>
            <a:endParaRPr lang="en-US" altLang="zh-CN" sz="2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871537" lvl="2" indent="0">
              <a:lnSpc>
                <a:spcPct val="200000"/>
              </a:lnSpc>
              <a:buNone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读学术资源搜索引擎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71537" lvl="2" indent="0">
              <a:lnSpc>
                <a:spcPct val="200000"/>
              </a:lnSpc>
              <a:buNone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外文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期刊网 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ccc.calis.edu.cn</a:t>
            </a:r>
          </a:p>
          <a:p>
            <a:pPr marL="871537" lvl="2" indent="0">
              <a:lnSpc>
                <a:spcPct val="200000"/>
              </a:lnSpc>
              <a:buNone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得：全文获取平台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01" y="1052736"/>
            <a:ext cx="4829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32" y="2276872"/>
            <a:ext cx="2019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93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2895600" y="2203773"/>
            <a:ext cx="4808538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latin typeface="Arial" panose="020B0604020202020204" pitchFamily="34" charset="0"/>
                <a:ea typeface="微软雅黑" pitchFamily="34" charset="-122"/>
              </a:rPr>
              <a:t>检索</a:t>
            </a:r>
            <a:r>
              <a:rPr lang="zh-CN" altLang="en-US" sz="48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</a:rPr>
              <a:t>举例</a:t>
            </a:r>
            <a:endParaRPr lang="zh-CN" altLang="en-US" sz="4800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</a:endParaRPr>
          </a:p>
        </p:txBody>
      </p:sp>
      <p:cxnSp>
        <p:nvCxnSpPr>
          <p:cNvPr id="3075" name="直接连接符 7"/>
          <p:cNvCxnSpPr>
            <a:cxnSpLocks noChangeShapeType="1"/>
          </p:cNvCxnSpPr>
          <p:nvPr/>
        </p:nvCxnSpPr>
        <p:spPr bwMode="auto">
          <a:xfrm>
            <a:off x="1439863" y="1916832"/>
            <a:ext cx="6264275" cy="1588"/>
          </a:xfrm>
          <a:prstGeom prst="line">
            <a:avLst/>
          </a:prstGeom>
          <a:noFill/>
          <a:ln w="9525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直接连接符 8"/>
          <p:cNvCxnSpPr>
            <a:cxnSpLocks noChangeShapeType="1"/>
          </p:cNvCxnSpPr>
          <p:nvPr/>
        </p:nvCxnSpPr>
        <p:spPr bwMode="auto">
          <a:xfrm>
            <a:off x="1439863" y="3429000"/>
            <a:ext cx="6264275" cy="3175"/>
          </a:xfrm>
          <a:prstGeom prst="line">
            <a:avLst/>
          </a:prstGeom>
          <a:noFill/>
          <a:ln w="9525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任意多边形 15"/>
          <p:cNvSpPr>
            <a:spLocks/>
          </p:cNvSpPr>
          <p:nvPr/>
        </p:nvSpPr>
        <p:spPr bwMode="auto">
          <a:xfrm>
            <a:off x="1439863" y="1988840"/>
            <a:ext cx="1152525" cy="1390650"/>
          </a:xfrm>
          <a:custGeom>
            <a:avLst/>
            <a:gdLst>
              <a:gd name="T0" fmla="*/ 0 w 1153318"/>
              <a:gd name="T1" fmla="*/ 0 h 1389644"/>
              <a:gd name="T2" fmla="*/ 1153318 w 1153318"/>
              <a:gd name="T3" fmla="*/ 1389644 h 1389644"/>
            </a:gdLst>
            <a:ahLst/>
            <a:cxnLst/>
            <a:rect l="T0" t="T1" r="T2" b="T3"/>
            <a:pathLst>
              <a:path w="1153318" h="1389644">
                <a:moveTo>
                  <a:pt x="0" y="239717"/>
                </a:moveTo>
                <a:lnTo>
                  <a:pt x="2381" y="239717"/>
                </a:lnTo>
                <a:lnTo>
                  <a:pt x="2381" y="371475"/>
                </a:lnTo>
                <a:cubicBezTo>
                  <a:pt x="43156" y="371475"/>
                  <a:pt x="83931" y="371475"/>
                  <a:pt x="124801" y="371475"/>
                </a:cubicBezTo>
                <a:lnTo>
                  <a:pt x="124801" y="239717"/>
                </a:lnTo>
                <a:lnTo>
                  <a:pt x="278499" y="239717"/>
                </a:lnTo>
                <a:lnTo>
                  <a:pt x="256367" y="371475"/>
                </a:lnTo>
                <a:cubicBezTo>
                  <a:pt x="298475" y="371475"/>
                  <a:pt x="340679" y="371475"/>
                  <a:pt x="382788" y="371475"/>
                </a:cubicBezTo>
                <a:cubicBezTo>
                  <a:pt x="385265" y="349246"/>
                  <a:pt x="387742" y="327017"/>
                  <a:pt x="390219" y="304788"/>
                </a:cubicBezTo>
                <a:cubicBezTo>
                  <a:pt x="404795" y="304788"/>
                  <a:pt x="419371" y="304788"/>
                  <a:pt x="433947" y="304788"/>
                </a:cubicBezTo>
                <a:cubicBezTo>
                  <a:pt x="436138" y="327017"/>
                  <a:pt x="438329" y="349246"/>
                  <a:pt x="440520" y="371475"/>
                </a:cubicBezTo>
                <a:cubicBezTo>
                  <a:pt x="482153" y="371475"/>
                  <a:pt x="523880" y="371475"/>
                  <a:pt x="565512" y="371475"/>
                </a:cubicBezTo>
                <a:lnTo>
                  <a:pt x="540710" y="239717"/>
                </a:lnTo>
                <a:lnTo>
                  <a:pt x="585614" y="239717"/>
                </a:lnTo>
                <a:lnTo>
                  <a:pt x="585614" y="371475"/>
                </a:lnTo>
                <a:cubicBezTo>
                  <a:pt x="626389" y="371475"/>
                  <a:pt x="667164" y="371475"/>
                  <a:pt x="707939" y="371475"/>
                </a:cubicBezTo>
                <a:lnTo>
                  <a:pt x="707939" y="239717"/>
                </a:lnTo>
                <a:lnTo>
                  <a:pt x="744579" y="239717"/>
                </a:lnTo>
                <a:lnTo>
                  <a:pt x="745093" y="248065"/>
                </a:lnTo>
                <a:cubicBezTo>
                  <a:pt x="745093" y="289170"/>
                  <a:pt x="745093" y="330370"/>
                  <a:pt x="745093" y="371475"/>
                </a:cubicBezTo>
                <a:cubicBezTo>
                  <a:pt x="783010" y="371475"/>
                  <a:pt x="820832" y="371475"/>
                  <a:pt x="858748" y="371475"/>
                </a:cubicBezTo>
                <a:cubicBezTo>
                  <a:pt x="858748" y="338898"/>
                  <a:pt x="858748" y="306225"/>
                  <a:pt x="858748" y="273552"/>
                </a:cubicBezTo>
                <a:lnTo>
                  <a:pt x="858025" y="239717"/>
                </a:lnTo>
                <a:lnTo>
                  <a:pt x="958399" y="239717"/>
                </a:lnTo>
                <a:lnTo>
                  <a:pt x="958399" y="371475"/>
                </a:lnTo>
                <a:cubicBezTo>
                  <a:pt x="999174" y="371475"/>
                  <a:pt x="1039949" y="371475"/>
                  <a:pt x="1080724" y="371475"/>
                </a:cubicBezTo>
                <a:lnTo>
                  <a:pt x="1080724" y="239717"/>
                </a:lnTo>
                <a:lnTo>
                  <a:pt x="1149927" y="239717"/>
                </a:lnTo>
                <a:lnTo>
                  <a:pt x="1149927" y="1389644"/>
                </a:lnTo>
                <a:lnTo>
                  <a:pt x="0" y="1389644"/>
                </a:lnTo>
                <a:lnTo>
                  <a:pt x="0" y="239717"/>
                </a:lnTo>
                <a:close/>
                <a:moveTo>
                  <a:pt x="412130" y="82880"/>
                </a:moveTo>
                <a:cubicBezTo>
                  <a:pt x="399650" y="153975"/>
                  <a:pt x="391838" y="206003"/>
                  <a:pt x="388599" y="238867"/>
                </a:cubicBezTo>
                <a:cubicBezTo>
                  <a:pt x="402603" y="238867"/>
                  <a:pt x="416703" y="238867"/>
                  <a:pt x="430708" y="238867"/>
                </a:cubicBezTo>
                <a:cubicBezTo>
                  <a:pt x="424515" y="196804"/>
                  <a:pt x="418323" y="144777"/>
                  <a:pt x="412130" y="82880"/>
                </a:cubicBezTo>
                <a:close/>
                <a:moveTo>
                  <a:pt x="707939" y="63526"/>
                </a:moveTo>
                <a:cubicBezTo>
                  <a:pt x="707939" y="91120"/>
                  <a:pt x="707939" y="118619"/>
                  <a:pt x="707939" y="146214"/>
                </a:cubicBezTo>
                <a:cubicBezTo>
                  <a:pt x="721657" y="146214"/>
                  <a:pt x="731279" y="144681"/>
                  <a:pt x="736805" y="141711"/>
                </a:cubicBezTo>
                <a:cubicBezTo>
                  <a:pt x="742330" y="138740"/>
                  <a:pt x="745093" y="129063"/>
                  <a:pt x="745093" y="112679"/>
                </a:cubicBezTo>
                <a:cubicBezTo>
                  <a:pt x="745093" y="105876"/>
                  <a:pt x="745093" y="99073"/>
                  <a:pt x="745093" y="92270"/>
                </a:cubicBezTo>
                <a:cubicBezTo>
                  <a:pt x="745093" y="80485"/>
                  <a:pt x="742426" y="72724"/>
                  <a:pt x="737091" y="69083"/>
                </a:cubicBezTo>
                <a:cubicBezTo>
                  <a:pt x="731851" y="65442"/>
                  <a:pt x="722038" y="63526"/>
                  <a:pt x="707939" y="63526"/>
                </a:cubicBezTo>
                <a:close/>
                <a:moveTo>
                  <a:pt x="124801" y="63526"/>
                </a:moveTo>
                <a:cubicBezTo>
                  <a:pt x="124801" y="95049"/>
                  <a:pt x="124801" y="126572"/>
                  <a:pt x="124801" y="158095"/>
                </a:cubicBezTo>
                <a:cubicBezTo>
                  <a:pt x="128231" y="158287"/>
                  <a:pt x="131279" y="158382"/>
                  <a:pt x="133756" y="158382"/>
                </a:cubicBezTo>
                <a:cubicBezTo>
                  <a:pt x="144998" y="158382"/>
                  <a:pt x="152810" y="156179"/>
                  <a:pt x="157192" y="151771"/>
                </a:cubicBezTo>
                <a:cubicBezTo>
                  <a:pt x="161479" y="147460"/>
                  <a:pt x="163670" y="138357"/>
                  <a:pt x="163670" y="124560"/>
                </a:cubicBezTo>
                <a:cubicBezTo>
                  <a:pt x="163670" y="114403"/>
                  <a:pt x="163670" y="104247"/>
                  <a:pt x="163670" y="94091"/>
                </a:cubicBezTo>
                <a:cubicBezTo>
                  <a:pt x="163670" y="81347"/>
                  <a:pt x="161193" y="73107"/>
                  <a:pt x="156144" y="69274"/>
                </a:cubicBezTo>
                <a:cubicBezTo>
                  <a:pt x="151095" y="65442"/>
                  <a:pt x="140615" y="63526"/>
                  <a:pt x="124801" y="63526"/>
                </a:cubicBezTo>
                <a:close/>
                <a:moveTo>
                  <a:pt x="885995" y="0"/>
                </a:moveTo>
                <a:cubicBezTo>
                  <a:pt x="975166" y="0"/>
                  <a:pt x="1064242" y="0"/>
                  <a:pt x="1153318" y="0"/>
                </a:cubicBezTo>
                <a:cubicBezTo>
                  <a:pt x="1153318" y="24816"/>
                  <a:pt x="1153318" y="49537"/>
                  <a:pt x="1153318" y="74353"/>
                </a:cubicBezTo>
                <a:cubicBezTo>
                  <a:pt x="1129120" y="74353"/>
                  <a:pt x="1104922" y="74353"/>
                  <a:pt x="1080724" y="74353"/>
                </a:cubicBezTo>
                <a:lnTo>
                  <a:pt x="1080724" y="239717"/>
                </a:lnTo>
                <a:lnTo>
                  <a:pt x="958399" y="239717"/>
                </a:lnTo>
                <a:lnTo>
                  <a:pt x="958399" y="74353"/>
                </a:lnTo>
                <a:cubicBezTo>
                  <a:pt x="934296" y="74353"/>
                  <a:pt x="910098" y="74353"/>
                  <a:pt x="885995" y="74353"/>
                </a:cubicBezTo>
                <a:cubicBezTo>
                  <a:pt x="885995" y="49537"/>
                  <a:pt x="885995" y="24816"/>
                  <a:pt x="885995" y="0"/>
                </a:cubicBezTo>
                <a:close/>
                <a:moveTo>
                  <a:pt x="585614" y="0"/>
                </a:moveTo>
                <a:cubicBezTo>
                  <a:pt x="614480" y="0"/>
                  <a:pt x="643347" y="0"/>
                  <a:pt x="672213" y="0"/>
                </a:cubicBezTo>
                <a:cubicBezTo>
                  <a:pt x="729946" y="0"/>
                  <a:pt x="769006" y="1725"/>
                  <a:pt x="789393" y="5270"/>
                </a:cubicBezTo>
                <a:cubicBezTo>
                  <a:pt x="809876" y="8815"/>
                  <a:pt x="826548" y="17822"/>
                  <a:pt x="839409" y="32194"/>
                </a:cubicBezTo>
                <a:cubicBezTo>
                  <a:pt x="852270" y="46662"/>
                  <a:pt x="858748" y="69753"/>
                  <a:pt x="858748" y="101468"/>
                </a:cubicBezTo>
                <a:cubicBezTo>
                  <a:pt x="858748" y="130309"/>
                  <a:pt x="854176" y="149759"/>
                  <a:pt x="845125" y="159724"/>
                </a:cubicBezTo>
                <a:cubicBezTo>
                  <a:pt x="835979" y="169689"/>
                  <a:pt x="818069" y="175629"/>
                  <a:pt x="791298" y="177641"/>
                </a:cubicBezTo>
                <a:cubicBezTo>
                  <a:pt x="815497" y="182336"/>
                  <a:pt x="831787" y="188660"/>
                  <a:pt x="840171" y="196708"/>
                </a:cubicBezTo>
                <a:cubicBezTo>
                  <a:pt x="848459" y="204661"/>
                  <a:pt x="853604" y="211943"/>
                  <a:pt x="855700" y="218554"/>
                </a:cubicBezTo>
                <a:cubicBezTo>
                  <a:pt x="856700" y="221908"/>
                  <a:pt x="857462" y="228160"/>
                  <a:pt x="857974" y="237322"/>
                </a:cubicBezTo>
                <a:lnTo>
                  <a:pt x="858025" y="239717"/>
                </a:lnTo>
                <a:lnTo>
                  <a:pt x="744579" y="239717"/>
                </a:lnTo>
                <a:lnTo>
                  <a:pt x="743605" y="223896"/>
                </a:lnTo>
                <a:cubicBezTo>
                  <a:pt x="742616" y="217740"/>
                  <a:pt x="741140" y="213476"/>
                  <a:pt x="739187" y="211081"/>
                </a:cubicBezTo>
                <a:cubicBezTo>
                  <a:pt x="735185" y="206386"/>
                  <a:pt x="724801" y="203990"/>
                  <a:pt x="707939" y="203990"/>
                </a:cubicBezTo>
                <a:lnTo>
                  <a:pt x="707939" y="239717"/>
                </a:lnTo>
                <a:lnTo>
                  <a:pt x="585614" y="239717"/>
                </a:lnTo>
                <a:lnTo>
                  <a:pt x="585614" y="0"/>
                </a:lnTo>
                <a:close/>
                <a:moveTo>
                  <a:pt x="318767" y="0"/>
                </a:moveTo>
                <a:cubicBezTo>
                  <a:pt x="377643" y="0"/>
                  <a:pt x="436614" y="0"/>
                  <a:pt x="495585" y="0"/>
                </a:cubicBezTo>
                <a:lnTo>
                  <a:pt x="540710" y="239717"/>
                </a:lnTo>
                <a:lnTo>
                  <a:pt x="278499" y="239717"/>
                </a:lnTo>
                <a:lnTo>
                  <a:pt x="318767" y="0"/>
                </a:lnTo>
                <a:close/>
                <a:moveTo>
                  <a:pt x="2381" y="0"/>
                </a:moveTo>
                <a:cubicBezTo>
                  <a:pt x="43537" y="0"/>
                  <a:pt x="84598" y="0"/>
                  <a:pt x="125658" y="0"/>
                </a:cubicBezTo>
                <a:cubicBezTo>
                  <a:pt x="158907" y="0"/>
                  <a:pt x="184534" y="2108"/>
                  <a:pt x="202445" y="6228"/>
                </a:cubicBezTo>
                <a:cubicBezTo>
                  <a:pt x="220355" y="10348"/>
                  <a:pt x="233883" y="16289"/>
                  <a:pt x="242838" y="24050"/>
                </a:cubicBezTo>
                <a:cubicBezTo>
                  <a:pt x="251889" y="31907"/>
                  <a:pt x="257986" y="41296"/>
                  <a:pt x="261130" y="52411"/>
                </a:cubicBezTo>
                <a:cubicBezTo>
                  <a:pt x="264369" y="63526"/>
                  <a:pt x="265989" y="80676"/>
                  <a:pt x="265989" y="103959"/>
                </a:cubicBezTo>
                <a:cubicBezTo>
                  <a:pt x="265989" y="114691"/>
                  <a:pt x="265989" y="125518"/>
                  <a:pt x="265989" y="136345"/>
                </a:cubicBezTo>
                <a:cubicBezTo>
                  <a:pt x="265989" y="160011"/>
                  <a:pt x="262845" y="177354"/>
                  <a:pt x="256652" y="188181"/>
                </a:cubicBezTo>
                <a:cubicBezTo>
                  <a:pt x="250460" y="199008"/>
                  <a:pt x="239123" y="207344"/>
                  <a:pt x="222546" y="213189"/>
                </a:cubicBezTo>
                <a:cubicBezTo>
                  <a:pt x="205970" y="219033"/>
                  <a:pt x="184344" y="221908"/>
                  <a:pt x="157573" y="221908"/>
                </a:cubicBezTo>
                <a:cubicBezTo>
                  <a:pt x="146617" y="221908"/>
                  <a:pt x="135661" y="221908"/>
                  <a:pt x="124801" y="221908"/>
                </a:cubicBezTo>
                <a:lnTo>
                  <a:pt x="124801" y="239717"/>
                </a:lnTo>
                <a:lnTo>
                  <a:pt x="2381" y="239717"/>
                </a:lnTo>
                <a:lnTo>
                  <a:pt x="23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39600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dirty="0" smtClean="0">
                <a:solidFill>
                  <a:srgbClr val="FFFFFF"/>
                </a:solidFill>
                <a:latin typeface="Impact" pitchFamily="34" charset="0"/>
                <a:ea typeface="微软雅黑" pitchFamily="34" charset="-122"/>
              </a:rPr>
              <a:t>03</a:t>
            </a:r>
            <a:endParaRPr lang="zh-CN" altLang="en-US" sz="6600" dirty="0">
              <a:solidFill>
                <a:srgbClr val="FFFFFF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53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0998" y="162556"/>
            <a:ext cx="8039101" cy="88088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</a:rPr>
              <a:t>3.1 </a:t>
            </a:r>
            <a:r>
              <a:rPr lang="zh-CN" altLang="en-US" dirty="0" smtClean="0">
                <a:solidFill>
                  <a:schemeClr val="tx1">
                    <a:lumMod val="75000"/>
                  </a:schemeClr>
                </a:solidFill>
              </a:rPr>
              <a:t>查找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</a:rPr>
              <a:t>Journal of Medical Microbiology</a:t>
            </a:r>
            <a:br>
              <a:rPr lang="en-US" altLang="zh-CN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zh-CN" altLang="en-US" dirty="0" smtClean="0">
                <a:solidFill>
                  <a:schemeClr val="tx1">
                    <a:lumMod val="75000"/>
                  </a:schemeClr>
                </a:solidFill>
              </a:rPr>
              <a:t>的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影响因子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56864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71600" y="1403484"/>
            <a:ext cx="3964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+mj-ea"/>
                <a:ea typeface="+mj-ea"/>
              </a:rPr>
              <a:t>Journal </a:t>
            </a:r>
            <a:r>
              <a:rPr lang="en-US" altLang="zh-CN" b="1" dirty="0">
                <a:solidFill>
                  <a:srgbClr val="C00000"/>
                </a:solidFill>
                <a:latin typeface="+mj-ea"/>
                <a:ea typeface="+mj-ea"/>
              </a:rPr>
              <a:t>of Medical Microbiology</a:t>
            </a:r>
            <a:endParaRPr lang="zh-CN" altLang="en-US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58674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515993" y="1043444"/>
            <a:ext cx="3624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http://</a:t>
            </a:r>
            <a:r>
              <a:rPr lang="en-US" altLang="zh-CN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www.medsci.cn/sci/</a:t>
            </a:r>
            <a:endParaRPr lang="zh-CN" alt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62936" y="1772816"/>
            <a:ext cx="205348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检索一种期刊是否被</a:t>
            </a:r>
            <a:r>
              <a:rPr lang="en-US" altLang="zh-CN" b="1" dirty="0">
                <a:solidFill>
                  <a:srgbClr val="FF0000"/>
                </a:solidFill>
              </a:rPr>
              <a:t>SCI</a:t>
            </a:r>
            <a:r>
              <a:rPr lang="zh-CN" altLang="en-US" b="1" dirty="0">
                <a:solidFill>
                  <a:srgbClr val="FF0000"/>
                </a:solidFill>
              </a:rPr>
              <a:t>收录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62936" y="3212976"/>
            <a:ext cx="2052063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输入刊名或</a:t>
            </a:r>
            <a:r>
              <a:rPr lang="en-US" altLang="zh-CN" b="1" dirty="0">
                <a:solidFill>
                  <a:srgbClr val="FF0000"/>
                </a:solidFill>
              </a:rPr>
              <a:t>ISSN</a:t>
            </a:r>
            <a:r>
              <a:rPr lang="zh-CN" altLang="en-US" b="1" dirty="0" smtClean="0">
                <a:solidFill>
                  <a:srgbClr val="FF0000"/>
                </a:solidFill>
              </a:rPr>
              <a:t>号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（</a:t>
            </a:r>
            <a:r>
              <a:rPr lang="en-US" altLang="zh-CN" b="1" dirty="0" smtClean="0">
                <a:solidFill>
                  <a:schemeClr val="bg1"/>
                </a:solidFill>
              </a:rPr>
              <a:t>web of science</a:t>
            </a:r>
            <a:r>
              <a:rPr lang="zh-CN" altLang="en-US" b="1" dirty="0" smtClean="0">
                <a:solidFill>
                  <a:schemeClr val="bg1"/>
                </a:solidFill>
              </a:rPr>
              <a:t>）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字段：出版物名称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7222532" y="2348880"/>
            <a:ext cx="0" cy="86409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45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2" y="1196752"/>
            <a:ext cx="7791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62" y="2420888"/>
            <a:ext cx="48958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2146540" y="3462070"/>
            <a:ext cx="42484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2295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47009"/>
            <a:ext cx="4695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8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 </a:t>
            </a:r>
            <a:r>
              <a:rPr lang="zh-CN" altLang="en-US" dirty="0" smtClean="0"/>
              <a:t>单篇文献</a:t>
            </a:r>
            <a:r>
              <a:rPr lang="zh-CN" altLang="en-US" dirty="0"/>
              <a:t>检索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3339" y="1458663"/>
            <a:ext cx="8039101" cy="28344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</a:schemeClr>
                </a:solidFill>
                <a:latin typeface="+mj-ea"/>
                <a:ea typeface="+mj-ea"/>
              </a:rPr>
              <a:t>查找期刊论文：</a:t>
            </a:r>
            <a:r>
              <a:rPr lang="en-US" altLang="zh-CN" b="1" dirty="0" smtClean="0">
                <a:latin typeface="+mj-ea"/>
                <a:ea typeface="+mj-ea"/>
              </a:rPr>
              <a:t>The </a:t>
            </a:r>
            <a:r>
              <a:rPr lang="en-US" altLang="zh-CN" b="1" dirty="0">
                <a:latin typeface="+mj-ea"/>
                <a:ea typeface="+mj-ea"/>
              </a:rPr>
              <a:t>role of higher education stratification in the reproduction of social inequality in the labor </a:t>
            </a:r>
            <a:r>
              <a:rPr lang="en-US" altLang="zh-CN" b="1" dirty="0" smtClean="0">
                <a:latin typeface="+mj-ea"/>
                <a:ea typeface="+mj-ea"/>
              </a:rPr>
              <a:t>market</a:t>
            </a:r>
            <a:r>
              <a:rPr lang="en-US" altLang="zh-CN" dirty="0" smtClean="0">
                <a:solidFill>
                  <a:schemeClr val="tx1">
                    <a:lumMod val="75000"/>
                  </a:schemeClr>
                </a:solidFill>
                <a:latin typeface="+mj-ea"/>
                <a:ea typeface="+mj-ea"/>
              </a:rPr>
              <a:t>, Research in Social Stratification and Mobility, Volume 32, June 2013, Pages 45–63, doi:10.1016/j.rssm.2013.01.003</a:t>
            </a:r>
          </a:p>
          <a:p>
            <a:pPr>
              <a:lnSpc>
                <a:spcPct val="10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检索平台：外文发现、读秀、</a:t>
            </a:r>
            <a:r>
              <a:rPr lang="en-US" altLang="zh-CN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DX.DOI.ORG</a:t>
            </a:r>
            <a:r>
              <a:rPr lang="zh-CN" altLang="en-US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，谷粉搜搜</a:t>
            </a:r>
            <a:endParaRPr lang="zh-CN" altLang="en-US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129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图书：</a:t>
            </a:r>
            <a:r>
              <a:rPr lang="en-US" dirty="0" smtClean="0"/>
              <a:t>animal </a:t>
            </a:r>
            <a:r>
              <a:rPr lang="en-US" dirty="0"/>
              <a:t>welfare aspects of good agricultural practice: pig production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0" y="1556792"/>
            <a:ext cx="87439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7162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43638" y="1043444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已知图书　　　搜索引擎（谷粉、百度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）　　　</a:t>
            </a:r>
            <a:r>
              <a:rPr lang="zh-CN" altLang="en-US" sz="2000" b="1" dirty="0">
                <a:solidFill>
                  <a:srgbClr val="FF0000"/>
                </a:solidFill>
              </a:rPr>
              <a:t>　下载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25" y="1133653"/>
            <a:ext cx="6762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33" y="1124744"/>
            <a:ext cx="67627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5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0" y="1084333"/>
            <a:ext cx="9144000" cy="776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096335" y="1084333"/>
            <a:ext cx="1205714" cy="77683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3475050" y="1084333"/>
            <a:ext cx="1205714" cy="77683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84" t="-116667" r="-11069" b="-189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5869527" y="1084333"/>
            <a:ext cx="1205714" cy="77683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67426" y="1472750"/>
            <a:ext cx="92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Part01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546141" y="1472750"/>
            <a:ext cx="92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Part02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932739" y="1472750"/>
            <a:ext cx="92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Part03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159737" y="1987974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EEEEEE"/>
                </a:solidFill>
                <a:latin typeface="Arial Rounded MT Bold" panose="020F0704030504030204" pitchFamily="34" charset="0"/>
              </a:rPr>
              <a:t>Contents</a:t>
            </a:r>
            <a:endParaRPr lang="zh-CN" altLang="en-US" sz="2800" dirty="0">
              <a:solidFill>
                <a:srgbClr val="EEEEEE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flipH="1">
            <a:off x="7650682" y="1855865"/>
            <a:ext cx="654269" cy="91356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7875234" y="2408342"/>
            <a:ext cx="1274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spc="25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000" b="1" spc="25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1088452" y="1842082"/>
            <a:ext cx="0" cy="161844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551239" y="2172956"/>
            <a:ext cx="465638" cy="274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</a:t>
            </a:r>
            <a:r>
              <a:rPr lang="en-US" altLang="zh-CN" sz="9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03</a:t>
            </a:r>
            <a:endParaRPr lang="zh-CN" altLang="en-US" sz="9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160029" y="2182030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信息检索常见问题</a:t>
            </a:r>
            <a:endParaRPr lang="zh-CN" altLang="en-US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160029" y="2487545"/>
            <a:ext cx="1850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期刊的影响因子</a:t>
            </a:r>
            <a:endParaRPr lang="en-US" altLang="zh-CN" sz="14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4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单篇文献的检索</a:t>
            </a:r>
            <a:endParaRPr lang="en-US" altLang="zh-CN" sz="14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4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课题相关文献检索</a:t>
            </a:r>
            <a:endParaRPr lang="zh-CN" altLang="en-US" sz="1400" b="1" dirty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3467167" y="1842082"/>
            <a:ext cx="0" cy="258802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3419872" y="2780928"/>
            <a:ext cx="2539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常用外文数据库</a:t>
            </a:r>
            <a:r>
              <a:rPr lang="en-US" altLang="zh-CN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检索平台</a:t>
            </a:r>
            <a:endParaRPr lang="zh-CN" altLang="en-US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538744" y="3068960"/>
            <a:ext cx="1793569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外文发现系统</a:t>
            </a:r>
            <a:endParaRPr lang="en-US" altLang="zh-CN" sz="14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读秀学术搜索</a:t>
            </a:r>
            <a:endParaRPr lang="en-US" altLang="zh-CN" sz="14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外文数据库</a:t>
            </a:r>
            <a:endParaRPr lang="en-US" altLang="zh-CN" sz="14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DOI</a:t>
            </a:r>
            <a:r>
              <a:rPr lang="zh-CN" altLang="en-US" sz="14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号锁定全文</a:t>
            </a:r>
            <a:r>
              <a:rPr lang="en-US" altLang="zh-CN" sz="14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URL</a:t>
            </a:r>
          </a:p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图书馆订购期刊</a:t>
            </a:r>
            <a:endParaRPr lang="en-US" altLang="zh-CN" sz="14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14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OA</a:t>
            </a:r>
            <a:r>
              <a:rPr lang="zh-CN" altLang="en-US" sz="14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资源</a:t>
            </a:r>
            <a:endParaRPr lang="en-US" altLang="zh-CN" sz="14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学术搜索引擎</a:t>
            </a:r>
            <a:endParaRPr lang="en-US" altLang="zh-CN" sz="14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文献传递</a:t>
            </a:r>
            <a:endParaRPr lang="en-US" altLang="zh-CN" sz="14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求助全文</a:t>
            </a:r>
            <a:endParaRPr lang="en-US" altLang="zh-CN" sz="14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endParaRPr lang="en-US" altLang="zh-CN" sz="1200" dirty="0" smtClean="0"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zh-CN" sz="1200" dirty="0" smtClean="0"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zh-CN" sz="1200" dirty="0" smtClean="0"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zh-CN" sz="1200" dirty="0" smtClean="0"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zh-CN" sz="1200" dirty="0" smtClean="0">
              <a:latin typeface="+mn-ea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latin typeface="+mn-ea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929953" y="2780928"/>
            <a:ext cx="465638" cy="274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</a:t>
            </a:r>
            <a:r>
              <a:rPr lang="en-US" altLang="zh-CN" sz="9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06</a:t>
            </a:r>
            <a:endParaRPr lang="zh-CN" altLang="en-US" sz="9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5869527" y="1842082"/>
            <a:ext cx="0" cy="341571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5941104" y="399507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检索举例</a:t>
            </a:r>
            <a:endParaRPr lang="zh-CN" altLang="en-US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941104" y="4437112"/>
            <a:ext cx="193413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影响因子查询</a:t>
            </a:r>
            <a:endParaRPr lang="en-US" altLang="zh-CN" sz="16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单篇文献检索</a:t>
            </a:r>
            <a:endParaRPr lang="en-US" altLang="zh-CN" sz="16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课题相关文献检索</a:t>
            </a:r>
            <a:endParaRPr lang="zh-CN" altLang="en-US" sz="1600" b="1" dirty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332313" y="3986004"/>
            <a:ext cx="465638" cy="274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P</a:t>
            </a:r>
            <a:r>
              <a:rPr lang="en-US" altLang="zh-CN" sz="900" b="1" dirty="0" smtClean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15</a:t>
            </a:r>
            <a:endParaRPr lang="zh-CN" altLang="en-US" sz="900" b="1" dirty="0">
              <a:solidFill>
                <a:schemeClr val="tx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2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60" grpId="0" animBg="1"/>
      <p:bldP spid="61" grpId="0"/>
      <p:bldP spid="62" grpId="0"/>
      <p:bldP spid="64" grpId="0"/>
      <p:bldP spid="66" grpId="0" animBg="1"/>
      <p:bldP spid="68" grpId="0"/>
      <p:bldP spid="69" grpId="0"/>
      <p:bldP spid="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700" dirty="0" smtClean="0"/>
              <a:t>学位论文</a:t>
            </a:r>
            <a:r>
              <a:rPr lang="en-US" altLang="zh-CN" sz="2700" dirty="0" smtClean="0"/>
              <a:t>: </a:t>
            </a:r>
            <a:r>
              <a:rPr lang="en-US" sz="2700" dirty="0" smtClean="0"/>
              <a:t>Collective </a:t>
            </a:r>
            <a:r>
              <a:rPr lang="en-US" sz="2700" dirty="0"/>
              <a:t>wisdom in animal </a:t>
            </a:r>
            <a:r>
              <a:rPr lang="en-US" sz="2700" dirty="0" smtClean="0"/>
              <a:t>groups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56561" y="908720"/>
            <a:ext cx="5032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ProQuest</a:t>
            </a:r>
            <a:r>
              <a:rPr lang="zh-CN" altLang="en-US" sz="2000" b="1" dirty="0">
                <a:solidFill>
                  <a:srgbClr val="FF0000"/>
                </a:solidFill>
              </a:rPr>
              <a:t>学位论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文全文检索平台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/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谷粉搜搜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276350"/>
            <a:ext cx="91154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4638675"/>
            <a:ext cx="87915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19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3.3</a:t>
            </a:r>
            <a:r>
              <a:rPr lang="en-US" altLang="zh-CN" dirty="0"/>
              <a:t> </a:t>
            </a:r>
            <a:r>
              <a:rPr lang="zh-CN" altLang="en-US" dirty="0"/>
              <a:t>课</a:t>
            </a:r>
            <a:r>
              <a:rPr lang="zh-CN" altLang="en-US" dirty="0" smtClean="0"/>
              <a:t>题检索（例１）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052736"/>
            <a:ext cx="7959230" cy="41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查找主题为</a:t>
            </a:r>
            <a:r>
              <a:rPr lang="en-US" altLang="zh-CN" sz="16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spermatogenesis, microRNA</a:t>
            </a:r>
            <a:r>
              <a:rPr lang="zh-CN" altLang="en-US" sz="16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，研究方向为</a:t>
            </a:r>
            <a:r>
              <a:rPr lang="en-US" altLang="zh-CN" sz="16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genetics heredity</a:t>
            </a:r>
            <a:r>
              <a:rPr lang="zh-CN" altLang="en-US" sz="16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</a:t>
            </a:r>
            <a:r>
              <a:rPr lang="zh-CN" alt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外文综述</a:t>
            </a:r>
            <a:endParaRPr lang="en-US" altLang="zh-CN" sz="1600" b="1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504" y="3645024"/>
            <a:ext cx="2088232" cy="10081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8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</a:t>
            </a:r>
            <a:r>
              <a:rPr lang="en-US" dirty="0"/>
              <a:t> </a:t>
            </a:r>
            <a:r>
              <a:rPr lang="zh-CN" altLang="en-US" dirty="0" smtClean="0"/>
              <a:t>课题检索（例２）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</a:rPr>
              <a:t>查找吉林大学和平校区师生发表的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Web of science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</a:rPr>
              <a:t>核心合集所收录的外文文献，保存发文最多的作者姓名和来源期刊名称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endParaRPr lang="en-US" altLang="zh-CN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85725" indent="0">
              <a:buNone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</a:rPr>
              <a:t>     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</a:rPr>
              <a:t>检索表达式：地址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</a:rPr>
              <a:t>=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</a:rPr>
              <a:t>jilin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</a:rPr>
              <a:t>univ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same 130062</a:t>
            </a:r>
          </a:p>
          <a:p>
            <a:pPr marL="85725" indent="0">
              <a:buNone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</a:rPr>
              <a:t>　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    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</a:rPr>
              <a:t>数据库：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Web of science（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</a:rPr>
              <a:t>核心合集）</a:t>
            </a:r>
          </a:p>
          <a:p>
            <a:pPr marL="85725" indent="0">
              <a:buNone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</a:rPr>
              <a:t>　  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</a:rPr>
              <a:t>分析方式：作者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</a:rPr>
              <a:t>来源出版物名称 </a:t>
            </a:r>
            <a:endParaRPr lang="en-US" altLang="zh-CN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85725" indent="0">
              <a:buNone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</a:rPr>
              <a:t>    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</a:rPr>
              <a:t>注：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SAME--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</a:rPr>
              <a:t>在“地址”检索中，使用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SAME 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</a:rPr>
              <a:t>将检索限制为出现在”全记录”同一地址中的检索词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1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3.3 </a:t>
            </a:r>
            <a:r>
              <a:rPr lang="zh-CN" altLang="en-US" dirty="0"/>
              <a:t>课题检</a:t>
            </a:r>
            <a:r>
              <a:rPr lang="zh-CN" altLang="en-US" dirty="0" smtClean="0"/>
              <a:t>索（例３）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查找关于“水稻抗旱育种材料的筛选与研究” 的相关各类型外文文献，保存各类型文献数量及被引频次最多的论文的题录。</a:t>
            </a:r>
          </a:p>
          <a:p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检索词：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rice, drought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</a:rPr>
              <a:t>resistance,breed</a:t>
            </a:r>
            <a:endParaRPr lang="en-US" altLang="zh-CN" sz="28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检索字段：主题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题名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关键词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摘要</a:t>
            </a:r>
          </a:p>
          <a:p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数据库：外文发现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读秀外文搜索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3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小结：外文文献全文获取途径</a:t>
            </a:r>
            <a:endParaRPr lang="zh-CN" altLang="en-US" dirty="0" smtClean="0"/>
          </a:p>
        </p:txBody>
      </p:sp>
      <p:sp>
        <p:nvSpPr>
          <p:cNvPr id="3" name="矩形 2"/>
          <p:cNvSpPr/>
          <p:nvPr/>
        </p:nvSpPr>
        <p:spPr>
          <a:xfrm>
            <a:off x="6108700" y="3033713"/>
            <a:ext cx="1927225" cy="223837"/>
          </a:xfrm>
          <a:custGeom>
            <a:avLst/>
            <a:gdLst>
              <a:gd name="connsiteX0" fmla="*/ 0 w 2401677"/>
              <a:gd name="connsiteY0" fmla="*/ 0 h 275422"/>
              <a:gd name="connsiteX1" fmla="*/ 2401677 w 2401677"/>
              <a:gd name="connsiteY1" fmla="*/ 0 h 275422"/>
              <a:gd name="connsiteX2" fmla="*/ 2401677 w 2401677"/>
              <a:gd name="connsiteY2" fmla="*/ 275422 h 275422"/>
              <a:gd name="connsiteX3" fmla="*/ 0 w 2401677"/>
              <a:gd name="connsiteY3" fmla="*/ 275422 h 275422"/>
              <a:gd name="connsiteX4" fmla="*/ 0 w 2401677"/>
              <a:gd name="connsiteY4" fmla="*/ 0 h 275422"/>
              <a:gd name="connsiteX0" fmla="*/ 0 w 2401677"/>
              <a:gd name="connsiteY0" fmla="*/ 2982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401677 w 2401677"/>
              <a:gd name="connsiteY3" fmla="*/ 278404 h 278404"/>
              <a:gd name="connsiteX4" fmla="*/ 0 w 2401677"/>
              <a:gd name="connsiteY4" fmla="*/ 278404 h 278404"/>
              <a:gd name="connsiteX5" fmla="*/ 0 w 2401677"/>
              <a:gd name="connsiteY5" fmla="*/ 2982 h 278404"/>
              <a:gd name="connsiteX0" fmla="*/ 0 w 2401677"/>
              <a:gd name="connsiteY0" fmla="*/ 278404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401677 w 2401677"/>
              <a:gd name="connsiteY3" fmla="*/ 278404 h 278404"/>
              <a:gd name="connsiteX4" fmla="*/ 0 w 2401677"/>
              <a:gd name="connsiteY4" fmla="*/ 278404 h 278404"/>
              <a:gd name="connsiteX0" fmla="*/ 0 w 2401677"/>
              <a:gd name="connsiteY0" fmla="*/ 278404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401677 w 2401677"/>
              <a:gd name="connsiteY3" fmla="*/ 278404 h 278404"/>
              <a:gd name="connsiteX4" fmla="*/ 2075230 w 2401677"/>
              <a:gd name="connsiteY4" fmla="*/ 273050 h 278404"/>
              <a:gd name="connsiteX5" fmla="*/ 0 w 2401677"/>
              <a:gd name="connsiteY5" fmla="*/ 278404 h 278404"/>
              <a:gd name="connsiteX0" fmla="*/ 0 w 2401677"/>
              <a:gd name="connsiteY0" fmla="*/ 278404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075230 w 2401677"/>
              <a:gd name="connsiteY3" fmla="*/ 273050 h 278404"/>
              <a:gd name="connsiteX4" fmla="*/ 0 w 2401677"/>
              <a:gd name="connsiteY4" fmla="*/ 278404 h 27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1677" h="278404">
                <a:moveTo>
                  <a:pt x="0" y="278404"/>
                </a:moveTo>
                <a:lnTo>
                  <a:pt x="309930" y="0"/>
                </a:lnTo>
                <a:lnTo>
                  <a:pt x="2401677" y="2982"/>
                </a:lnTo>
                <a:lnTo>
                  <a:pt x="2075230" y="273050"/>
                </a:lnTo>
                <a:lnTo>
                  <a:pt x="0" y="2784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ECECE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2"/>
          <p:cNvSpPr/>
          <p:nvPr/>
        </p:nvSpPr>
        <p:spPr>
          <a:xfrm>
            <a:off x="4440238" y="3927475"/>
            <a:ext cx="1927225" cy="223838"/>
          </a:xfrm>
          <a:custGeom>
            <a:avLst/>
            <a:gdLst>
              <a:gd name="connsiteX0" fmla="*/ 0 w 2401677"/>
              <a:gd name="connsiteY0" fmla="*/ 0 h 275422"/>
              <a:gd name="connsiteX1" fmla="*/ 2401677 w 2401677"/>
              <a:gd name="connsiteY1" fmla="*/ 0 h 275422"/>
              <a:gd name="connsiteX2" fmla="*/ 2401677 w 2401677"/>
              <a:gd name="connsiteY2" fmla="*/ 275422 h 275422"/>
              <a:gd name="connsiteX3" fmla="*/ 0 w 2401677"/>
              <a:gd name="connsiteY3" fmla="*/ 275422 h 275422"/>
              <a:gd name="connsiteX4" fmla="*/ 0 w 2401677"/>
              <a:gd name="connsiteY4" fmla="*/ 0 h 275422"/>
              <a:gd name="connsiteX0" fmla="*/ 0 w 2401677"/>
              <a:gd name="connsiteY0" fmla="*/ 2982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401677 w 2401677"/>
              <a:gd name="connsiteY3" fmla="*/ 278404 h 278404"/>
              <a:gd name="connsiteX4" fmla="*/ 0 w 2401677"/>
              <a:gd name="connsiteY4" fmla="*/ 278404 h 278404"/>
              <a:gd name="connsiteX5" fmla="*/ 0 w 2401677"/>
              <a:gd name="connsiteY5" fmla="*/ 2982 h 278404"/>
              <a:gd name="connsiteX0" fmla="*/ 0 w 2401677"/>
              <a:gd name="connsiteY0" fmla="*/ 278404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401677 w 2401677"/>
              <a:gd name="connsiteY3" fmla="*/ 278404 h 278404"/>
              <a:gd name="connsiteX4" fmla="*/ 0 w 2401677"/>
              <a:gd name="connsiteY4" fmla="*/ 278404 h 278404"/>
              <a:gd name="connsiteX0" fmla="*/ 0 w 2401677"/>
              <a:gd name="connsiteY0" fmla="*/ 278404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401677 w 2401677"/>
              <a:gd name="connsiteY3" fmla="*/ 278404 h 278404"/>
              <a:gd name="connsiteX4" fmla="*/ 2075230 w 2401677"/>
              <a:gd name="connsiteY4" fmla="*/ 273050 h 278404"/>
              <a:gd name="connsiteX5" fmla="*/ 0 w 2401677"/>
              <a:gd name="connsiteY5" fmla="*/ 278404 h 278404"/>
              <a:gd name="connsiteX0" fmla="*/ 0 w 2401677"/>
              <a:gd name="connsiteY0" fmla="*/ 278404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075230 w 2401677"/>
              <a:gd name="connsiteY3" fmla="*/ 273050 h 278404"/>
              <a:gd name="connsiteX4" fmla="*/ 0 w 2401677"/>
              <a:gd name="connsiteY4" fmla="*/ 278404 h 27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1677" h="278404">
                <a:moveTo>
                  <a:pt x="0" y="278404"/>
                </a:moveTo>
                <a:lnTo>
                  <a:pt x="309930" y="0"/>
                </a:lnTo>
                <a:lnTo>
                  <a:pt x="2401677" y="2982"/>
                </a:lnTo>
                <a:lnTo>
                  <a:pt x="2075230" y="273050"/>
                </a:lnTo>
                <a:lnTo>
                  <a:pt x="0" y="2784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ECECE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1"/>
          <p:cNvSpPr/>
          <p:nvPr/>
        </p:nvSpPr>
        <p:spPr>
          <a:xfrm>
            <a:off x="1108075" y="5715000"/>
            <a:ext cx="1906588" cy="220663"/>
          </a:xfrm>
          <a:custGeom>
            <a:avLst/>
            <a:gdLst>
              <a:gd name="connsiteX0" fmla="*/ 0 w 2401677"/>
              <a:gd name="connsiteY0" fmla="*/ 0 h 275422"/>
              <a:gd name="connsiteX1" fmla="*/ 2401677 w 2401677"/>
              <a:gd name="connsiteY1" fmla="*/ 0 h 275422"/>
              <a:gd name="connsiteX2" fmla="*/ 2401677 w 2401677"/>
              <a:gd name="connsiteY2" fmla="*/ 275422 h 275422"/>
              <a:gd name="connsiteX3" fmla="*/ 0 w 2401677"/>
              <a:gd name="connsiteY3" fmla="*/ 275422 h 275422"/>
              <a:gd name="connsiteX4" fmla="*/ 0 w 2401677"/>
              <a:gd name="connsiteY4" fmla="*/ 0 h 275422"/>
              <a:gd name="connsiteX0" fmla="*/ 0 w 2401677"/>
              <a:gd name="connsiteY0" fmla="*/ 0 h 275422"/>
              <a:gd name="connsiteX1" fmla="*/ 2401677 w 2401677"/>
              <a:gd name="connsiteY1" fmla="*/ 0 h 275422"/>
              <a:gd name="connsiteX2" fmla="*/ 2401677 w 2401677"/>
              <a:gd name="connsiteY2" fmla="*/ 275422 h 275422"/>
              <a:gd name="connsiteX3" fmla="*/ 2076450 w 2401677"/>
              <a:gd name="connsiteY3" fmla="*/ 273127 h 275422"/>
              <a:gd name="connsiteX4" fmla="*/ 0 w 2401677"/>
              <a:gd name="connsiteY4" fmla="*/ 275422 h 275422"/>
              <a:gd name="connsiteX5" fmla="*/ 0 w 2401677"/>
              <a:gd name="connsiteY5" fmla="*/ 0 h 275422"/>
              <a:gd name="connsiteX0" fmla="*/ 0 w 2401677"/>
              <a:gd name="connsiteY0" fmla="*/ 0 h 275422"/>
              <a:gd name="connsiteX1" fmla="*/ 2401677 w 2401677"/>
              <a:gd name="connsiteY1" fmla="*/ 0 h 275422"/>
              <a:gd name="connsiteX2" fmla="*/ 2076450 w 2401677"/>
              <a:gd name="connsiteY2" fmla="*/ 273127 h 275422"/>
              <a:gd name="connsiteX3" fmla="*/ 0 w 2401677"/>
              <a:gd name="connsiteY3" fmla="*/ 275422 h 275422"/>
              <a:gd name="connsiteX4" fmla="*/ 0 w 2401677"/>
              <a:gd name="connsiteY4" fmla="*/ 0 h 275422"/>
              <a:gd name="connsiteX0" fmla="*/ 0 w 2376277"/>
              <a:gd name="connsiteY0" fmla="*/ 0 h 275422"/>
              <a:gd name="connsiteX1" fmla="*/ 2376277 w 2376277"/>
              <a:gd name="connsiteY1" fmla="*/ 0 h 275422"/>
              <a:gd name="connsiteX2" fmla="*/ 2076450 w 2376277"/>
              <a:gd name="connsiteY2" fmla="*/ 273127 h 275422"/>
              <a:gd name="connsiteX3" fmla="*/ 0 w 2376277"/>
              <a:gd name="connsiteY3" fmla="*/ 275422 h 275422"/>
              <a:gd name="connsiteX4" fmla="*/ 0 w 2376277"/>
              <a:gd name="connsiteY4" fmla="*/ 0 h 27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77" h="275422">
                <a:moveTo>
                  <a:pt x="0" y="0"/>
                </a:moveTo>
                <a:lnTo>
                  <a:pt x="2376277" y="0"/>
                </a:lnTo>
                <a:lnTo>
                  <a:pt x="2076450" y="273127"/>
                </a:lnTo>
                <a:lnTo>
                  <a:pt x="0" y="2754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algn="ctr" rotWithShape="0">
              <a:srgbClr val="ECECE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2"/>
          <p:cNvSpPr/>
          <p:nvPr/>
        </p:nvSpPr>
        <p:spPr>
          <a:xfrm>
            <a:off x="2770188" y="4821238"/>
            <a:ext cx="1927225" cy="223837"/>
          </a:xfrm>
          <a:custGeom>
            <a:avLst/>
            <a:gdLst>
              <a:gd name="connsiteX0" fmla="*/ 0 w 2401677"/>
              <a:gd name="connsiteY0" fmla="*/ 0 h 275422"/>
              <a:gd name="connsiteX1" fmla="*/ 2401677 w 2401677"/>
              <a:gd name="connsiteY1" fmla="*/ 0 h 275422"/>
              <a:gd name="connsiteX2" fmla="*/ 2401677 w 2401677"/>
              <a:gd name="connsiteY2" fmla="*/ 275422 h 275422"/>
              <a:gd name="connsiteX3" fmla="*/ 0 w 2401677"/>
              <a:gd name="connsiteY3" fmla="*/ 275422 h 275422"/>
              <a:gd name="connsiteX4" fmla="*/ 0 w 2401677"/>
              <a:gd name="connsiteY4" fmla="*/ 0 h 275422"/>
              <a:gd name="connsiteX0" fmla="*/ 0 w 2401677"/>
              <a:gd name="connsiteY0" fmla="*/ 2982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401677 w 2401677"/>
              <a:gd name="connsiteY3" fmla="*/ 278404 h 278404"/>
              <a:gd name="connsiteX4" fmla="*/ 0 w 2401677"/>
              <a:gd name="connsiteY4" fmla="*/ 278404 h 278404"/>
              <a:gd name="connsiteX5" fmla="*/ 0 w 2401677"/>
              <a:gd name="connsiteY5" fmla="*/ 2982 h 278404"/>
              <a:gd name="connsiteX0" fmla="*/ 0 w 2401677"/>
              <a:gd name="connsiteY0" fmla="*/ 278404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401677 w 2401677"/>
              <a:gd name="connsiteY3" fmla="*/ 278404 h 278404"/>
              <a:gd name="connsiteX4" fmla="*/ 0 w 2401677"/>
              <a:gd name="connsiteY4" fmla="*/ 278404 h 278404"/>
              <a:gd name="connsiteX0" fmla="*/ 0 w 2401677"/>
              <a:gd name="connsiteY0" fmla="*/ 278404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401677 w 2401677"/>
              <a:gd name="connsiteY3" fmla="*/ 278404 h 278404"/>
              <a:gd name="connsiteX4" fmla="*/ 2075230 w 2401677"/>
              <a:gd name="connsiteY4" fmla="*/ 273050 h 278404"/>
              <a:gd name="connsiteX5" fmla="*/ 0 w 2401677"/>
              <a:gd name="connsiteY5" fmla="*/ 278404 h 278404"/>
              <a:gd name="connsiteX0" fmla="*/ 0 w 2401677"/>
              <a:gd name="connsiteY0" fmla="*/ 278404 h 278404"/>
              <a:gd name="connsiteX1" fmla="*/ 309930 w 2401677"/>
              <a:gd name="connsiteY1" fmla="*/ 0 h 278404"/>
              <a:gd name="connsiteX2" fmla="*/ 2401677 w 2401677"/>
              <a:gd name="connsiteY2" fmla="*/ 2982 h 278404"/>
              <a:gd name="connsiteX3" fmla="*/ 2075230 w 2401677"/>
              <a:gd name="connsiteY3" fmla="*/ 273050 h 278404"/>
              <a:gd name="connsiteX4" fmla="*/ 0 w 2401677"/>
              <a:gd name="connsiteY4" fmla="*/ 278404 h 27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1677" h="278404">
                <a:moveTo>
                  <a:pt x="0" y="278404"/>
                </a:moveTo>
                <a:lnTo>
                  <a:pt x="309930" y="0"/>
                </a:lnTo>
                <a:lnTo>
                  <a:pt x="2401677" y="2982"/>
                </a:lnTo>
                <a:lnTo>
                  <a:pt x="2075230" y="273050"/>
                </a:lnTo>
                <a:lnTo>
                  <a:pt x="0" y="2784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ECECE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梯形 5"/>
          <p:cNvSpPr/>
          <p:nvPr/>
        </p:nvSpPr>
        <p:spPr>
          <a:xfrm rot="16200000" flipV="1">
            <a:off x="2335213" y="5246688"/>
            <a:ext cx="1117600" cy="260350"/>
          </a:xfrm>
          <a:custGeom>
            <a:avLst/>
            <a:gdLst>
              <a:gd name="connsiteX0" fmla="*/ 0 w 1389960"/>
              <a:gd name="connsiteY0" fmla="*/ 317655 h 317655"/>
              <a:gd name="connsiteX1" fmla="*/ 282614 w 1389960"/>
              <a:gd name="connsiteY1" fmla="*/ 0 h 317655"/>
              <a:gd name="connsiteX2" fmla="*/ 1107346 w 1389960"/>
              <a:gd name="connsiteY2" fmla="*/ 0 h 317655"/>
              <a:gd name="connsiteX3" fmla="*/ 1389960 w 1389960"/>
              <a:gd name="connsiteY3" fmla="*/ 317655 h 317655"/>
              <a:gd name="connsiteX4" fmla="*/ 0 w 1389960"/>
              <a:gd name="connsiteY4" fmla="*/ 317655 h 317655"/>
              <a:gd name="connsiteX0" fmla="*/ 0 w 1393096"/>
              <a:gd name="connsiteY0" fmla="*/ 317655 h 317655"/>
              <a:gd name="connsiteX1" fmla="*/ 282614 w 1393096"/>
              <a:gd name="connsiteY1" fmla="*/ 0 h 317655"/>
              <a:gd name="connsiteX2" fmla="*/ 1393096 w 1393096"/>
              <a:gd name="connsiteY2" fmla="*/ 3 h 317655"/>
              <a:gd name="connsiteX3" fmla="*/ 1389960 w 1393096"/>
              <a:gd name="connsiteY3" fmla="*/ 317655 h 317655"/>
              <a:gd name="connsiteX4" fmla="*/ 0 w 1393096"/>
              <a:gd name="connsiteY4" fmla="*/ 317655 h 317655"/>
              <a:gd name="connsiteX0" fmla="*/ 0 w 1393096"/>
              <a:gd name="connsiteY0" fmla="*/ 317655 h 325226"/>
              <a:gd name="connsiteX1" fmla="*/ 282614 w 1393096"/>
              <a:gd name="connsiteY1" fmla="*/ 0 h 325226"/>
              <a:gd name="connsiteX2" fmla="*/ 1393096 w 1393096"/>
              <a:gd name="connsiteY2" fmla="*/ 3 h 325226"/>
              <a:gd name="connsiteX3" fmla="*/ 1389960 w 1393096"/>
              <a:gd name="connsiteY3" fmla="*/ 317655 h 325226"/>
              <a:gd name="connsiteX4" fmla="*/ 1126244 w 1393096"/>
              <a:gd name="connsiteY4" fmla="*/ 325226 h 325226"/>
              <a:gd name="connsiteX5" fmla="*/ 0 w 1393096"/>
              <a:gd name="connsiteY5" fmla="*/ 317655 h 325226"/>
              <a:gd name="connsiteX0" fmla="*/ 0 w 1443372"/>
              <a:gd name="connsiteY0" fmla="*/ 317655 h 325226"/>
              <a:gd name="connsiteX1" fmla="*/ 282614 w 1443372"/>
              <a:gd name="connsiteY1" fmla="*/ 0 h 325226"/>
              <a:gd name="connsiteX2" fmla="*/ 1393096 w 1443372"/>
              <a:gd name="connsiteY2" fmla="*/ 3 h 325226"/>
              <a:gd name="connsiteX3" fmla="*/ 1126244 w 1443372"/>
              <a:gd name="connsiteY3" fmla="*/ 325226 h 325226"/>
              <a:gd name="connsiteX4" fmla="*/ 0 w 1443372"/>
              <a:gd name="connsiteY4" fmla="*/ 317655 h 325226"/>
              <a:gd name="connsiteX0" fmla="*/ 0 w 1393096"/>
              <a:gd name="connsiteY0" fmla="*/ 317655 h 325226"/>
              <a:gd name="connsiteX1" fmla="*/ 282614 w 1393096"/>
              <a:gd name="connsiteY1" fmla="*/ 0 h 325226"/>
              <a:gd name="connsiteX2" fmla="*/ 1393096 w 1393096"/>
              <a:gd name="connsiteY2" fmla="*/ 3 h 325226"/>
              <a:gd name="connsiteX3" fmla="*/ 1126244 w 1393096"/>
              <a:gd name="connsiteY3" fmla="*/ 325226 h 325226"/>
              <a:gd name="connsiteX4" fmla="*/ 0 w 1393096"/>
              <a:gd name="connsiteY4" fmla="*/ 317655 h 325226"/>
              <a:gd name="connsiteX0" fmla="*/ 0 w 1393096"/>
              <a:gd name="connsiteY0" fmla="*/ 317655 h 325226"/>
              <a:gd name="connsiteX1" fmla="*/ 282614 w 1393096"/>
              <a:gd name="connsiteY1" fmla="*/ 0 h 325226"/>
              <a:gd name="connsiteX2" fmla="*/ 1393096 w 1393096"/>
              <a:gd name="connsiteY2" fmla="*/ 3 h 325226"/>
              <a:gd name="connsiteX3" fmla="*/ 1126244 w 1393096"/>
              <a:gd name="connsiteY3" fmla="*/ 325226 h 325226"/>
              <a:gd name="connsiteX4" fmla="*/ 0 w 1393096"/>
              <a:gd name="connsiteY4" fmla="*/ 317655 h 32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3096" h="325226">
                <a:moveTo>
                  <a:pt x="0" y="317655"/>
                </a:moveTo>
                <a:lnTo>
                  <a:pt x="282614" y="0"/>
                </a:lnTo>
                <a:lnTo>
                  <a:pt x="1393096" y="3"/>
                </a:lnTo>
                <a:lnTo>
                  <a:pt x="1126244" y="325226"/>
                </a:lnTo>
                <a:lnTo>
                  <a:pt x="0" y="3176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rgbClr val="ECECE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梯形 5"/>
          <p:cNvSpPr/>
          <p:nvPr/>
        </p:nvSpPr>
        <p:spPr>
          <a:xfrm rot="16200000" flipV="1">
            <a:off x="4007644" y="4352131"/>
            <a:ext cx="1117600" cy="261938"/>
          </a:xfrm>
          <a:custGeom>
            <a:avLst/>
            <a:gdLst>
              <a:gd name="connsiteX0" fmla="*/ 0 w 1389960"/>
              <a:gd name="connsiteY0" fmla="*/ 317655 h 317655"/>
              <a:gd name="connsiteX1" fmla="*/ 282614 w 1389960"/>
              <a:gd name="connsiteY1" fmla="*/ 0 h 317655"/>
              <a:gd name="connsiteX2" fmla="*/ 1107346 w 1389960"/>
              <a:gd name="connsiteY2" fmla="*/ 0 h 317655"/>
              <a:gd name="connsiteX3" fmla="*/ 1389960 w 1389960"/>
              <a:gd name="connsiteY3" fmla="*/ 317655 h 317655"/>
              <a:gd name="connsiteX4" fmla="*/ 0 w 1389960"/>
              <a:gd name="connsiteY4" fmla="*/ 317655 h 317655"/>
              <a:gd name="connsiteX0" fmla="*/ 0 w 1393096"/>
              <a:gd name="connsiteY0" fmla="*/ 317655 h 317655"/>
              <a:gd name="connsiteX1" fmla="*/ 282614 w 1393096"/>
              <a:gd name="connsiteY1" fmla="*/ 0 h 317655"/>
              <a:gd name="connsiteX2" fmla="*/ 1393096 w 1393096"/>
              <a:gd name="connsiteY2" fmla="*/ 3 h 317655"/>
              <a:gd name="connsiteX3" fmla="*/ 1389960 w 1393096"/>
              <a:gd name="connsiteY3" fmla="*/ 317655 h 317655"/>
              <a:gd name="connsiteX4" fmla="*/ 0 w 1393096"/>
              <a:gd name="connsiteY4" fmla="*/ 317655 h 317655"/>
              <a:gd name="connsiteX0" fmla="*/ 0 w 1393096"/>
              <a:gd name="connsiteY0" fmla="*/ 317655 h 325226"/>
              <a:gd name="connsiteX1" fmla="*/ 282614 w 1393096"/>
              <a:gd name="connsiteY1" fmla="*/ 0 h 325226"/>
              <a:gd name="connsiteX2" fmla="*/ 1393096 w 1393096"/>
              <a:gd name="connsiteY2" fmla="*/ 3 h 325226"/>
              <a:gd name="connsiteX3" fmla="*/ 1389960 w 1393096"/>
              <a:gd name="connsiteY3" fmla="*/ 317655 h 325226"/>
              <a:gd name="connsiteX4" fmla="*/ 1126244 w 1393096"/>
              <a:gd name="connsiteY4" fmla="*/ 325226 h 325226"/>
              <a:gd name="connsiteX5" fmla="*/ 0 w 1393096"/>
              <a:gd name="connsiteY5" fmla="*/ 317655 h 325226"/>
              <a:gd name="connsiteX0" fmla="*/ 0 w 1443372"/>
              <a:gd name="connsiteY0" fmla="*/ 317655 h 325226"/>
              <a:gd name="connsiteX1" fmla="*/ 282614 w 1443372"/>
              <a:gd name="connsiteY1" fmla="*/ 0 h 325226"/>
              <a:gd name="connsiteX2" fmla="*/ 1393096 w 1443372"/>
              <a:gd name="connsiteY2" fmla="*/ 3 h 325226"/>
              <a:gd name="connsiteX3" fmla="*/ 1126244 w 1443372"/>
              <a:gd name="connsiteY3" fmla="*/ 325226 h 325226"/>
              <a:gd name="connsiteX4" fmla="*/ 0 w 1443372"/>
              <a:gd name="connsiteY4" fmla="*/ 317655 h 325226"/>
              <a:gd name="connsiteX0" fmla="*/ 0 w 1393096"/>
              <a:gd name="connsiteY0" fmla="*/ 317655 h 325226"/>
              <a:gd name="connsiteX1" fmla="*/ 282614 w 1393096"/>
              <a:gd name="connsiteY1" fmla="*/ 0 h 325226"/>
              <a:gd name="connsiteX2" fmla="*/ 1393096 w 1393096"/>
              <a:gd name="connsiteY2" fmla="*/ 3 h 325226"/>
              <a:gd name="connsiteX3" fmla="*/ 1126244 w 1393096"/>
              <a:gd name="connsiteY3" fmla="*/ 325226 h 325226"/>
              <a:gd name="connsiteX4" fmla="*/ 0 w 1393096"/>
              <a:gd name="connsiteY4" fmla="*/ 317655 h 325226"/>
              <a:gd name="connsiteX0" fmla="*/ 0 w 1393096"/>
              <a:gd name="connsiteY0" fmla="*/ 317655 h 325226"/>
              <a:gd name="connsiteX1" fmla="*/ 282614 w 1393096"/>
              <a:gd name="connsiteY1" fmla="*/ 0 h 325226"/>
              <a:gd name="connsiteX2" fmla="*/ 1393096 w 1393096"/>
              <a:gd name="connsiteY2" fmla="*/ 3 h 325226"/>
              <a:gd name="connsiteX3" fmla="*/ 1126244 w 1393096"/>
              <a:gd name="connsiteY3" fmla="*/ 325226 h 325226"/>
              <a:gd name="connsiteX4" fmla="*/ 0 w 1393096"/>
              <a:gd name="connsiteY4" fmla="*/ 317655 h 32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3096" h="325226">
                <a:moveTo>
                  <a:pt x="0" y="317655"/>
                </a:moveTo>
                <a:lnTo>
                  <a:pt x="282614" y="0"/>
                </a:lnTo>
                <a:lnTo>
                  <a:pt x="1393096" y="3"/>
                </a:lnTo>
                <a:lnTo>
                  <a:pt x="1126244" y="325226"/>
                </a:lnTo>
                <a:lnTo>
                  <a:pt x="0" y="3176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rgbClr val="ECECE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梯形 5"/>
          <p:cNvSpPr/>
          <p:nvPr/>
        </p:nvSpPr>
        <p:spPr>
          <a:xfrm rot="16200000" flipV="1">
            <a:off x="5680075" y="3462338"/>
            <a:ext cx="1117600" cy="260350"/>
          </a:xfrm>
          <a:custGeom>
            <a:avLst/>
            <a:gdLst>
              <a:gd name="connsiteX0" fmla="*/ 0 w 1389960"/>
              <a:gd name="connsiteY0" fmla="*/ 317655 h 317655"/>
              <a:gd name="connsiteX1" fmla="*/ 282614 w 1389960"/>
              <a:gd name="connsiteY1" fmla="*/ 0 h 317655"/>
              <a:gd name="connsiteX2" fmla="*/ 1107346 w 1389960"/>
              <a:gd name="connsiteY2" fmla="*/ 0 h 317655"/>
              <a:gd name="connsiteX3" fmla="*/ 1389960 w 1389960"/>
              <a:gd name="connsiteY3" fmla="*/ 317655 h 317655"/>
              <a:gd name="connsiteX4" fmla="*/ 0 w 1389960"/>
              <a:gd name="connsiteY4" fmla="*/ 317655 h 317655"/>
              <a:gd name="connsiteX0" fmla="*/ 0 w 1393096"/>
              <a:gd name="connsiteY0" fmla="*/ 317655 h 317655"/>
              <a:gd name="connsiteX1" fmla="*/ 282614 w 1393096"/>
              <a:gd name="connsiteY1" fmla="*/ 0 h 317655"/>
              <a:gd name="connsiteX2" fmla="*/ 1393096 w 1393096"/>
              <a:gd name="connsiteY2" fmla="*/ 3 h 317655"/>
              <a:gd name="connsiteX3" fmla="*/ 1389960 w 1393096"/>
              <a:gd name="connsiteY3" fmla="*/ 317655 h 317655"/>
              <a:gd name="connsiteX4" fmla="*/ 0 w 1393096"/>
              <a:gd name="connsiteY4" fmla="*/ 317655 h 317655"/>
              <a:gd name="connsiteX0" fmla="*/ 0 w 1393096"/>
              <a:gd name="connsiteY0" fmla="*/ 317655 h 325226"/>
              <a:gd name="connsiteX1" fmla="*/ 282614 w 1393096"/>
              <a:gd name="connsiteY1" fmla="*/ 0 h 325226"/>
              <a:gd name="connsiteX2" fmla="*/ 1393096 w 1393096"/>
              <a:gd name="connsiteY2" fmla="*/ 3 h 325226"/>
              <a:gd name="connsiteX3" fmla="*/ 1389960 w 1393096"/>
              <a:gd name="connsiteY3" fmla="*/ 317655 h 325226"/>
              <a:gd name="connsiteX4" fmla="*/ 1126244 w 1393096"/>
              <a:gd name="connsiteY4" fmla="*/ 325226 h 325226"/>
              <a:gd name="connsiteX5" fmla="*/ 0 w 1393096"/>
              <a:gd name="connsiteY5" fmla="*/ 317655 h 325226"/>
              <a:gd name="connsiteX0" fmla="*/ 0 w 1443372"/>
              <a:gd name="connsiteY0" fmla="*/ 317655 h 325226"/>
              <a:gd name="connsiteX1" fmla="*/ 282614 w 1443372"/>
              <a:gd name="connsiteY1" fmla="*/ 0 h 325226"/>
              <a:gd name="connsiteX2" fmla="*/ 1393096 w 1443372"/>
              <a:gd name="connsiteY2" fmla="*/ 3 h 325226"/>
              <a:gd name="connsiteX3" fmla="*/ 1126244 w 1443372"/>
              <a:gd name="connsiteY3" fmla="*/ 325226 h 325226"/>
              <a:gd name="connsiteX4" fmla="*/ 0 w 1443372"/>
              <a:gd name="connsiteY4" fmla="*/ 317655 h 325226"/>
              <a:gd name="connsiteX0" fmla="*/ 0 w 1393096"/>
              <a:gd name="connsiteY0" fmla="*/ 317655 h 325226"/>
              <a:gd name="connsiteX1" fmla="*/ 282614 w 1393096"/>
              <a:gd name="connsiteY1" fmla="*/ 0 h 325226"/>
              <a:gd name="connsiteX2" fmla="*/ 1393096 w 1393096"/>
              <a:gd name="connsiteY2" fmla="*/ 3 h 325226"/>
              <a:gd name="connsiteX3" fmla="*/ 1126244 w 1393096"/>
              <a:gd name="connsiteY3" fmla="*/ 325226 h 325226"/>
              <a:gd name="connsiteX4" fmla="*/ 0 w 1393096"/>
              <a:gd name="connsiteY4" fmla="*/ 317655 h 325226"/>
              <a:gd name="connsiteX0" fmla="*/ 0 w 1393096"/>
              <a:gd name="connsiteY0" fmla="*/ 317655 h 325226"/>
              <a:gd name="connsiteX1" fmla="*/ 282614 w 1393096"/>
              <a:gd name="connsiteY1" fmla="*/ 0 h 325226"/>
              <a:gd name="connsiteX2" fmla="*/ 1393096 w 1393096"/>
              <a:gd name="connsiteY2" fmla="*/ 3 h 325226"/>
              <a:gd name="connsiteX3" fmla="*/ 1126244 w 1393096"/>
              <a:gd name="connsiteY3" fmla="*/ 325226 h 325226"/>
              <a:gd name="connsiteX4" fmla="*/ 0 w 1393096"/>
              <a:gd name="connsiteY4" fmla="*/ 317655 h 32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3096" h="325226">
                <a:moveTo>
                  <a:pt x="0" y="317655"/>
                </a:moveTo>
                <a:lnTo>
                  <a:pt x="282614" y="0"/>
                </a:lnTo>
                <a:lnTo>
                  <a:pt x="1393096" y="3"/>
                </a:lnTo>
                <a:lnTo>
                  <a:pt x="1126244" y="325226"/>
                </a:lnTo>
                <a:lnTo>
                  <a:pt x="0" y="3176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srgbClr val="ECECE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241425" y="4821238"/>
            <a:ext cx="1387475" cy="823912"/>
          </a:xfrm>
          <a:prstGeom prst="rect">
            <a:avLst/>
          </a:prstGeom>
          <a:noFill/>
        </p:spPr>
        <p:txBody>
          <a:bodyPr anchor="b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馆藏资源</a:t>
            </a:r>
            <a:endParaRPr lang="en-US" altLang="zh-CN" sz="16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发现</a:t>
            </a:r>
            <a:endParaRPr lang="zh-CN" altLang="en-US" sz="1600" b="1" dirty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40063" y="3787775"/>
            <a:ext cx="1387475" cy="960438"/>
          </a:xfrm>
          <a:prstGeom prst="rect">
            <a:avLst/>
          </a:prstGeom>
          <a:noFill/>
        </p:spPr>
        <p:txBody>
          <a:bodyPr anchor="b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搜索引擎</a:t>
            </a:r>
            <a:endParaRPr lang="en-US" altLang="zh-CN" sz="16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（</a:t>
            </a:r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OA</a:t>
            </a: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资源）</a:t>
            </a:r>
            <a:endParaRPr lang="zh-CN" altLang="en-US" sz="1600" b="1" dirty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97413" y="2882900"/>
            <a:ext cx="1387475" cy="960437"/>
          </a:xfrm>
          <a:prstGeom prst="rect">
            <a:avLst/>
          </a:prstGeom>
          <a:noFill/>
        </p:spPr>
        <p:txBody>
          <a:bodyPr anchor="b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馆际互借</a:t>
            </a:r>
            <a:endParaRPr lang="en-US" altLang="zh-CN" sz="16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文献</a:t>
            </a:r>
            <a:r>
              <a:rPr lang="zh-CN" altLang="en-US" sz="16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传递</a:t>
            </a:r>
            <a:endParaRPr lang="zh-CN" altLang="en-US" sz="1600" b="1" dirty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86909" y="2000250"/>
            <a:ext cx="1641475" cy="963613"/>
          </a:xfrm>
          <a:prstGeom prst="rect">
            <a:avLst/>
          </a:prstGeom>
          <a:noFill/>
        </p:spPr>
        <p:txBody>
          <a:bodyPr anchor="b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文献求助</a:t>
            </a:r>
            <a:endParaRPr lang="en-US" altLang="zh-CN" sz="16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（著者、论坛）</a:t>
            </a:r>
            <a:endParaRPr lang="zh-CN" altLang="en-US" sz="1600" b="1" dirty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文本框 50"/>
          <p:cNvSpPr txBox="1">
            <a:spLocks noChangeArrowheads="1"/>
          </p:cNvSpPr>
          <p:nvPr/>
        </p:nvSpPr>
        <p:spPr bwMode="auto">
          <a:xfrm>
            <a:off x="1343025" y="4213225"/>
            <a:ext cx="11842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Adobe Gothic Std B" panose="020B0800000000000000" pitchFamily="34" charset="-128"/>
              </a:rPr>
              <a:t>01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5" name="文本框 50"/>
          <p:cNvSpPr txBox="1">
            <a:spLocks noChangeArrowheads="1"/>
          </p:cNvSpPr>
          <p:nvPr/>
        </p:nvSpPr>
        <p:spPr bwMode="auto">
          <a:xfrm>
            <a:off x="3141663" y="3328988"/>
            <a:ext cx="11842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Adobe Gothic Std B" panose="020B0800000000000000" pitchFamily="34" charset="-128"/>
              </a:rPr>
              <a:t>02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文本框 50"/>
          <p:cNvSpPr txBox="1">
            <a:spLocks noChangeArrowheads="1"/>
          </p:cNvSpPr>
          <p:nvPr/>
        </p:nvSpPr>
        <p:spPr bwMode="auto">
          <a:xfrm>
            <a:off x="4811713" y="2443163"/>
            <a:ext cx="11842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Adobe Gothic Std B" panose="020B0800000000000000" pitchFamily="34" charset="-128"/>
              </a:rPr>
              <a:t>03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7" name="文本框 50"/>
          <p:cNvSpPr txBox="1">
            <a:spLocks noChangeArrowheads="1"/>
          </p:cNvSpPr>
          <p:nvPr/>
        </p:nvSpPr>
        <p:spPr bwMode="auto">
          <a:xfrm>
            <a:off x="6594475" y="1558925"/>
            <a:ext cx="11842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Adobe Gothic Std B" panose="020B0800000000000000" pitchFamily="34" charset="-128"/>
              </a:rPr>
              <a:t>04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参考文献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999" y="1242639"/>
            <a:ext cx="8039101" cy="1826321"/>
          </a:xfrm>
        </p:spPr>
        <p:txBody>
          <a:bodyPr/>
          <a:lstStyle/>
          <a:p>
            <a:r>
              <a:rPr lang="zh-CN" altLang="en-US" dirty="0" smtClean="0"/>
              <a:t>外文文献检索方法</a:t>
            </a:r>
            <a:r>
              <a:rPr lang="en-US" altLang="zh-CN" dirty="0" smtClean="0"/>
              <a:t>.</a:t>
            </a:r>
            <a:r>
              <a:rPr lang="en-US" altLang="zh-CN" dirty="0" err="1" smtClean="0"/>
              <a:t>ppt</a:t>
            </a:r>
            <a:r>
              <a:rPr lang="en-US" altLang="zh-CN" dirty="0" smtClean="0"/>
              <a:t>,</a:t>
            </a:r>
            <a:r>
              <a:rPr lang="zh-CN" altLang="en-US" dirty="0" smtClean="0"/>
              <a:t>沈洪杰</a:t>
            </a:r>
            <a:r>
              <a:rPr lang="en-US" altLang="zh-CN" dirty="0" smtClean="0"/>
              <a:t>,2015.03</a:t>
            </a:r>
          </a:p>
          <a:p>
            <a:r>
              <a:rPr lang="en-US" altLang="zh-CN" dirty="0"/>
              <a:t>http://</a:t>
            </a:r>
            <a:r>
              <a:rPr lang="en-US" altLang="zh-CN" dirty="0" smtClean="0"/>
              <a:t>lib.jlu.edu.cn/portal/index.aspx</a:t>
            </a:r>
          </a:p>
          <a:p>
            <a:pPr marL="85725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577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36650" y="1966913"/>
            <a:ext cx="6607175" cy="25542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z="16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Impact" panose="020B0806030902050204" pitchFamily="34" charset="0"/>
                <a:ea typeface="+mn-ea"/>
              </a:rPr>
              <a:t>THANKS</a:t>
            </a:r>
            <a:endParaRPr lang="zh-CN" altLang="zh-CN" dirty="0" smtClean="0">
              <a:solidFill>
                <a:schemeClr val="accent1">
                  <a:lumMod val="40000"/>
                  <a:lumOff val="60000"/>
                </a:schemeClr>
              </a:solidFill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7775" y="3133725"/>
            <a:ext cx="6494463" cy="4349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spc="300" dirty="0" smtClean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感 谢 聆 听</a:t>
            </a:r>
            <a:endParaRPr lang="zh-CN" altLang="en-US" sz="4400" b="1" spc="300" dirty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KSO_Shape"/>
          <p:cNvSpPr>
            <a:spLocks/>
          </p:cNvSpPr>
          <p:nvPr/>
        </p:nvSpPr>
        <p:spPr bwMode="auto">
          <a:xfrm>
            <a:off x="7642225" y="1930400"/>
            <a:ext cx="428625" cy="519113"/>
          </a:xfrm>
          <a:custGeom>
            <a:avLst/>
            <a:gdLst>
              <a:gd name="T0" fmla="*/ 371445 w 968375"/>
              <a:gd name="T1" fmla="*/ 4170766 h 1170887"/>
              <a:gd name="T2" fmla="*/ 1792630 w 968375"/>
              <a:gd name="T3" fmla="*/ 4800430 h 1170887"/>
              <a:gd name="T4" fmla="*/ 3197663 w 968375"/>
              <a:gd name="T5" fmla="*/ 4203058 h 1170887"/>
              <a:gd name="T6" fmla="*/ 3407611 w 968375"/>
              <a:gd name="T7" fmla="*/ 4299927 h 1170887"/>
              <a:gd name="T8" fmla="*/ 1792630 w 968375"/>
              <a:gd name="T9" fmla="*/ 5042605 h 1170887"/>
              <a:gd name="T10" fmla="*/ 145346 w 968375"/>
              <a:gd name="T11" fmla="*/ 4267639 h 1170887"/>
              <a:gd name="T12" fmla="*/ 371445 w 968375"/>
              <a:gd name="T13" fmla="*/ 4170766 h 1170887"/>
              <a:gd name="T14" fmla="*/ 3746756 w 968375"/>
              <a:gd name="T15" fmla="*/ 2669270 h 1170887"/>
              <a:gd name="T16" fmla="*/ 4166650 w 968375"/>
              <a:gd name="T17" fmla="*/ 3185913 h 1170887"/>
              <a:gd name="T18" fmla="*/ 3633706 w 968375"/>
              <a:gd name="T19" fmla="*/ 3718701 h 1170887"/>
              <a:gd name="T20" fmla="*/ 3439911 w 968375"/>
              <a:gd name="T21" fmla="*/ 3686415 h 1170887"/>
              <a:gd name="T22" fmla="*/ 3569109 w 968375"/>
              <a:gd name="T23" fmla="*/ 3476526 h 1170887"/>
              <a:gd name="T24" fmla="*/ 3633706 w 968375"/>
              <a:gd name="T25" fmla="*/ 3492671 h 1170887"/>
              <a:gd name="T26" fmla="*/ 3924402 w 968375"/>
              <a:gd name="T27" fmla="*/ 3185913 h 1170887"/>
              <a:gd name="T28" fmla="*/ 3730608 w 968375"/>
              <a:gd name="T29" fmla="*/ 2911445 h 1170887"/>
              <a:gd name="T30" fmla="*/ 3746756 w 968375"/>
              <a:gd name="T31" fmla="*/ 2669270 h 1170887"/>
              <a:gd name="T32" fmla="*/ 3536810 w 968375"/>
              <a:gd name="T33" fmla="*/ 2314074 h 1170887"/>
              <a:gd name="T34" fmla="*/ 3569109 w 968375"/>
              <a:gd name="T35" fmla="*/ 2636978 h 1170887"/>
              <a:gd name="T36" fmla="*/ 1792630 w 968375"/>
              <a:gd name="T37" fmla="*/ 4412946 h 1170887"/>
              <a:gd name="T38" fmla="*/ 0 w 968375"/>
              <a:gd name="T39" fmla="*/ 2636978 h 1170887"/>
              <a:gd name="T40" fmla="*/ 32302 w 968375"/>
              <a:gd name="T41" fmla="*/ 2346365 h 1170887"/>
              <a:gd name="T42" fmla="*/ 1792630 w 968375"/>
              <a:gd name="T43" fmla="*/ 3266639 h 1170887"/>
              <a:gd name="T44" fmla="*/ 3536810 w 968375"/>
              <a:gd name="T45" fmla="*/ 2346365 h 1170887"/>
              <a:gd name="T46" fmla="*/ 3536810 w 968375"/>
              <a:gd name="T47" fmla="*/ 2314074 h 1170887"/>
              <a:gd name="T48" fmla="*/ 1792630 w 968375"/>
              <a:gd name="T49" fmla="*/ 1603686 h 1170887"/>
              <a:gd name="T50" fmla="*/ 3343009 w 968375"/>
              <a:gd name="T51" fmla="*/ 2346365 h 1170887"/>
              <a:gd name="T52" fmla="*/ 3326861 w 968375"/>
              <a:gd name="T53" fmla="*/ 2459381 h 1170887"/>
              <a:gd name="T54" fmla="*/ 1792630 w 968375"/>
              <a:gd name="T55" fmla="*/ 1942738 h 1170887"/>
              <a:gd name="T56" fmla="*/ 242248 w 968375"/>
              <a:gd name="T57" fmla="*/ 2459381 h 1170887"/>
              <a:gd name="T58" fmla="*/ 226095 w 968375"/>
              <a:gd name="T59" fmla="*/ 2346365 h 1170887"/>
              <a:gd name="T60" fmla="*/ 1792630 w 968375"/>
              <a:gd name="T61" fmla="*/ 1603686 h 1170887"/>
              <a:gd name="T62" fmla="*/ 2340261 w 968375"/>
              <a:gd name="T63" fmla="*/ 267425 h 1170887"/>
              <a:gd name="T64" fmla="*/ 2384732 w 968375"/>
              <a:gd name="T65" fmla="*/ 1604557 h 1170887"/>
              <a:gd name="T66" fmla="*/ 2340261 w 968375"/>
              <a:gd name="T67" fmla="*/ 267425 h 1170887"/>
              <a:gd name="T68" fmla="*/ 1183916 w 968375"/>
              <a:gd name="T69" fmla="*/ 178285 h 1170887"/>
              <a:gd name="T70" fmla="*/ 1228390 w 968375"/>
              <a:gd name="T71" fmla="*/ 1515418 h 1170887"/>
              <a:gd name="T72" fmla="*/ 1183916 w 968375"/>
              <a:gd name="T73" fmla="*/ 178285 h 1170887"/>
              <a:gd name="T74" fmla="*/ 1762085 w 968375"/>
              <a:gd name="T75" fmla="*/ 0 h 1170887"/>
              <a:gd name="T76" fmla="*/ 1806562 w 968375"/>
              <a:gd name="T77" fmla="*/ 1337130 h 1170887"/>
              <a:gd name="T78" fmla="*/ 1762085 w 968375"/>
              <a:gd name="T79" fmla="*/ 0 h 11708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2895600" y="1700808"/>
            <a:ext cx="4808538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latin typeface="Arial" panose="020B0604020202020204" pitchFamily="34" charset="0"/>
                <a:ea typeface="微软雅黑" pitchFamily="34" charset="-122"/>
              </a:rPr>
              <a:t>信息检索</a:t>
            </a:r>
            <a:r>
              <a:rPr lang="zh-CN" altLang="en-US" sz="44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itchFamily="34" charset="-122"/>
              </a:rPr>
              <a:t>常见问题</a:t>
            </a:r>
            <a:endParaRPr lang="zh-CN" altLang="en-US" sz="4400" b="1" dirty="0">
              <a:solidFill>
                <a:schemeClr val="accent1"/>
              </a:solidFill>
              <a:latin typeface="Arial" panose="020B0604020202020204" pitchFamily="34" charset="0"/>
              <a:ea typeface="微软雅黑" pitchFamily="34" charset="-122"/>
            </a:endParaRPr>
          </a:p>
        </p:txBody>
      </p:sp>
      <p:cxnSp>
        <p:nvCxnSpPr>
          <p:cNvPr id="3075" name="直接连接符 7"/>
          <p:cNvCxnSpPr>
            <a:cxnSpLocks noChangeShapeType="1"/>
          </p:cNvCxnSpPr>
          <p:nvPr/>
        </p:nvCxnSpPr>
        <p:spPr bwMode="auto">
          <a:xfrm>
            <a:off x="1439863" y="1340768"/>
            <a:ext cx="6264275" cy="1588"/>
          </a:xfrm>
          <a:prstGeom prst="line">
            <a:avLst/>
          </a:prstGeom>
          <a:noFill/>
          <a:ln w="9525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直接连接符 8"/>
          <p:cNvCxnSpPr>
            <a:cxnSpLocks noChangeShapeType="1"/>
          </p:cNvCxnSpPr>
          <p:nvPr/>
        </p:nvCxnSpPr>
        <p:spPr bwMode="auto">
          <a:xfrm>
            <a:off x="1439863" y="2849761"/>
            <a:ext cx="6264275" cy="3175"/>
          </a:xfrm>
          <a:prstGeom prst="line">
            <a:avLst/>
          </a:prstGeom>
          <a:noFill/>
          <a:ln w="9525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任意多边形 15"/>
          <p:cNvSpPr>
            <a:spLocks/>
          </p:cNvSpPr>
          <p:nvPr/>
        </p:nvSpPr>
        <p:spPr bwMode="auto">
          <a:xfrm>
            <a:off x="1439863" y="1412776"/>
            <a:ext cx="1152525" cy="1390650"/>
          </a:xfrm>
          <a:custGeom>
            <a:avLst/>
            <a:gdLst>
              <a:gd name="T0" fmla="*/ 0 w 1153318"/>
              <a:gd name="T1" fmla="*/ 0 h 1389644"/>
              <a:gd name="T2" fmla="*/ 1153318 w 1153318"/>
              <a:gd name="T3" fmla="*/ 1389644 h 1389644"/>
            </a:gdLst>
            <a:ahLst/>
            <a:cxnLst/>
            <a:rect l="T0" t="T1" r="T2" b="T3"/>
            <a:pathLst>
              <a:path w="1153318" h="1389644">
                <a:moveTo>
                  <a:pt x="0" y="239717"/>
                </a:moveTo>
                <a:lnTo>
                  <a:pt x="2381" y="239717"/>
                </a:lnTo>
                <a:lnTo>
                  <a:pt x="2381" y="371475"/>
                </a:lnTo>
                <a:cubicBezTo>
                  <a:pt x="43156" y="371475"/>
                  <a:pt x="83931" y="371475"/>
                  <a:pt x="124801" y="371475"/>
                </a:cubicBezTo>
                <a:lnTo>
                  <a:pt x="124801" y="239717"/>
                </a:lnTo>
                <a:lnTo>
                  <a:pt x="278499" y="239717"/>
                </a:lnTo>
                <a:lnTo>
                  <a:pt x="256367" y="371475"/>
                </a:lnTo>
                <a:cubicBezTo>
                  <a:pt x="298475" y="371475"/>
                  <a:pt x="340679" y="371475"/>
                  <a:pt x="382788" y="371475"/>
                </a:cubicBezTo>
                <a:cubicBezTo>
                  <a:pt x="385265" y="349246"/>
                  <a:pt x="387742" y="327017"/>
                  <a:pt x="390219" y="304788"/>
                </a:cubicBezTo>
                <a:cubicBezTo>
                  <a:pt x="404795" y="304788"/>
                  <a:pt x="419371" y="304788"/>
                  <a:pt x="433947" y="304788"/>
                </a:cubicBezTo>
                <a:cubicBezTo>
                  <a:pt x="436138" y="327017"/>
                  <a:pt x="438329" y="349246"/>
                  <a:pt x="440520" y="371475"/>
                </a:cubicBezTo>
                <a:cubicBezTo>
                  <a:pt x="482153" y="371475"/>
                  <a:pt x="523880" y="371475"/>
                  <a:pt x="565512" y="371475"/>
                </a:cubicBezTo>
                <a:lnTo>
                  <a:pt x="540710" y="239717"/>
                </a:lnTo>
                <a:lnTo>
                  <a:pt x="585614" y="239717"/>
                </a:lnTo>
                <a:lnTo>
                  <a:pt x="585614" y="371475"/>
                </a:lnTo>
                <a:cubicBezTo>
                  <a:pt x="626389" y="371475"/>
                  <a:pt x="667164" y="371475"/>
                  <a:pt x="707939" y="371475"/>
                </a:cubicBezTo>
                <a:lnTo>
                  <a:pt x="707939" y="239717"/>
                </a:lnTo>
                <a:lnTo>
                  <a:pt x="744579" y="239717"/>
                </a:lnTo>
                <a:lnTo>
                  <a:pt x="745093" y="248065"/>
                </a:lnTo>
                <a:cubicBezTo>
                  <a:pt x="745093" y="289170"/>
                  <a:pt x="745093" y="330370"/>
                  <a:pt x="745093" y="371475"/>
                </a:cubicBezTo>
                <a:cubicBezTo>
                  <a:pt x="783010" y="371475"/>
                  <a:pt x="820832" y="371475"/>
                  <a:pt x="858748" y="371475"/>
                </a:cubicBezTo>
                <a:cubicBezTo>
                  <a:pt x="858748" y="338898"/>
                  <a:pt x="858748" y="306225"/>
                  <a:pt x="858748" y="273552"/>
                </a:cubicBezTo>
                <a:lnTo>
                  <a:pt x="858025" y="239717"/>
                </a:lnTo>
                <a:lnTo>
                  <a:pt x="958399" y="239717"/>
                </a:lnTo>
                <a:lnTo>
                  <a:pt x="958399" y="371475"/>
                </a:lnTo>
                <a:cubicBezTo>
                  <a:pt x="999174" y="371475"/>
                  <a:pt x="1039949" y="371475"/>
                  <a:pt x="1080724" y="371475"/>
                </a:cubicBezTo>
                <a:lnTo>
                  <a:pt x="1080724" y="239717"/>
                </a:lnTo>
                <a:lnTo>
                  <a:pt x="1149927" y="239717"/>
                </a:lnTo>
                <a:lnTo>
                  <a:pt x="1149927" y="1389644"/>
                </a:lnTo>
                <a:lnTo>
                  <a:pt x="0" y="1389644"/>
                </a:lnTo>
                <a:lnTo>
                  <a:pt x="0" y="239717"/>
                </a:lnTo>
                <a:close/>
                <a:moveTo>
                  <a:pt x="412130" y="82880"/>
                </a:moveTo>
                <a:cubicBezTo>
                  <a:pt x="399650" y="153975"/>
                  <a:pt x="391838" y="206003"/>
                  <a:pt x="388599" y="238867"/>
                </a:cubicBezTo>
                <a:cubicBezTo>
                  <a:pt x="402603" y="238867"/>
                  <a:pt x="416703" y="238867"/>
                  <a:pt x="430708" y="238867"/>
                </a:cubicBezTo>
                <a:cubicBezTo>
                  <a:pt x="424515" y="196804"/>
                  <a:pt x="418323" y="144777"/>
                  <a:pt x="412130" y="82880"/>
                </a:cubicBezTo>
                <a:close/>
                <a:moveTo>
                  <a:pt x="707939" y="63526"/>
                </a:moveTo>
                <a:cubicBezTo>
                  <a:pt x="707939" y="91120"/>
                  <a:pt x="707939" y="118619"/>
                  <a:pt x="707939" y="146214"/>
                </a:cubicBezTo>
                <a:cubicBezTo>
                  <a:pt x="721657" y="146214"/>
                  <a:pt x="731279" y="144681"/>
                  <a:pt x="736805" y="141711"/>
                </a:cubicBezTo>
                <a:cubicBezTo>
                  <a:pt x="742330" y="138740"/>
                  <a:pt x="745093" y="129063"/>
                  <a:pt x="745093" y="112679"/>
                </a:cubicBezTo>
                <a:cubicBezTo>
                  <a:pt x="745093" y="105876"/>
                  <a:pt x="745093" y="99073"/>
                  <a:pt x="745093" y="92270"/>
                </a:cubicBezTo>
                <a:cubicBezTo>
                  <a:pt x="745093" y="80485"/>
                  <a:pt x="742426" y="72724"/>
                  <a:pt x="737091" y="69083"/>
                </a:cubicBezTo>
                <a:cubicBezTo>
                  <a:pt x="731851" y="65442"/>
                  <a:pt x="722038" y="63526"/>
                  <a:pt x="707939" y="63526"/>
                </a:cubicBezTo>
                <a:close/>
                <a:moveTo>
                  <a:pt x="124801" y="63526"/>
                </a:moveTo>
                <a:cubicBezTo>
                  <a:pt x="124801" y="95049"/>
                  <a:pt x="124801" y="126572"/>
                  <a:pt x="124801" y="158095"/>
                </a:cubicBezTo>
                <a:cubicBezTo>
                  <a:pt x="128231" y="158287"/>
                  <a:pt x="131279" y="158382"/>
                  <a:pt x="133756" y="158382"/>
                </a:cubicBezTo>
                <a:cubicBezTo>
                  <a:pt x="144998" y="158382"/>
                  <a:pt x="152810" y="156179"/>
                  <a:pt x="157192" y="151771"/>
                </a:cubicBezTo>
                <a:cubicBezTo>
                  <a:pt x="161479" y="147460"/>
                  <a:pt x="163670" y="138357"/>
                  <a:pt x="163670" y="124560"/>
                </a:cubicBezTo>
                <a:cubicBezTo>
                  <a:pt x="163670" y="114403"/>
                  <a:pt x="163670" y="104247"/>
                  <a:pt x="163670" y="94091"/>
                </a:cubicBezTo>
                <a:cubicBezTo>
                  <a:pt x="163670" y="81347"/>
                  <a:pt x="161193" y="73107"/>
                  <a:pt x="156144" y="69274"/>
                </a:cubicBezTo>
                <a:cubicBezTo>
                  <a:pt x="151095" y="65442"/>
                  <a:pt x="140615" y="63526"/>
                  <a:pt x="124801" y="63526"/>
                </a:cubicBezTo>
                <a:close/>
                <a:moveTo>
                  <a:pt x="885995" y="0"/>
                </a:moveTo>
                <a:cubicBezTo>
                  <a:pt x="975166" y="0"/>
                  <a:pt x="1064242" y="0"/>
                  <a:pt x="1153318" y="0"/>
                </a:cubicBezTo>
                <a:cubicBezTo>
                  <a:pt x="1153318" y="24816"/>
                  <a:pt x="1153318" y="49537"/>
                  <a:pt x="1153318" y="74353"/>
                </a:cubicBezTo>
                <a:cubicBezTo>
                  <a:pt x="1129120" y="74353"/>
                  <a:pt x="1104922" y="74353"/>
                  <a:pt x="1080724" y="74353"/>
                </a:cubicBezTo>
                <a:lnTo>
                  <a:pt x="1080724" y="239717"/>
                </a:lnTo>
                <a:lnTo>
                  <a:pt x="958399" y="239717"/>
                </a:lnTo>
                <a:lnTo>
                  <a:pt x="958399" y="74353"/>
                </a:lnTo>
                <a:cubicBezTo>
                  <a:pt x="934296" y="74353"/>
                  <a:pt x="910098" y="74353"/>
                  <a:pt x="885995" y="74353"/>
                </a:cubicBezTo>
                <a:cubicBezTo>
                  <a:pt x="885995" y="49537"/>
                  <a:pt x="885995" y="24816"/>
                  <a:pt x="885995" y="0"/>
                </a:cubicBezTo>
                <a:close/>
                <a:moveTo>
                  <a:pt x="585614" y="0"/>
                </a:moveTo>
                <a:cubicBezTo>
                  <a:pt x="614480" y="0"/>
                  <a:pt x="643347" y="0"/>
                  <a:pt x="672213" y="0"/>
                </a:cubicBezTo>
                <a:cubicBezTo>
                  <a:pt x="729946" y="0"/>
                  <a:pt x="769006" y="1725"/>
                  <a:pt x="789393" y="5270"/>
                </a:cubicBezTo>
                <a:cubicBezTo>
                  <a:pt x="809876" y="8815"/>
                  <a:pt x="826548" y="17822"/>
                  <a:pt x="839409" y="32194"/>
                </a:cubicBezTo>
                <a:cubicBezTo>
                  <a:pt x="852270" y="46662"/>
                  <a:pt x="858748" y="69753"/>
                  <a:pt x="858748" y="101468"/>
                </a:cubicBezTo>
                <a:cubicBezTo>
                  <a:pt x="858748" y="130309"/>
                  <a:pt x="854176" y="149759"/>
                  <a:pt x="845125" y="159724"/>
                </a:cubicBezTo>
                <a:cubicBezTo>
                  <a:pt x="835979" y="169689"/>
                  <a:pt x="818069" y="175629"/>
                  <a:pt x="791298" y="177641"/>
                </a:cubicBezTo>
                <a:cubicBezTo>
                  <a:pt x="815497" y="182336"/>
                  <a:pt x="831787" y="188660"/>
                  <a:pt x="840171" y="196708"/>
                </a:cubicBezTo>
                <a:cubicBezTo>
                  <a:pt x="848459" y="204661"/>
                  <a:pt x="853604" y="211943"/>
                  <a:pt x="855700" y="218554"/>
                </a:cubicBezTo>
                <a:cubicBezTo>
                  <a:pt x="856700" y="221908"/>
                  <a:pt x="857462" y="228160"/>
                  <a:pt x="857974" y="237322"/>
                </a:cubicBezTo>
                <a:lnTo>
                  <a:pt x="858025" y="239717"/>
                </a:lnTo>
                <a:lnTo>
                  <a:pt x="744579" y="239717"/>
                </a:lnTo>
                <a:lnTo>
                  <a:pt x="743605" y="223896"/>
                </a:lnTo>
                <a:cubicBezTo>
                  <a:pt x="742616" y="217740"/>
                  <a:pt x="741140" y="213476"/>
                  <a:pt x="739187" y="211081"/>
                </a:cubicBezTo>
                <a:cubicBezTo>
                  <a:pt x="735185" y="206386"/>
                  <a:pt x="724801" y="203990"/>
                  <a:pt x="707939" y="203990"/>
                </a:cubicBezTo>
                <a:lnTo>
                  <a:pt x="707939" y="239717"/>
                </a:lnTo>
                <a:lnTo>
                  <a:pt x="585614" y="239717"/>
                </a:lnTo>
                <a:lnTo>
                  <a:pt x="585614" y="0"/>
                </a:lnTo>
                <a:close/>
                <a:moveTo>
                  <a:pt x="318767" y="0"/>
                </a:moveTo>
                <a:cubicBezTo>
                  <a:pt x="377643" y="0"/>
                  <a:pt x="436614" y="0"/>
                  <a:pt x="495585" y="0"/>
                </a:cubicBezTo>
                <a:lnTo>
                  <a:pt x="540710" y="239717"/>
                </a:lnTo>
                <a:lnTo>
                  <a:pt x="278499" y="239717"/>
                </a:lnTo>
                <a:lnTo>
                  <a:pt x="318767" y="0"/>
                </a:lnTo>
                <a:close/>
                <a:moveTo>
                  <a:pt x="2381" y="0"/>
                </a:moveTo>
                <a:cubicBezTo>
                  <a:pt x="43537" y="0"/>
                  <a:pt x="84598" y="0"/>
                  <a:pt x="125658" y="0"/>
                </a:cubicBezTo>
                <a:cubicBezTo>
                  <a:pt x="158907" y="0"/>
                  <a:pt x="184534" y="2108"/>
                  <a:pt x="202445" y="6228"/>
                </a:cubicBezTo>
                <a:cubicBezTo>
                  <a:pt x="220355" y="10348"/>
                  <a:pt x="233883" y="16289"/>
                  <a:pt x="242838" y="24050"/>
                </a:cubicBezTo>
                <a:cubicBezTo>
                  <a:pt x="251889" y="31907"/>
                  <a:pt x="257986" y="41296"/>
                  <a:pt x="261130" y="52411"/>
                </a:cubicBezTo>
                <a:cubicBezTo>
                  <a:pt x="264369" y="63526"/>
                  <a:pt x="265989" y="80676"/>
                  <a:pt x="265989" y="103959"/>
                </a:cubicBezTo>
                <a:cubicBezTo>
                  <a:pt x="265989" y="114691"/>
                  <a:pt x="265989" y="125518"/>
                  <a:pt x="265989" y="136345"/>
                </a:cubicBezTo>
                <a:cubicBezTo>
                  <a:pt x="265989" y="160011"/>
                  <a:pt x="262845" y="177354"/>
                  <a:pt x="256652" y="188181"/>
                </a:cubicBezTo>
                <a:cubicBezTo>
                  <a:pt x="250460" y="199008"/>
                  <a:pt x="239123" y="207344"/>
                  <a:pt x="222546" y="213189"/>
                </a:cubicBezTo>
                <a:cubicBezTo>
                  <a:pt x="205970" y="219033"/>
                  <a:pt x="184344" y="221908"/>
                  <a:pt x="157573" y="221908"/>
                </a:cubicBezTo>
                <a:cubicBezTo>
                  <a:pt x="146617" y="221908"/>
                  <a:pt x="135661" y="221908"/>
                  <a:pt x="124801" y="221908"/>
                </a:cubicBezTo>
                <a:lnTo>
                  <a:pt x="124801" y="239717"/>
                </a:lnTo>
                <a:lnTo>
                  <a:pt x="2381" y="239717"/>
                </a:lnTo>
                <a:lnTo>
                  <a:pt x="23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39600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>
                <a:solidFill>
                  <a:srgbClr val="FFFFFF"/>
                </a:solidFill>
                <a:latin typeface="Impact" pitchFamily="34" charset="0"/>
                <a:ea typeface="微软雅黑" pitchFamily="34" charset="-122"/>
              </a:rPr>
              <a:t>01</a:t>
            </a:r>
            <a:endParaRPr lang="zh-CN" altLang="en-US" sz="7200">
              <a:solidFill>
                <a:srgbClr val="FFFFFF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33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547172" y="1268760"/>
            <a:ext cx="1765256" cy="1765256"/>
          </a:xfrm>
          <a:prstGeom prst="ellipse">
            <a:avLst/>
          </a:prstGeom>
          <a:solidFill>
            <a:srgbClr val="FFFFFF"/>
          </a:solidFill>
          <a:ln w="127000">
            <a:gradFill flip="none" rotWithShape="1">
              <a:gsLst>
                <a:gs pos="0">
                  <a:schemeClr val="accent1"/>
                </a:gs>
                <a:gs pos="50000">
                  <a:schemeClr val="accent1"/>
                </a:gs>
                <a:gs pos="51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36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单篇</a:t>
            </a:r>
            <a:endParaRPr lang="en-US" altLang="zh-CN" sz="3200" b="1" dirty="0" smtClean="0">
              <a:solidFill>
                <a:srgbClr val="36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36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检索</a:t>
            </a:r>
            <a:endParaRPr lang="zh-CN" altLang="en-US" sz="3200" b="1" dirty="0">
              <a:solidFill>
                <a:srgbClr val="36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230680" y="4544064"/>
            <a:ext cx="1765256" cy="1765256"/>
          </a:xfrm>
          <a:prstGeom prst="ellipse">
            <a:avLst/>
          </a:prstGeom>
          <a:solidFill>
            <a:srgbClr val="FFFFFF"/>
          </a:solidFill>
          <a:ln w="127000">
            <a:gradFill flip="none" rotWithShape="1">
              <a:gsLst>
                <a:gs pos="0">
                  <a:schemeClr val="accent2"/>
                </a:gs>
                <a:gs pos="50000">
                  <a:schemeClr val="accent2"/>
                </a:gs>
                <a:gs pos="51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36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多篇</a:t>
            </a:r>
            <a:endParaRPr lang="en-US" altLang="zh-CN" sz="3200" b="1" dirty="0" smtClean="0">
              <a:solidFill>
                <a:srgbClr val="36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36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检索</a:t>
            </a:r>
            <a:endParaRPr lang="zh-CN" altLang="en-US" sz="3200" b="1" dirty="0">
              <a:solidFill>
                <a:srgbClr val="36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082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常见检索问题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4714875" y="692696"/>
            <a:ext cx="3800475" cy="2416175"/>
          </a:xfrm>
          <a:custGeom>
            <a:avLst/>
            <a:gdLst/>
            <a:ahLst/>
            <a:cxnLst/>
            <a:rect l="l" t="t" r="r" b="b"/>
            <a:pathLst>
              <a:path w="3800254" h="2416645">
                <a:moveTo>
                  <a:pt x="1473241" y="551"/>
                </a:moveTo>
                <a:cubicBezTo>
                  <a:pt x="1676198" y="6411"/>
                  <a:pt x="2202270" y="130970"/>
                  <a:pt x="2405226" y="695143"/>
                </a:cubicBezTo>
                <a:cubicBezTo>
                  <a:pt x="2575210" y="577912"/>
                  <a:pt x="2762046" y="527601"/>
                  <a:pt x="2967933" y="633597"/>
                </a:cubicBezTo>
                <a:cubicBezTo>
                  <a:pt x="3173820" y="739593"/>
                  <a:pt x="3205081" y="851939"/>
                  <a:pt x="3214118" y="1046835"/>
                </a:cubicBezTo>
                <a:cubicBezTo>
                  <a:pt x="3499624" y="1191908"/>
                  <a:pt x="3752728" y="1367388"/>
                  <a:pt x="3794410" y="1653504"/>
                </a:cubicBezTo>
                <a:cubicBezTo>
                  <a:pt x="3836092" y="1939620"/>
                  <a:pt x="3663746" y="2369589"/>
                  <a:pt x="2987960" y="2401583"/>
                </a:cubicBezTo>
                <a:cubicBezTo>
                  <a:pt x="2396491" y="2429585"/>
                  <a:pt x="1141044" y="2413810"/>
                  <a:pt x="94386" y="2392571"/>
                </a:cubicBezTo>
                <a:cubicBezTo>
                  <a:pt x="460192" y="2243311"/>
                  <a:pt x="717747" y="1883942"/>
                  <a:pt x="717747" y="1464418"/>
                </a:cubicBezTo>
                <a:cubicBezTo>
                  <a:pt x="717747" y="1009626"/>
                  <a:pt x="415068" y="625529"/>
                  <a:pt x="0" y="503133"/>
                </a:cubicBezTo>
                <a:cubicBezTo>
                  <a:pt x="155701" y="398659"/>
                  <a:pt x="313310" y="353245"/>
                  <a:pt x="470918" y="387412"/>
                </a:cubicBezTo>
                <a:cubicBezTo>
                  <a:pt x="752272" y="29858"/>
                  <a:pt x="1270284" y="-5309"/>
                  <a:pt x="1473241" y="55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</a:gradFill>
          <a:ln w="38100">
            <a:noFill/>
          </a:ln>
          <a:effectLst>
            <a:outerShdw blurRad="50800" dist="50800" algn="l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540000" rIns="1800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检索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某篇文献的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全文</a:t>
            </a:r>
            <a:endParaRPr lang="en-US" altLang="zh-CN" b="1" dirty="0" smtClean="0">
              <a:solidFill>
                <a:schemeClr val="tx1">
                  <a:lumMod val="50000"/>
                </a:schemeClr>
              </a:solidFill>
              <a:latin typeface="+mn-ea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+mn-ea"/>
              </a:rPr>
              <a:t>  （已知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文献来源出处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/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篇名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/</a:t>
            </a:r>
            <a:r>
              <a:rPr lang="en-US" altLang="zh-CN" b="1" dirty="0" err="1">
                <a:solidFill>
                  <a:schemeClr val="tx1">
                    <a:lumMod val="50000"/>
                  </a:schemeClr>
                </a:solidFill>
                <a:latin typeface="+mn-ea"/>
              </a:rPr>
              <a:t>doi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等）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3365400" y="3965153"/>
            <a:ext cx="3798888" cy="2416175"/>
          </a:xfrm>
          <a:custGeom>
            <a:avLst/>
            <a:gdLst/>
            <a:ahLst/>
            <a:cxnLst/>
            <a:rect l="l" t="t" r="r" b="b"/>
            <a:pathLst>
              <a:path w="3800254" h="2416645">
                <a:moveTo>
                  <a:pt x="1473241" y="551"/>
                </a:moveTo>
                <a:cubicBezTo>
                  <a:pt x="1676198" y="6411"/>
                  <a:pt x="2202270" y="130970"/>
                  <a:pt x="2405226" y="695143"/>
                </a:cubicBezTo>
                <a:cubicBezTo>
                  <a:pt x="2575210" y="577912"/>
                  <a:pt x="2762046" y="527601"/>
                  <a:pt x="2967933" y="633597"/>
                </a:cubicBezTo>
                <a:cubicBezTo>
                  <a:pt x="3173820" y="739593"/>
                  <a:pt x="3205081" y="851939"/>
                  <a:pt x="3214118" y="1046835"/>
                </a:cubicBezTo>
                <a:cubicBezTo>
                  <a:pt x="3499624" y="1191908"/>
                  <a:pt x="3752728" y="1367388"/>
                  <a:pt x="3794410" y="1653504"/>
                </a:cubicBezTo>
                <a:cubicBezTo>
                  <a:pt x="3836092" y="1939620"/>
                  <a:pt x="3663746" y="2369589"/>
                  <a:pt x="2987960" y="2401583"/>
                </a:cubicBezTo>
                <a:cubicBezTo>
                  <a:pt x="2396491" y="2429585"/>
                  <a:pt x="1141044" y="2413810"/>
                  <a:pt x="94386" y="2392571"/>
                </a:cubicBezTo>
                <a:cubicBezTo>
                  <a:pt x="460192" y="2243311"/>
                  <a:pt x="717747" y="1883942"/>
                  <a:pt x="717747" y="1464418"/>
                </a:cubicBezTo>
                <a:cubicBezTo>
                  <a:pt x="717747" y="1009626"/>
                  <a:pt x="415068" y="625529"/>
                  <a:pt x="0" y="503133"/>
                </a:cubicBezTo>
                <a:cubicBezTo>
                  <a:pt x="155701" y="398659"/>
                  <a:pt x="313310" y="353245"/>
                  <a:pt x="470918" y="387412"/>
                </a:cubicBezTo>
                <a:cubicBezTo>
                  <a:pt x="752272" y="29858"/>
                  <a:pt x="1270284" y="-5309"/>
                  <a:pt x="1473241" y="551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0800000" scaled="1"/>
          </a:gradFill>
          <a:ln w="38100">
            <a:noFill/>
          </a:ln>
          <a:effectLst>
            <a:outerShdw blurRad="50800" dist="50800" algn="l" rotWithShape="0">
              <a:schemeClr val="tx1">
                <a:lumMod val="65000"/>
                <a:lumOff val="3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540000" rIns="1800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   1</a:t>
            </a:r>
            <a:r>
              <a:rPr lang="en-US" altLang="zh-CN" sz="16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.</a:t>
            </a:r>
            <a:r>
              <a:rPr lang="zh-CN" altLang="en-US" sz="16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查找课题相关的多个类型</a:t>
            </a:r>
            <a:r>
              <a:rPr lang="en-US" altLang="zh-CN" sz="16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单</a:t>
            </a:r>
            <a:endParaRPr lang="en-US" altLang="zh-CN" sz="16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      个</a:t>
            </a:r>
            <a:r>
              <a:rPr lang="zh-CN" altLang="en-US" sz="16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类型的文献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      2</a:t>
            </a:r>
            <a:r>
              <a:rPr lang="en-US" altLang="zh-CN" sz="16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.</a:t>
            </a:r>
            <a:r>
              <a:rPr lang="zh-CN" altLang="en-US" sz="16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查找某机构</a:t>
            </a:r>
            <a:r>
              <a:rPr lang="en-US" altLang="zh-CN" sz="16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16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作者所发表的</a:t>
            </a: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文</a:t>
            </a:r>
            <a:endParaRPr lang="en-US" altLang="zh-CN" sz="1600" b="1" dirty="0" smtClean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         献</a:t>
            </a:r>
            <a:r>
              <a:rPr lang="zh-CN" altLang="en-US" sz="16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（已知机构</a:t>
            </a:r>
            <a:r>
              <a:rPr lang="en-US" altLang="zh-CN" sz="16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16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作者）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     3 </a:t>
            </a:r>
            <a:r>
              <a:rPr lang="zh-CN" altLang="en-US" sz="1600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查找某文献的被引用情况</a:t>
            </a:r>
          </a:p>
        </p:txBody>
      </p:sp>
      <p:sp>
        <p:nvSpPr>
          <p:cNvPr id="2" name="云形 1"/>
          <p:cNvSpPr/>
          <p:nvPr/>
        </p:nvSpPr>
        <p:spPr>
          <a:xfrm>
            <a:off x="179512" y="2276872"/>
            <a:ext cx="3312368" cy="1656184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期刊的影响</a:t>
            </a:r>
            <a:r>
              <a:rPr lang="zh-CN" altLang="en-US" b="1" dirty="0" smtClean="0">
                <a:solidFill>
                  <a:schemeClr val="bg1"/>
                </a:solidFill>
                <a:latin typeface="+mj-ea"/>
                <a:ea typeface="+mj-ea"/>
              </a:rPr>
              <a:t>因子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9343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" grpId="0" animBg="1"/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5"/>
          <p:cNvSpPr>
            <a:spLocks noChangeArrowheads="1"/>
          </p:cNvSpPr>
          <p:nvPr/>
        </p:nvSpPr>
        <p:spPr bwMode="auto">
          <a:xfrm>
            <a:off x="1501775" y="4083050"/>
            <a:ext cx="822325" cy="8191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[</a:t>
            </a:r>
            <a:r>
              <a:rPr lang="en-US" altLang="zh-CN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J]</a:t>
            </a:r>
            <a:endParaRPr lang="en-US" altLang="zh-CN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1" name="Oval 10"/>
          <p:cNvSpPr>
            <a:spLocks noChangeArrowheads="1"/>
          </p:cNvSpPr>
          <p:nvPr/>
        </p:nvSpPr>
        <p:spPr bwMode="auto">
          <a:xfrm>
            <a:off x="2452688" y="3240088"/>
            <a:ext cx="820737" cy="8191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[D]</a:t>
            </a:r>
            <a:endParaRPr lang="en-US" altLang="zh-CN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2" name="Oval 15"/>
          <p:cNvSpPr>
            <a:spLocks noChangeArrowheads="1"/>
          </p:cNvSpPr>
          <p:nvPr/>
        </p:nvSpPr>
        <p:spPr bwMode="auto">
          <a:xfrm>
            <a:off x="5889625" y="3240088"/>
            <a:ext cx="822325" cy="8191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</a:rPr>
              <a:t>[P]</a:t>
            </a:r>
            <a:endParaRPr lang="en-US" altLang="zh-CN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2053" name="Oval 20"/>
          <p:cNvSpPr>
            <a:spLocks noChangeArrowheads="1"/>
          </p:cNvSpPr>
          <p:nvPr/>
        </p:nvSpPr>
        <p:spPr bwMode="auto">
          <a:xfrm>
            <a:off x="3592513" y="2689225"/>
            <a:ext cx="822325" cy="8191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[C]</a:t>
            </a:r>
            <a:endParaRPr lang="en-US" altLang="zh-CN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4" name="Oval 25"/>
          <p:cNvSpPr>
            <a:spLocks noChangeArrowheads="1"/>
          </p:cNvSpPr>
          <p:nvPr/>
        </p:nvSpPr>
        <p:spPr bwMode="auto">
          <a:xfrm>
            <a:off x="4759325" y="2724150"/>
            <a:ext cx="822325" cy="8191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[M]</a:t>
            </a:r>
            <a:endParaRPr lang="en-US" altLang="zh-CN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5" name="Oval 30"/>
          <p:cNvSpPr>
            <a:spLocks noChangeArrowheads="1"/>
          </p:cNvSpPr>
          <p:nvPr/>
        </p:nvSpPr>
        <p:spPr bwMode="auto">
          <a:xfrm>
            <a:off x="6773863" y="4083050"/>
            <a:ext cx="820737" cy="8191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[S]</a:t>
            </a:r>
            <a:endParaRPr lang="en-US" altLang="zh-CN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 rot="618245" flipV="1">
            <a:off x="4721225" y="3611563"/>
            <a:ext cx="119063" cy="1063625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 rot="618245" flipH="1" flipV="1">
            <a:off x="4038600" y="3684588"/>
            <a:ext cx="439738" cy="863600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 rot="618245" flipH="1" flipV="1">
            <a:off x="3195638" y="4119563"/>
            <a:ext cx="1047750" cy="474662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rot="618245" flipH="1" flipV="1">
            <a:off x="2555875" y="4706938"/>
            <a:ext cx="1422400" cy="15875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6" name="Line 38"/>
          <p:cNvSpPr>
            <a:spLocks noChangeShapeType="1"/>
          </p:cNvSpPr>
          <p:nvPr/>
        </p:nvSpPr>
        <p:spPr bwMode="auto">
          <a:xfrm rot="618245" flipV="1">
            <a:off x="4856163" y="3959225"/>
            <a:ext cx="673100" cy="779463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7" name="Line 39"/>
          <p:cNvSpPr>
            <a:spLocks noChangeShapeType="1"/>
          </p:cNvSpPr>
          <p:nvPr/>
        </p:nvSpPr>
        <p:spPr bwMode="auto">
          <a:xfrm rot="618245" flipV="1">
            <a:off x="5141913" y="4446588"/>
            <a:ext cx="1319212" cy="482600"/>
          </a:xfrm>
          <a:prstGeom prst="line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0" name="Oval 44"/>
          <p:cNvSpPr>
            <a:spLocks noChangeArrowheads="1"/>
          </p:cNvSpPr>
          <p:nvPr/>
        </p:nvSpPr>
        <p:spPr bwMode="gray">
          <a:xfrm>
            <a:off x="3830638" y="4505325"/>
            <a:ext cx="1336675" cy="1320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文献</a:t>
            </a:r>
            <a:endParaRPr lang="en-US" altLang="zh-CN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类型</a:t>
            </a:r>
            <a:endParaRPr lang="en-US" altLang="zh-CN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63" name="文本框 53"/>
          <p:cNvSpPr txBox="1">
            <a:spLocks noChangeArrowheads="1"/>
          </p:cNvSpPr>
          <p:nvPr/>
        </p:nvSpPr>
        <p:spPr bwMode="auto">
          <a:xfrm>
            <a:off x="650875" y="3627239"/>
            <a:ext cx="12604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期刊论文</a:t>
            </a:r>
          </a:p>
        </p:txBody>
      </p:sp>
      <p:sp>
        <p:nvSpPr>
          <p:cNvPr id="2064" name="文本框 55"/>
          <p:cNvSpPr txBox="1">
            <a:spLocks noChangeArrowheads="1"/>
          </p:cNvSpPr>
          <p:nvPr/>
        </p:nvSpPr>
        <p:spPr bwMode="auto">
          <a:xfrm>
            <a:off x="3214688" y="2270125"/>
            <a:ext cx="12588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会议论文</a:t>
            </a:r>
            <a:endParaRPr lang="zh-CN" altLang="en-US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065" name="文本框 56"/>
          <p:cNvSpPr txBox="1">
            <a:spLocks noChangeArrowheads="1"/>
          </p:cNvSpPr>
          <p:nvPr/>
        </p:nvSpPr>
        <p:spPr bwMode="auto">
          <a:xfrm>
            <a:off x="4630738" y="2270124"/>
            <a:ext cx="12604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图书</a:t>
            </a:r>
            <a:endParaRPr lang="zh-CN" altLang="en-US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066" name="文本框 57"/>
          <p:cNvSpPr txBox="1">
            <a:spLocks noChangeArrowheads="1"/>
          </p:cNvSpPr>
          <p:nvPr/>
        </p:nvSpPr>
        <p:spPr bwMode="auto">
          <a:xfrm>
            <a:off x="1823244" y="2876726"/>
            <a:ext cx="12588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学位论文</a:t>
            </a:r>
            <a:endParaRPr lang="zh-CN" altLang="en-US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067" name="文本框 58"/>
          <p:cNvSpPr txBox="1">
            <a:spLocks noChangeArrowheads="1"/>
          </p:cNvSpPr>
          <p:nvPr/>
        </p:nvSpPr>
        <p:spPr bwMode="auto">
          <a:xfrm>
            <a:off x="6186488" y="2801143"/>
            <a:ext cx="1260475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专利</a:t>
            </a:r>
            <a:endParaRPr lang="zh-CN" altLang="en-US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068" name="文本框 59"/>
          <p:cNvSpPr txBox="1">
            <a:spLocks noChangeArrowheads="1"/>
          </p:cNvSpPr>
          <p:nvPr/>
        </p:nvSpPr>
        <p:spPr bwMode="auto">
          <a:xfrm>
            <a:off x="7072313" y="3705224"/>
            <a:ext cx="12588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标准</a:t>
            </a:r>
            <a:endParaRPr lang="zh-CN" altLang="en-US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0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查找相关课题的文献类型</a:t>
            </a:r>
            <a:endParaRPr lang="zh-CN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8474">
            <a:off x="5523824" y="4961384"/>
            <a:ext cx="3968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6341963" y="5346154"/>
            <a:ext cx="822325" cy="8191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</a:rPr>
              <a:t>……</a:t>
            </a:r>
            <a:endParaRPr lang="en-US" altLang="zh-CN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71434" y="557106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其他</a:t>
            </a:r>
          </a:p>
        </p:txBody>
      </p:sp>
    </p:spTree>
    <p:extLst>
      <p:ext uri="{BB962C8B-B14F-4D97-AF65-F5344CB8AC3E}">
        <p14:creationId xmlns:p14="http://schemas.microsoft.com/office/powerpoint/2010/main" val="19257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  <p:bldP spid="2052" grpId="0" animBg="1"/>
      <p:bldP spid="2053" grpId="0" animBg="1"/>
      <p:bldP spid="2054" grpId="0" animBg="1"/>
      <p:bldP spid="205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063" grpId="0"/>
      <p:bldP spid="2064" grpId="0"/>
      <p:bldP spid="2065" grpId="0"/>
      <p:bldP spid="2066" grpId="0"/>
      <p:bldP spid="2067" grpId="0"/>
      <p:bldP spid="2068" grpId="0"/>
      <p:bldP spid="2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2895600" y="1750318"/>
            <a:ext cx="4808538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常用外文</a:t>
            </a: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数据库</a:t>
            </a: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检索平台</a:t>
            </a:r>
            <a:endParaRPr lang="zh-CN" altLang="en-US" sz="4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3075" name="直接连接符 7"/>
          <p:cNvCxnSpPr>
            <a:cxnSpLocks noChangeShapeType="1"/>
          </p:cNvCxnSpPr>
          <p:nvPr/>
        </p:nvCxnSpPr>
        <p:spPr bwMode="auto">
          <a:xfrm>
            <a:off x="1439863" y="1628800"/>
            <a:ext cx="6264275" cy="1588"/>
          </a:xfrm>
          <a:prstGeom prst="line">
            <a:avLst/>
          </a:prstGeom>
          <a:noFill/>
          <a:ln w="9525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直接连接符 8"/>
          <p:cNvCxnSpPr>
            <a:cxnSpLocks noChangeShapeType="1"/>
          </p:cNvCxnSpPr>
          <p:nvPr/>
        </p:nvCxnSpPr>
        <p:spPr bwMode="auto">
          <a:xfrm>
            <a:off x="1439863" y="3212976"/>
            <a:ext cx="6264275" cy="3175"/>
          </a:xfrm>
          <a:prstGeom prst="line">
            <a:avLst/>
          </a:prstGeom>
          <a:noFill/>
          <a:ln w="9525" algn="ctr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任意多边形 15"/>
          <p:cNvSpPr>
            <a:spLocks/>
          </p:cNvSpPr>
          <p:nvPr/>
        </p:nvSpPr>
        <p:spPr bwMode="auto">
          <a:xfrm>
            <a:off x="1439863" y="1750318"/>
            <a:ext cx="1152525" cy="1390650"/>
          </a:xfrm>
          <a:custGeom>
            <a:avLst/>
            <a:gdLst>
              <a:gd name="T0" fmla="*/ 0 w 1153318"/>
              <a:gd name="T1" fmla="*/ 0 h 1389644"/>
              <a:gd name="T2" fmla="*/ 1153318 w 1153318"/>
              <a:gd name="T3" fmla="*/ 1389644 h 1389644"/>
            </a:gdLst>
            <a:ahLst/>
            <a:cxnLst/>
            <a:rect l="T0" t="T1" r="T2" b="T3"/>
            <a:pathLst>
              <a:path w="1153318" h="1389644">
                <a:moveTo>
                  <a:pt x="0" y="239717"/>
                </a:moveTo>
                <a:lnTo>
                  <a:pt x="2381" y="239717"/>
                </a:lnTo>
                <a:lnTo>
                  <a:pt x="2381" y="371475"/>
                </a:lnTo>
                <a:cubicBezTo>
                  <a:pt x="43156" y="371475"/>
                  <a:pt x="83931" y="371475"/>
                  <a:pt x="124801" y="371475"/>
                </a:cubicBezTo>
                <a:lnTo>
                  <a:pt x="124801" y="239717"/>
                </a:lnTo>
                <a:lnTo>
                  <a:pt x="278499" y="239717"/>
                </a:lnTo>
                <a:lnTo>
                  <a:pt x="256367" y="371475"/>
                </a:lnTo>
                <a:cubicBezTo>
                  <a:pt x="298475" y="371475"/>
                  <a:pt x="340679" y="371475"/>
                  <a:pt x="382788" y="371475"/>
                </a:cubicBezTo>
                <a:cubicBezTo>
                  <a:pt x="385265" y="349246"/>
                  <a:pt x="387742" y="327017"/>
                  <a:pt x="390219" y="304788"/>
                </a:cubicBezTo>
                <a:cubicBezTo>
                  <a:pt x="404795" y="304788"/>
                  <a:pt x="419371" y="304788"/>
                  <a:pt x="433947" y="304788"/>
                </a:cubicBezTo>
                <a:cubicBezTo>
                  <a:pt x="436138" y="327017"/>
                  <a:pt x="438329" y="349246"/>
                  <a:pt x="440520" y="371475"/>
                </a:cubicBezTo>
                <a:cubicBezTo>
                  <a:pt x="482153" y="371475"/>
                  <a:pt x="523880" y="371475"/>
                  <a:pt x="565512" y="371475"/>
                </a:cubicBezTo>
                <a:lnTo>
                  <a:pt x="540710" y="239717"/>
                </a:lnTo>
                <a:lnTo>
                  <a:pt x="585614" y="239717"/>
                </a:lnTo>
                <a:lnTo>
                  <a:pt x="585614" y="371475"/>
                </a:lnTo>
                <a:cubicBezTo>
                  <a:pt x="626389" y="371475"/>
                  <a:pt x="667164" y="371475"/>
                  <a:pt x="707939" y="371475"/>
                </a:cubicBezTo>
                <a:lnTo>
                  <a:pt x="707939" y="239717"/>
                </a:lnTo>
                <a:lnTo>
                  <a:pt x="744579" y="239717"/>
                </a:lnTo>
                <a:lnTo>
                  <a:pt x="745093" y="248065"/>
                </a:lnTo>
                <a:cubicBezTo>
                  <a:pt x="745093" y="289170"/>
                  <a:pt x="745093" y="330370"/>
                  <a:pt x="745093" y="371475"/>
                </a:cubicBezTo>
                <a:cubicBezTo>
                  <a:pt x="783010" y="371475"/>
                  <a:pt x="820832" y="371475"/>
                  <a:pt x="858748" y="371475"/>
                </a:cubicBezTo>
                <a:cubicBezTo>
                  <a:pt x="858748" y="338898"/>
                  <a:pt x="858748" y="306225"/>
                  <a:pt x="858748" y="273552"/>
                </a:cubicBezTo>
                <a:lnTo>
                  <a:pt x="858025" y="239717"/>
                </a:lnTo>
                <a:lnTo>
                  <a:pt x="958399" y="239717"/>
                </a:lnTo>
                <a:lnTo>
                  <a:pt x="958399" y="371475"/>
                </a:lnTo>
                <a:cubicBezTo>
                  <a:pt x="999174" y="371475"/>
                  <a:pt x="1039949" y="371475"/>
                  <a:pt x="1080724" y="371475"/>
                </a:cubicBezTo>
                <a:lnTo>
                  <a:pt x="1080724" y="239717"/>
                </a:lnTo>
                <a:lnTo>
                  <a:pt x="1149927" y="239717"/>
                </a:lnTo>
                <a:lnTo>
                  <a:pt x="1149927" y="1389644"/>
                </a:lnTo>
                <a:lnTo>
                  <a:pt x="0" y="1389644"/>
                </a:lnTo>
                <a:lnTo>
                  <a:pt x="0" y="239717"/>
                </a:lnTo>
                <a:close/>
                <a:moveTo>
                  <a:pt x="412130" y="82880"/>
                </a:moveTo>
                <a:cubicBezTo>
                  <a:pt x="399650" y="153975"/>
                  <a:pt x="391838" y="206003"/>
                  <a:pt x="388599" y="238867"/>
                </a:cubicBezTo>
                <a:cubicBezTo>
                  <a:pt x="402603" y="238867"/>
                  <a:pt x="416703" y="238867"/>
                  <a:pt x="430708" y="238867"/>
                </a:cubicBezTo>
                <a:cubicBezTo>
                  <a:pt x="424515" y="196804"/>
                  <a:pt x="418323" y="144777"/>
                  <a:pt x="412130" y="82880"/>
                </a:cubicBezTo>
                <a:close/>
                <a:moveTo>
                  <a:pt x="707939" y="63526"/>
                </a:moveTo>
                <a:cubicBezTo>
                  <a:pt x="707939" y="91120"/>
                  <a:pt x="707939" y="118619"/>
                  <a:pt x="707939" y="146214"/>
                </a:cubicBezTo>
                <a:cubicBezTo>
                  <a:pt x="721657" y="146214"/>
                  <a:pt x="731279" y="144681"/>
                  <a:pt x="736805" y="141711"/>
                </a:cubicBezTo>
                <a:cubicBezTo>
                  <a:pt x="742330" y="138740"/>
                  <a:pt x="745093" y="129063"/>
                  <a:pt x="745093" y="112679"/>
                </a:cubicBezTo>
                <a:cubicBezTo>
                  <a:pt x="745093" y="105876"/>
                  <a:pt x="745093" y="99073"/>
                  <a:pt x="745093" y="92270"/>
                </a:cubicBezTo>
                <a:cubicBezTo>
                  <a:pt x="745093" y="80485"/>
                  <a:pt x="742426" y="72724"/>
                  <a:pt x="737091" y="69083"/>
                </a:cubicBezTo>
                <a:cubicBezTo>
                  <a:pt x="731851" y="65442"/>
                  <a:pt x="722038" y="63526"/>
                  <a:pt x="707939" y="63526"/>
                </a:cubicBezTo>
                <a:close/>
                <a:moveTo>
                  <a:pt x="124801" y="63526"/>
                </a:moveTo>
                <a:cubicBezTo>
                  <a:pt x="124801" y="95049"/>
                  <a:pt x="124801" y="126572"/>
                  <a:pt x="124801" y="158095"/>
                </a:cubicBezTo>
                <a:cubicBezTo>
                  <a:pt x="128231" y="158287"/>
                  <a:pt x="131279" y="158382"/>
                  <a:pt x="133756" y="158382"/>
                </a:cubicBezTo>
                <a:cubicBezTo>
                  <a:pt x="144998" y="158382"/>
                  <a:pt x="152810" y="156179"/>
                  <a:pt x="157192" y="151771"/>
                </a:cubicBezTo>
                <a:cubicBezTo>
                  <a:pt x="161479" y="147460"/>
                  <a:pt x="163670" y="138357"/>
                  <a:pt x="163670" y="124560"/>
                </a:cubicBezTo>
                <a:cubicBezTo>
                  <a:pt x="163670" y="114403"/>
                  <a:pt x="163670" y="104247"/>
                  <a:pt x="163670" y="94091"/>
                </a:cubicBezTo>
                <a:cubicBezTo>
                  <a:pt x="163670" y="81347"/>
                  <a:pt x="161193" y="73107"/>
                  <a:pt x="156144" y="69274"/>
                </a:cubicBezTo>
                <a:cubicBezTo>
                  <a:pt x="151095" y="65442"/>
                  <a:pt x="140615" y="63526"/>
                  <a:pt x="124801" y="63526"/>
                </a:cubicBezTo>
                <a:close/>
                <a:moveTo>
                  <a:pt x="885995" y="0"/>
                </a:moveTo>
                <a:cubicBezTo>
                  <a:pt x="975166" y="0"/>
                  <a:pt x="1064242" y="0"/>
                  <a:pt x="1153318" y="0"/>
                </a:cubicBezTo>
                <a:cubicBezTo>
                  <a:pt x="1153318" y="24816"/>
                  <a:pt x="1153318" y="49537"/>
                  <a:pt x="1153318" y="74353"/>
                </a:cubicBezTo>
                <a:cubicBezTo>
                  <a:pt x="1129120" y="74353"/>
                  <a:pt x="1104922" y="74353"/>
                  <a:pt x="1080724" y="74353"/>
                </a:cubicBezTo>
                <a:lnTo>
                  <a:pt x="1080724" y="239717"/>
                </a:lnTo>
                <a:lnTo>
                  <a:pt x="958399" y="239717"/>
                </a:lnTo>
                <a:lnTo>
                  <a:pt x="958399" y="74353"/>
                </a:lnTo>
                <a:cubicBezTo>
                  <a:pt x="934296" y="74353"/>
                  <a:pt x="910098" y="74353"/>
                  <a:pt x="885995" y="74353"/>
                </a:cubicBezTo>
                <a:cubicBezTo>
                  <a:pt x="885995" y="49537"/>
                  <a:pt x="885995" y="24816"/>
                  <a:pt x="885995" y="0"/>
                </a:cubicBezTo>
                <a:close/>
                <a:moveTo>
                  <a:pt x="585614" y="0"/>
                </a:moveTo>
                <a:cubicBezTo>
                  <a:pt x="614480" y="0"/>
                  <a:pt x="643347" y="0"/>
                  <a:pt x="672213" y="0"/>
                </a:cubicBezTo>
                <a:cubicBezTo>
                  <a:pt x="729946" y="0"/>
                  <a:pt x="769006" y="1725"/>
                  <a:pt x="789393" y="5270"/>
                </a:cubicBezTo>
                <a:cubicBezTo>
                  <a:pt x="809876" y="8815"/>
                  <a:pt x="826548" y="17822"/>
                  <a:pt x="839409" y="32194"/>
                </a:cubicBezTo>
                <a:cubicBezTo>
                  <a:pt x="852270" y="46662"/>
                  <a:pt x="858748" y="69753"/>
                  <a:pt x="858748" y="101468"/>
                </a:cubicBezTo>
                <a:cubicBezTo>
                  <a:pt x="858748" y="130309"/>
                  <a:pt x="854176" y="149759"/>
                  <a:pt x="845125" y="159724"/>
                </a:cubicBezTo>
                <a:cubicBezTo>
                  <a:pt x="835979" y="169689"/>
                  <a:pt x="818069" y="175629"/>
                  <a:pt x="791298" y="177641"/>
                </a:cubicBezTo>
                <a:cubicBezTo>
                  <a:pt x="815497" y="182336"/>
                  <a:pt x="831787" y="188660"/>
                  <a:pt x="840171" y="196708"/>
                </a:cubicBezTo>
                <a:cubicBezTo>
                  <a:pt x="848459" y="204661"/>
                  <a:pt x="853604" y="211943"/>
                  <a:pt x="855700" y="218554"/>
                </a:cubicBezTo>
                <a:cubicBezTo>
                  <a:pt x="856700" y="221908"/>
                  <a:pt x="857462" y="228160"/>
                  <a:pt x="857974" y="237322"/>
                </a:cubicBezTo>
                <a:lnTo>
                  <a:pt x="858025" y="239717"/>
                </a:lnTo>
                <a:lnTo>
                  <a:pt x="744579" y="239717"/>
                </a:lnTo>
                <a:lnTo>
                  <a:pt x="743605" y="223896"/>
                </a:lnTo>
                <a:cubicBezTo>
                  <a:pt x="742616" y="217740"/>
                  <a:pt x="741140" y="213476"/>
                  <a:pt x="739187" y="211081"/>
                </a:cubicBezTo>
                <a:cubicBezTo>
                  <a:pt x="735185" y="206386"/>
                  <a:pt x="724801" y="203990"/>
                  <a:pt x="707939" y="203990"/>
                </a:cubicBezTo>
                <a:lnTo>
                  <a:pt x="707939" y="239717"/>
                </a:lnTo>
                <a:lnTo>
                  <a:pt x="585614" y="239717"/>
                </a:lnTo>
                <a:lnTo>
                  <a:pt x="585614" y="0"/>
                </a:lnTo>
                <a:close/>
                <a:moveTo>
                  <a:pt x="318767" y="0"/>
                </a:moveTo>
                <a:cubicBezTo>
                  <a:pt x="377643" y="0"/>
                  <a:pt x="436614" y="0"/>
                  <a:pt x="495585" y="0"/>
                </a:cubicBezTo>
                <a:lnTo>
                  <a:pt x="540710" y="239717"/>
                </a:lnTo>
                <a:lnTo>
                  <a:pt x="278499" y="239717"/>
                </a:lnTo>
                <a:lnTo>
                  <a:pt x="318767" y="0"/>
                </a:lnTo>
                <a:close/>
                <a:moveTo>
                  <a:pt x="2381" y="0"/>
                </a:moveTo>
                <a:cubicBezTo>
                  <a:pt x="43537" y="0"/>
                  <a:pt x="84598" y="0"/>
                  <a:pt x="125658" y="0"/>
                </a:cubicBezTo>
                <a:cubicBezTo>
                  <a:pt x="158907" y="0"/>
                  <a:pt x="184534" y="2108"/>
                  <a:pt x="202445" y="6228"/>
                </a:cubicBezTo>
                <a:cubicBezTo>
                  <a:pt x="220355" y="10348"/>
                  <a:pt x="233883" y="16289"/>
                  <a:pt x="242838" y="24050"/>
                </a:cubicBezTo>
                <a:cubicBezTo>
                  <a:pt x="251889" y="31907"/>
                  <a:pt x="257986" y="41296"/>
                  <a:pt x="261130" y="52411"/>
                </a:cubicBezTo>
                <a:cubicBezTo>
                  <a:pt x="264369" y="63526"/>
                  <a:pt x="265989" y="80676"/>
                  <a:pt x="265989" y="103959"/>
                </a:cubicBezTo>
                <a:cubicBezTo>
                  <a:pt x="265989" y="114691"/>
                  <a:pt x="265989" y="125518"/>
                  <a:pt x="265989" y="136345"/>
                </a:cubicBezTo>
                <a:cubicBezTo>
                  <a:pt x="265989" y="160011"/>
                  <a:pt x="262845" y="177354"/>
                  <a:pt x="256652" y="188181"/>
                </a:cubicBezTo>
                <a:cubicBezTo>
                  <a:pt x="250460" y="199008"/>
                  <a:pt x="239123" y="207344"/>
                  <a:pt x="222546" y="213189"/>
                </a:cubicBezTo>
                <a:cubicBezTo>
                  <a:pt x="205970" y="219033"/>
                  <a:pt x="184344" y="221908"/>
                  <a:pt x="157573" y="221908"/>
                </a:cubicBezTo>
                <a:cubicBezTo>
                  <a:pt x="146617" y="221908"/>
                  <a:pt x="135661" y="221908"/>
                  <a:pt x="124801" y="221908"/>
                </a:cubicBezTo>
                <a:lnTo>
                  <a:pt x="124801" y="239717"/>
                </a:lnTo>
                <a:lnTo>
                  <a:pt x="2381" y="239717"/>
                </a:lnTo>
                <a:lnTo>
                  <a:pt x="23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39600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dirty="0" smtClean="0">
                <a:solidFill>
                  <a:srgbClr val="FFFFFF"/>
                </a:solidFill>
                <a:latin typeface="Impact" pitchFamily="34" charset="0"/>
                <a:ea typeface="微软雅黑" pitchFamily="34" charset="-122"/>
              </a:rPr>
              <a:t>02</a:t>
            </a:r>
            <a:endParaRPr lang="zh-CN" altLang="en-US" sz="7200" dirty="0">
              <a:solidFill>
                <a:srgbClr val="FFFFFF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7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16632"/>
            <a:ext cx="4717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2.1 </a:t>
            </a:r>
            <a:r>
              <a:rPr lang="zh-CN" altLang="en-US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超星外文发现系统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5838"/>
            <a:ext cx="91440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9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16632"/>
            <a:ext cx="4208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2.2 </a:t>
            </a:r>
            <a:r>
              <a:rPr lang="zh-CN" altLang="en-US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读秀学术搜索   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247775"/>
            <a:ext cx="6515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78322" y="836712"/>
            <a:ext cx="3086166" cy="597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+mj-ea"/>
                <a:ea typeface="+mj-ea"/>
              </a:rPr>
              <a:t>www.duxiu.com</a:t>
            </a:r>
            <a:endParaRPr lang="zh-CN" altLang="en-US" sz="2800" b="1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248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116632"/>
            <a:ext cx="4256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2.3 </a:t>
            </a:r>
            <a:r>
              <a:rPr lang="zh-CN" altLang="en-US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外文全文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数据库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" y="701051"/>
            <a:ext cx="4581525" cy="615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51520" y="1412776"/>
            <a:ext cx="1796355" cy="4320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5" y="6394450"/>
            <a:ext cx="1828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" y="724207"/>
            <a:ext cx="4191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33" y="762963"/>
            <a:ext cx="4095750" cy="624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318133" y="2852936"/>
            <a:ext cx="3117963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318133" y="6092142"/>
            <a:ext cx="3117963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17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000120140530A99PPBG">
  <a:themeElements>
    <a:clrScheme name="自定义 1">
      <a:dk1>
        <a:srgbClr val="595959"/>
      </a:dk1>
      <a:lt1>
        <a:sysClr val="window" lastClr="FFFFFF"/>
      </a:lt1>
      <a:dk2>
        <a:srgbClr val="595959"/>
      </a:dk2>
      <a:lt2>
        <a:srgbClr val="FFFFFF"/>
      </a:lt2>
      <a:accent1>
        <a:srgbClr val="0F6FC6"/>
      </a:accent1>
      <a:accent2>
        <a:srgbClr val="009DD9"/>
      </a:accent2>
      <a:accent3>
        <a:srgbClr val="0099FF"/>
      </a:accent3>
      <a:accent4>
        <a:srgbClr val="6699FF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A000120150312A08PPBG</Template>
  <TotalTime>1932</TotalTime>
  <Words>777</Words>
  <Application>Microsoft Office PowerPoint</Application>
  <PresentationFormat>全屏显示(4:3)</PresentationFormat>
  <Paragraphs>164</Paragraphs>
  <Slides>26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A000120140530A99PPBG</vt:lpstr>
      <vt:lpstr>外文文献的查找与全文获取</vt:lpstr>
      <vt:lpstr>PowerPoint 演示文稿</vt:lpstr>
      <vt:lpstr>PowerPoint 演示文稿</vt:lpstr>
      <vt:lpstr>常见检索问题</vt:lpstr>
      <vt:lpstr>查找相关课题的文献类型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2.5 OA资源</vt:lpstr>
      <vt:lpstr>2.6 学术搜索引擎：谷粉搜搜</vt:lpstr>
      <vt:lpstr>2.7 网盘搜索</vt:lpstr>
      <vt:lpstr>2.8 文献传递</vt:lpstr>
      <vt:lpstr>PowerPoint 演示文稿</vt:lpstr>
      <vt:lpstr>3.1 查找Journal of Medical Microbiology 的影响因子 </vt:lpstr>
      <vt:lpstr>PowerPoint 演示文稿</vt:lpstr>
      <vt:lpstr>3.2 单篇文献检索</vt:lpstr>
      <vt:lpstr>图书：animal welfare aspects of good agricultural practice: pig production</vt:lpstr>
      <vt:lpstr>学位论文: Collective wisdom in animal groups</vt:lpstr>
      <vt:lpstr>3.3 课题检索（例１）</vt:lpstr>
      <vt:lpstr>3.3 课题检索（例２） </vt:lpstr>
      <vt:lpstr>3.3 课题检索（例３）</vt:lpstr>
      <vt:lpstr>小结：外文文献全文获取途径</vt:lpstr>
      <vt:lpstr>参考文献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外文文献的获取</dc:title>
  <dc:creator>gsy</dc:creator>
  <cp:lastModifiedBy>gsy</cp:lastModifiedBy>
  <cp:revision>73</cp:revision>
  <dcterms:created xsi:type="dcterms:W3CDTF">2015-05-13T01:21:47Z</dcterms:created>
  <dcterms:modified xsi:type="dcterms:W3CDTF">2015-05-21T02:15:11Z</dcterms:modified>
</cp:coreProperties>
</file>