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Lst>
  <p:notesMasterIdLst>
    <p:notesMasterId r:id="rId106"/>
  </p:notesMasterIdLst>
  <p:sldIdLst>
    <p:sldId id="675" r:id="rId4"/>
    <p:sldId id="562" r:id="rId5"/>
    <p:sldId id="564" r:id="rId6"/>
    <p:sldId id="676" r:id="rId7"/>
    <p:sldId id="677" r:id="rId8"/>
    <p:sldId id="678" r:id="rId9"/>
    <p:sldId id="679" r:id="rId10"/>
    <p:sldId id="680" r:id="rId11"/>
    <p:sldId id="681" r:id="rId12"/>
    <p:sldId id="682" r:id="rId13"/>
    <p:sldId id="683" r:id="rId14"/>
    <p:sldId id="684" r:id="rId15"/>
    <p:sldId id="685" r:id="rId16"/>
    <p:sldId id="686" r:id="rId17"/>
    <p:sldId id="687" r:id="rId18"/>
    <p:sldId id="688" r:id="rId19"/>
    <p:sldId id="689" r:id="rId20"/>
    <p:sldId id="690" r:id="rId21"/>
    <p:sldId id="691" r:id="rId22"/>
    <p:sldId id="775" r:id="rId23"/>
    <p:sldId id="746" r:id="rId24"/>
    <p:sldId id="747" r:id="rId25"/>
    <p:sldId id="786" r:id="rId26"/>
    <p:sldId id="788" r:id="rId27"/>
    <p:sldId id="787" r:id="rId28"/>
    <p:sldId id="692" r:id="rId29"/>
    <p:sldId id="696" r:id="rId30"/>
    <p:sldId id="597" r:id="rId31"/>
    <p:sldId id="789" r:id="rId32"/>
    <p:sldId id="576" r:id="rId33"/>
    <p:sldId id="748" r:id="rId34"/>
    <p:sldId id="578" r:id="rId35"/>
    <p:sldId id="579" r:id="rId36"/>
    <p:sldId id="580" r:id="rId37"/>
    <p:sldId id="583" r:id="rId38"/>
    <p:sldId id="586" r:id="rId39"/>
    <p:sldId id="585" r:id="rId40"/>
    <p:sldId id="749" r:id="rId41"/>
    <p:sldId id="750" r:id="rId42"/>
    <p:sldId id="757" r:id="rId43"/>
    <p:sldId id="751" r:id="rId44"/>
    <p:sldId id="752" r:id="rId45"/>
    <p:sldId id="753" r:id="rId46"/>
    <p:sldId id="754" r:id="rId47"/>
    <p:sldId id="755" r:id="rId48"/>
    <p:sldId id="756" r:id="rId49"/>
    <p:sldId id="758" r:id="rId50"/>
    <p:sldId id="759" r:id="rId51"/>
    <p:sldId id="760" r:id="rId52"/>
    <p:sldId id="761" r:id="rId53"/>
    <p:sldId id="768" r:id="rId54"/>
    <p:sldId id="762" r:id="rId55"/>
    <p:sldId id="766" r:id="rId56"/>
    <p:sldId id="767" r:id="rId57"/>
    <p:sldId id="790" r:id="rId58"/>
    <p:sldId id="791" r:id="rId59"/>
    <p:sldId id="792" r:id="rId60"/>
    <p:sldId id="793" r:id="rId61"/>
    <p:sldId id="794" r:id="rId62"/>
    <p:sldId id="795" r:id="rId63"/>
    <p:sldId id="769" r:id="rId64"/>
    <p:sldId id="778" r:id="rId65"/>
    <p:sldId id="591" r:id="rId66"/>
    <p:sldId id="596" r:id="rId67"/>
    <p:sldId id="770" r:id="rId68"/>
    <p:sldId id="712" r:id="rId69"/>
    <p:sldId id="713" r:id="rId70"/>
    <p:sldId id="714" r:id="rId71"/>
    <p:sldId id="715" r:id="rId72"/>
    <p:sldId id="716" r:id="rId73"/>
    <p:sldId id="717" r:id="rId74"/>
    <p:sldId id="779" r:id="rId75"/>
    <p:sldId id="780" r:id="rId76"/>
    <p:sldId id="781" r:id="rId77"/>
    <p:sldId id="782" r:id="rId78"/>
    <p:sldId id="783" r:id="rId79"/>
    <p:sldId id="784" r:id="rId80"/>
    <p:sldId id="728" r:id="rId81"/>
    <p:sldId id="729" r:id="rId82"/>
    <p:sldId id="730" r:id="rId83"/>
    <p:sldId id="731" r:id="rId84"/>
    <p:sldId id="732" r:id="rId85"/>
    <p:sldId id="733" r:id="rId86"/>
    <p:sldId id="734" r:id="rId87"/>
    <p:sldId id="785" r:id="rId88"/>
    <p:sldId id="673" r:id="rId89"/>
    <p:sldId id="623" r:id="rId90"/>
    <p:sldId id="625" r:id="rId91"/>
    <p:sldId id="719" r:id="rId92"/>
    <p:sldId id="720" r:id="rId93"/>
    <p:sldId id="721" r:id="rId94"/>
    <p:sldId id="722" r:id="rId95"/>
    <p:sldId id="723" r:id="rId96"/>
    <p:sldId id="724" r:id="rId97"/>
    <p:sldId id="725" r:id="rId98"/>
    <p:sldId id="726" r:id="rId99"/>
    <p:sldId id="771" r:id="rId100"/>
    <p:sldId id="772" r:id="rId101"/>
    <p:sldId id="773" r:id="rId102"/>
    <p:sldId id="774" r:id="rId103"/>
    <p:sldId id="624" r:id="rId104"/>
    <p:sldId id="652" r:id="rId10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768A9"/>
    <a:srgbClr val="F27F00"/>
    <a:srgbClr val="A50021"/>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89519" autoAdjust="0"/>
  </p:normalViewPr>
  <p:slideViewPr>
    <p:cSldViewPr snapToGrid="0">
      <p:cViewPr>
        <p:scale>
          <a:sx n="70" d="100"/>
          <a:sy n="70" d="100"/>
        </p:scale>
        <p:origin x="-510" y="-78"/>
      </p:cViewPr>
      <p:guideLst>
        <p:guide orient="horz" pos="2160"/>
        <p:guide pos="2880"/>
      </p:guideLst>
    </p:cSldViewPr>
  </p:slideViewPr>
  <p:outlineViewPr>
    <p:cViewPr>
      <p:scale>
        <a:sx n="33" d="100"/>
        <a:sy n="33" d="100"/>
      </p:scale>
      <p:origin x="0" y="64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490" y="-84"/>
      </p:cViewPr>
      <p:guideLst>
        <p:guide orient="horz" pos="2928"/>
        <p:guide pos="2208"/>
      </p:guideLst>
    </p:cSldViewPr>
  </p:notesViewPr>
  <p:gridSpacing cx="77716063" cy="77716063"/>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33F08282-243E-491F-BE7C-39F3FDCB1A12}" type="datetimeFigureOut">
              <a:rPr lang="en-US"/>
              <a:pPr>
                <a:defRPr/>
              </a:pPr>
              <a:t>11/14/2014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8EF93F21-5A10-4D92-8F0D-973ECC50B2F7}" type="slidenum">
              <a:rPr lang="en-US"/>
              <a:pPr>
                <a:defRPr/>
              </a:pPr>
              <a:t>‹#›</a:t>
            </a:fld>
            <a:endParaRPr lang="en-US" dirty="0"/>
          </a:p>
        </p:txBody>
      </p:sp>
    </p:spTree>
    <p:extLst>
      <p:ext uri="{BB962C8B-B14F-4D97-AF65-F5344CB8AC3E}">
        <p14:creationId xmlns:p14="http://schemas.microsoft.com/office/powerpoint/2010/main" xmlns="" val="1332684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zh-CN"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2975" eaLnBrk="0" hangingPunct="0">
              <a:spcBef>
                <a:spcPct val="30000"/>
              </a:spcBef>
              <a:defRPr sz="1200">
                <a:solidFill>
                  <a:schemeClr val="tx1"/>
                </a:solidFill>
                <a:latin typeface="Arial" charset="0"/>
                <a:cs typeface="Arial" charset="0"/>
              </a:defRPr>
            </a:lvl1pPr>
            <a:lvl2pPr marL="742950" indent="-285750" defTabSz="942975" eaLnBrk="0" hangingPunct="0">
              <a:spcBef>
                <a:spcPct val="30000"/>
              </a:spcBef>
              <a:defRPr sz="1200">
                <a:solidFill>
                  <a:schemeClr val="tx1"/>
                </a:solidFill>
                <a:latin typeface="Arial" charset="0"/>
                <a:cs typeface="Arial" charset="0"/>
              </a:defRPr>
            </a:lvl2pPr>
            <a:lvl3pPr marL="1143000" indent="-228600" defTabSz="942975" eaLnBrk="0" hangingPunct="0">
              <a:spcBef>
                <a:spcPct val="30000"/>
              </a:spcBef>
              <a:defRPr sz="1200">
                <a:solidFill>
                  <a:schemeClr val="tx1"/>
                </a:solidFill>
                <a:latin typeface="Arial" charset="0"/>
                <a:cs typeface="Arial" charset="0"/>
              </a:defRPr>
            </a:lvl3pPr>
            <a:lvl4pPr marL="1600200" indent="-228600" defTabSz="942975" eaLnBrk="0" hangingPunct="0">
              <a:spcBef>
                <a:spcPct val="30000"/>
              </a:spcBef>
              <a:defRPr sz="1200">
                <a:solidFill>
                  <a:schemeClr val="tx1"/>
                </a:solidFill>
                <a:latin typeface="Arial" charset="0"/>
                <a:cs typeface="Arial" charset="0"/>
              </a:defRPr>
            </a:lvl4pPr>
            <a:lvl5pPr marL="2057400" indent="-228600" defTabSz="942975" eaLnBrk="0" hangingPunct="0">
              <a:spcBef>
                <a:spcPct val="30000"/>
              </a:spcBef>
              <a:defRPr sz="1200">
                <a:solidFill>
                  <a:schemeClr val="tx1"/>
                </a:solidFill>
                <a:latin typeface="Arial" charset="0"/>
                <a:cs typeface="Arial" charset="0"/>
              </a:defRPr>
            </a:lvl5pPr>
            <a:lvl6pPr marL="2514600" indent="-228600" defTabSz="942975" eaLnBrk="0" fontAlgn="base" hangingPunct="0">
              <a:spcBef>
                <a:spcPct val="30000"/>
              </a:spcBef>
              <a:spcAft>
                <a:spcPct val="0"/>
              </a:spcAft>
              <a:defRPr sz="1200">
                <a:solidFill>
                  <a:schemeClr val="tx1"/>
                </a:solidFill>
                <a:latin typeface="Arial" charset="0"/>
                <a:cs typeface="Arial" charset="0"/>
              </a:defRPr>
            </a:lvl6pPr>
            <a:lvl7pPr marL="2971800" indent="-228600" defTabSz="942975" eaLnBrk="0" fontAlgn="base" hangingPunct="0">
              <a:spcBef>
                <a:spcPct val="30000"/>
              </a:spcBef>
              <a:spcAft>
                <a:spcPct val="0"/>
              </a:spcAft>
              <a:defRPr sz="1200">
                <a:solidFill>
                  <a:schemeClr val="tx1"/>
                </a:solidFill>
                <a:latin typeface="Arial" charset="0"/>
                <a:cs typeface="Arial" charset="0"/>
              </a:defRPr>
            </a:lvl7pPr>
            <a:lvl8pPr marL="3429000" indent="-228600" defTabSz="942975" eaLnBrk="0" fontAlgn="base" hangingPunct="0">
              <a:spcBef>
                <a:spcPct val="30000"/>
              </a:spcBef>
              <a:spcAft>
                <a:spcPct val="0"/>
              </a:spcAft>
              <a:defRPr sz="1200">
                <a:solidFill>
                  <a:schemeClr val="tx1"/>
                </a:solidFill>
                <a:latin typeface="Arial" charset="0"/>
                <a:cs typeface="Arial" charset="0"/>
              </a:defRPr>
            </a:lvl8pPr>
            <a:lvl9pPr marL="3886200" indent="-228600" defTabSz="9429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9AD22D0-AFD0-4D38-BEC9-033B948C38B9}" type="slidenum">
              <a:rPr lang="en-US" altLang="zh-CN"/>
              <a:pPr eaLnBrk="1" hangingPunct="1">
                <a:spcBef>
                  <a:spcPct val="0"/>
                </a:spcBef>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20725" indent="-276225" eaLnBrk="0" hangingPunct="0">
              <a:spcBef>
                <a:spcPts val="1600"/>
              </a:spcBef>
              <a:defRPr sz="1600">
                <a:solidFill>
                  <a:schemeClr val="tx1"/>
                </a:solidFill>
                <a:latin typeface="Trebuchet MS" pitchFamily="34" charset="0"/>
              </a:defRPr>
            </a:lvl2pPr>
            <a:lvl3pPr marL="1108075" indent="-220663" eaLnBrk="0" hangingPunct="0">
              <a:spcBef>
                <a:spcPts val="1600"/>
              </a:spcBef>
              <a:defRPr sz="1600">
                <a:solidFill>
                  <a:schemeClr val="tx1"/>
                </a:solidFill>
                <a:latin typeface="Trebuchet MS" pitchFamily="34" charset="0"/>
              </a:defRPr>
            </a:lvl3pPr>
            <a:lvl4pPr marL="1552575" indent="-220663" eaLnBrk="0" hangingPunct="0">
              <a:spcBef>
                <a:spcPts val="1600"/>
              </a:spcBef>
              <a:defRPr sz="1600">
                <a:solidFill>
                  <a:schemeClr val="tx1"/>
                </a:solidFill>
                <a:latin typeface="Trebuchet MS" pitchFamily="34" charset="0"/>
              </a:defRPr>
            </a:lvl4pPr>
            <a:lvl5pPr marL="1995488" indent="-220663" eaLnBrk="0" hangingPunct="0">
              <a:spcBef>
                <a:spcPts val="1600"/>
              </a:spcBef>
              <a:defRPr sz="1600">
                <a:solidFill>
                  <a:schemeClr val="tx1"/>
                </a:solidFill>
                <a:latin typeface="Trebuchet MS" pitchFamily="34" charset="0"/>
              </a:defRPr>
            </a:lvl5pPr>
            <a:lvl6pPr marL="2452688" indent="-220663" eaLnBrk="0" fontAlgn="base" hangingPunct="0">
              <a:spcBef>
                <a:spcPts val="1600"/>
              </a:spcBef>
              <a:spcAft>
                <a:spcPct val="0"/>
              </a:spcAft>
              <a:defRPr sz="1600">
                <a:solidFill>
                  <a:schemeClr val="tx1"/>
                </a:solidFill>
                <a:latin typeface="Trebuchet MS" pitchFamily="34" charset="0"/>
              </a:defRPr>
            </a:lvl6pPr>
            <a:lvl7pPr marL="2909888" indent="-220663" eaLnBrk="0" fontAlgn="base" hangingPunct="0">
              <a:spcBef>
                <a:spcPts val="1600"/>
              </a:spcBef>
              <a:spcAft>
                <a:spcPct val="0"/>
              </a:spcAft>
              <a:defRPr sz="1600">
                <a:solidFill>
                  <a:schemeClr val="tx1"/>
                </a:solidFill>
                <a:latin typeface="Trebuchet MS" pitchFamily="34" charset="0"/>
              </a:defRPr>
            </a:lvl7pPr>
            <a:lvl8pPr marL="3367088" indent="-220663" eaLnBrk="0" fontAlgn="base" hangingPunct="0">
              <a:spcBef>
                <a:spcPts val="1600"/>
              </a:spcBef>
              <a:spcAft>
                <a:spcPct val="0"/>
              </a:spcAft>
              <a:defRPr sz="1600">
                <a:solidFill>
                  <a:schemeClr val="tx1"/>
                </a:solidFill>
                <a:latin typeface="Trebuchet MS" pitchFamily="34" charset="0"/>
              </a:defRPr>
            </a:lvl8pPr>
            <a:lvl9pPr marL="3824288" indent="-220663"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77C8F200-1B17-44AA-A042-5301AFCA55DB}" type="slidenum">
              <a:rPr lang="zh-TW" altLang="en-US" sz="1200">
                <a:latin typeface="Arial" pitchFamily="34" charset="0"/>
                <a:ea typeface="MS PGothic" pitchFamily="34" charset="-128"/>
              </a:rPr>
              <a:pPr eaLnBrk="1" hangingPunct="1">
                <a:spcBef>
                  <a:spcPct val="0"/>
                </a:spcBef>
              </a:pPr>
              <a:t>36</a:t>
            </a:fld>
            <a:endParaRPr lang="en-US" altLang="zh-TW" sz="1200">
              <a:latin typeface="Arial" pitchFamily="34" charset="0"/>
              <a:ea typeface="MS PGothic" pitchFamily="34" charset="-128"/>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9C9B135A-DE51-4C47-9056-D77F39EF8DF2}" type="slidenum">
              <a:rPr lang="en-US" altLang="zh-CN" sz="1200">
                <a:latin typeface="Calibri" pitchFamily="34" charset="0"/>
              </a:rPr>
              <a:pPr eaLnBrk="1" hangingPunct="1">
                <a:spcBef>
                  <a:spcPct val="0"/>
                </a:spcBef>
              </a:pPr>
              <a:t>37</a:t>
            </a:fld>
            <a:endParaRPr lang="en-US" altLang="zh-CN" sz="1200">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b="1" smtClean="0"/>
              <a:t>Say:</a:t>
            </a:r>
            <a:r>
              <a:rPr lang="en-US" altLang="zh-CN" smtClean="0"/>
              <a:t> This brings our completed searches together to form an answer to a topic query – “articles about Blast fungus infestations in rice in China” for example. Number 6 is either blast fungus or the organism, 7 is a combination of all the subjects together. Blue font combinations are avaialable from the Search History menu, the others need to be entered on the command line.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34E9A43F-306A-4B71-92CC-92E4A0E7FAE2}" type="slidenum">
              <a:rPr lang="en-US" altLang="zh-CN" sz="1200">
                <a:latin typeface="Calibri" pitchFamily="34" charset="0"/>
              </a:rPr>
              <a:pPr eaLnBrk="1" hangingPunct="1">
                <a:spcBef>
                  <a:spcPct val="0"/>
                </a:spcBef>
              </a:pPr>
              <a:t>40</a:t>
            </a:fld>
            <a:endParaRPr lang="en-US" altLang="zh-CN" sz="1200">
              <a:latin typeface="Calibri"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2414" eaLnBrk="0" hangingPunct="0">
              <a:spcBef>
                <a:spcPct val="30000"/>
              </a:spcBef>
              <a:defRPr sz="1200">
                <a:solidFill>
                  <a:schemeClr val="tx1"/>
                </a:solidFill>
                <a:latin typeface="Arial" charset="0"/>
                <a:cs typeface="Arial" charset="0"/>
              </a:defRPr>
            </a:lvl1pPr>
            <a:lvl2pPr marL="734629" indent="-282550" defTabSz="932414" eaLnBrk="0" hangingPunct="0">
              <a:spcBef>
                <a:spcPct val="30000"/>
              </a:spcBef>
              <a:defRPr sz="1200">
                <a:solidFill>
                  <a:schemeClr val="tx1"/>
                </a:solidFill>
                <a:latin typeface="Arial" charset="0"/>
                <a:cs typeface="Arial" charset="0"/>
              </a:defRPr>
            </a:lvl2pPr>
            <a:lvl3pPr marL="1130198" indent="-226040" defTabSz="932414" eaLnBrk="0" hangingPunct="0">
              <a:spcBef>
                <a:spcPct val="30000"/>
              </a:spcBef>
              <a:defRPr sz="1200">
                <a:solidFill>
                  <a:schemeClr val="tx1"/>
                </a:solidFill>
                <a:latin typeface="Arial" charset="0"/>
                <a:cs typeface="Arial" charset="0"/>
              </a:defRPr>
            </a:lvl3pPr>
            <a:lvl4pPr marL="1582278" indent="-226040" defTabSz="932414" eaLnBrk="0" hangingPunct="0">
              <a:spcBef>
                <a:spcPct val="30000"/>
              </a:spcBef>
              <a:defRPr sz="1200">
                <a:solidFill>
                  <a:schemeClr val="tx1"/>
                </a:solidFill>
                <a:latin typeface="Arial" charset="0"/>
                <a:cs typeface="Arial" charset="0"/>
              </a:defRPr>
            </a:lvl4pPr>
            <a:lvl5pPr marL="2034357" indent="-226040" defTabSz="932414" eaLnBrk="0" hangingPunct="0">
              <a:spcBef>
                <a:spcPct val="30000"/>
              </a:spcBef>
              <a:defRPr sz="1200">
                <a:solidFill>
                  <a:schemeClr val="tx1"/>
                </a:solidFill>
                <a:latin typeface="Arial" charset="0"/>
                <a:cs typeface="Arial" charset="0"/>
              </a:defRPr>
            </a:lvl5pPr>
            <a:lvl6pPr marL="2486436" indent="-226040" defTabSz="932414" eaLnBrk="0" fontAlgn="base" hangingPunct="0">
              <a:spcBef>
                <a:spcPct val="30000"/>
              </a:spcBef>
              <a:spcAft>
                <a:spcPct val="0"/>
              </a:spcAft>
              <a:defRPr sz="1200">
                <a:solidFill>
                  <a:schemeClr val="tx1"/>
                </a:solidFill>
                <a:latin typeface="Arial" charset="0"/>
                <a:cs typeface="Arial" charset="0"/>
              </a:defRPr>
            </a:lvl6pPr>
            <a:lvl7pPr marL="2938516" indent="-226040" defTabSz="932414" eaLnBrk="0" fontAlgn="base" hangingPunct="0">
              <a:spcBef>
                <a:spcPct val="30000"/>
              </a:spcBef>
              <a:spcAft>
                <a:spcPct val="0"/>
              </a:spcAft>
              <a:defRPr sz="1200">
                <a:solidFill>
                  <a:schemeClr val="tx1"/>
                </a:solidFill>
                <a:latin typeface="Arial" charset="0"/>
                <a:cs typeface="Arial" charset="0"/>
              </a:defRPr>
            </a:lvl7pPr>
            <a:lvl8pPr marL="3390595" indent="-226040" defTabSz="932414" eaLnBrk="0" fontAlgn="base" hangingPunct="0">
              <a:spcBef>
                <a:spcPct val="30000"/>
              </a:spcBef>
              <a:spcAft>
                <a:spcPct val="0"/>
              </a:spcAft>
              <a:defRPr sz="1200">
                <a:solidFill>
                  <a:schemeClr val="tx1"/>
                </a:solidFill>
                <a:latin typeface="Arial" charset="0"/>
                <a:cs typeface="Arial" charset="0"/>
              </a:defRPr>
            </a:lvl8pPr>
            <a:lvl9pPr marL="3842675" indent="-226040" defTabSz="932414"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D4E879F-3F9B-4324-BDB9-B8F25C24A682}" type="slidenum">
              <a:rPr lang="zh-TW" altLang="en-US" smtClean="0">
                <a:ea typeface="ＭＳ Ｐゴシック" pitchFamily="34" charset="-128"/>
              </a:rPr>
              <a:pPr eaLnBrk="1" hangingPunct="1">
                <a:spcBef>
                  <a:spcPct val="0"/>
                </a:spcBef>
              </a:pPr>
              <a:t>42</a:t>
            </a:fld>
            <a:endParaRPr lang="en-US" altLang="zh-TW" smtClean="0">
              <a:ea typeface="ＭＳ Ｐゴシック" pitchFamily="34" charset="-128"/>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700413" y="4417126"/>
            <a:ext cx="5609574" cy="418290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93F21-5A10-4D92-8F0D-973ECC50B2F7}" type="slidenum">
              <a:rPr lang="en-US" smtClean="0"/>
              <a:pPr>
                <a:defRPr/>
              </a:pPr>
              <a:t>49</a:t>
            </a:fld>
            <a:endParaRPr lang="en-US" dirty="0"/>
          </a:p>
        </p:txBody>
      </p:sp>
    </p:spTree>
    <p:extLst>
      <p:ext uri="{BB962C8B-B14F-4D97-AF65-F5344CB8AC3E}">
        <p14:creationId xmlns:p14="http://schemas.microsoft.com/office/powerpoint/2010/main" xmlns="" val="22701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rebuchet MS" pitchFamily="34" charset="0"/>
                <a:ea typeface="宋体" charset="-122"/>
              </a:defRPr>
            </a:lvl1pPr>
            <a:lvl2pPr marL="757066" indent="-291179" eaLnBrk="0" hangingPunct="0">
              <a:defRPr sz="2000">
                <a:solidFill>
                  <a:schemeClr val="tx1"/>
                </a:solidFill>
                <a:latin typeface="Trebuchet MS" pitchFamily="34" charset="0"/>
                <a:ea typeface="宋体" charset="-122"/>
              </a:defRPr>
            </a:lvl2pPr>
            <a:lvl3pPr marL="1164717" indent="-232943" eaLnBrk="0" hangingPunct="0">
              <a:defRPr sz="2000">
                <a:solidFill>
                  <a:schemeClr val="tx1"/>
                </a:solidFill>
                <a:latin typeface="Trebuchet MS" pitchFamily="34" charset="0"/>
                <a:ea typeface="宋体" charset="-122"/>
              </a:defRPr>
            </a:lvl3pPr>
            <a:lvl4pPr marL="1630604" indent="-232943" eaLnBrk="0" hangingPunct="0">
              <a:defRPr sz="2000">
                <a:solidFill>
                  <a:schemeClr val="tx1"/>
                </a:solidFill>
                <a:latin typeface="Trebuchet MS" pitchFamily="34" charset="0"/>
                <a:ea typeface="宋体" charset="-122"/>
              </a:defRPr>
            </a:lvl4pPr>
            <a:lvl5pPr marL="2096491" indent="-232943" eaLnBrk="0" hangingPunct="0">
              <a:defRPr sz="2000">
                <a:solidFill>
                  <a:schemeClr val="tx1"/>
                </a:solidFill>
                <a:latin typeface="Trebuchet MS" pitchFamily="34" charset="0"/>
                <a:ea typeface="宋体" charset="-122"/>
              </a:defRPr>
            </a:lvl5pPr>
            <a:lvl6pPr marL="2562377" indent="-232943" eaLnBrk="0" fontAlgn="base" hangingPunct="0">
              <a:spcBef>
                <a:spcPct val="0"/>
              </a:spcBef>
              <a:spcAft>
                <a:spcPct val="0"/>
              </a:spcAft>
              <a:defRPr sz="2000">
                <a:solidFill>
                  <a:schemeClr val="tx1"/>
                </a:solidFill>
                <a:latin typeface="Trebuchet MS" pitchFamily="34" charset="0"/>
                <a:ea typeface="宋体" charset="-122"/>
              </a:defRPr>
            </a:lvl6pPr>
            <a:lvl7pPr marL="3028264" indent="-232943" eaLnBrk="0" fontAlgn="base" hangingPunct="0">
              <a:spcBef>
                <a:spcPct val="0"/>
              </a:spcBef>
              <a:spcAft>
                <a:spcPct val="0"/>
              </a:spcAft>
              <a:defRPr sz="2000">
                <a:solidFill>
                  <a:schemeClr val="tx1"/>
                </a:solidFill>
                <a:latin typeface="Trebuchet MS" pitchFamily="34" charset="0"/>
                <a:ea typeface="宋体" charset="-122"/>
              </a:defRPr>
            </a:lvl7pPr>
            <a:lvl8pPr marL="3494151" indent="-232943" eaLnBrk="0" fontAlgn="base" hangingPunct="0">
              <a:spcBef>
                <a:spcPct val="0"/>
              </a:spcBef>
              <a:spcAft>
                <a:spcPct val="0"/>
              </a:spcAft>
              <a:defRPr sz="2000">
                <a:solidFill>
                  <a:schemeClr val="tx1"/>
                </a:solidFill>
                <a:latin typeface="Trebuchet MS" pitchFamily="34" charset="0"/>
                <a:ea typeface="宋体" charset="-122"/>
              </a:defRPr>
            </a:lvl8pPr>
            <a:lvl9pPr marL="3960038" indent="-232943" eaLnBrk="0" fontAlgn="base" hangingPunct="0">
              <a:spcBef>
                <a:spcPct val="0"/>
              </a:spcBef>
              <a:spcAft>
                <a:spcPct val="0"/>
              </a:spcAft>
              <a:defRPr sz="2000">
                <a:solidFill>
                  <a:schemeClr val="tx1"/>
                </a:solidFill>
                <a:latin typeface="Trebuchet MS" pitchFamily="34" charset="0"/>
                <a:ea typeface="宋体" charset="-122"/>
              </a:defRPr>
            </a:lvl9pPr>
          </a:lstStyle>
          <a:p>
            <a:pPr eaLnBrk="1" hangingPunct="1"/>
            <a:fld id="{05AE35A6-AD8A-4460-92C8-B5CA03E1C2C4}" type="slidenum">
              <a:rPr lang="en-US" altLang="zh-CN" sz="1200">
                <a:latin typeface="Arial" charset="0"/>
                <a:ea typeface="ＭＳ Ｐゴシック" pitchFamily="34" charset="-128"/>
              </a:rPr>
              <a:pPr eaLnBrk="1" hangingPunct="1"/>
              <a:t>61</a:t>
            </a:fld>
            <a:endParaRPr lang="en-US" altLang="zh-CN" sz="1200">
              <a:latin typeface="Arial" charset="0"/>
              <a:ea typeface="ＭＳ Ｐゴシック" pitchFamily="3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Trebuchet MS" pitchFamily="34" charset="0"/>
                <a:ea typeface="宋体" charset="-122"/>
              </a:defRPr>
            </a:lvl1pPr>
            <a:lvl2pPr marL="757066" indent="-291179" eaLnBrk="0" hangingPunct="0">
              <a:defRPr sz="2000">
                <a:solidFill>
                  <a:schemeClr val="tx1"/>
                </a:solidFill>
                <a:latin typeface="Trebuchet MS" pitchFamily="34" charset="0"/>
                <a:ea typeface="宋体" charset="-122"/>
              </a:defRPr>
            </a:lvl2pPr>
            <a:lvl3pPr marL="1164717" indent="-232943" eaLnBrk="0" hangingPunct="0">
              <a:defRPr sz="2000">
                <a:solidFill>
                  <a:schemeClr val="tx1"/>
                </a:solidFill>
                <a:latin typeface="Trebuchet MS" pitchFamily="34" charset="0"/>
                <a:ea typeface="宋体" charset="-122"/>
              </a:defRPr>
            </a:lvl3pPr>
            <a:lvl4pPr marL="1630604" indent="-232943" eaLnBrk="0" hangingPunct="0">
              <a:defRPr sz="2000">
                <a:solidFill>
                  <a:schemeClr val="tx1"/>
                </a:solidFill>
                <a:latin typeface="Trebuchet MS" pitchFamily="34" charset="0"/>
                <a:ea typeface="宋体" charset="-122"/>
              </a:defRPr>
            </a:lvl4pPr>
            <a:lvl5pPr marL="2096491" indent="-232943" eaLnBrk="0" hangingPunct="0">
              <a:defRPr sz="2000">
                <a:solidFill>
                  <a:schemeClr val="tx1"/>
                </a:solidFill>
                <a:latin typeface="Trebuchet MS" pitchFamily="34" charset="0"/>
                <a:ea typeface="宋体" charset="-122"/>
              </a:defRPr>
            </a:lvl5pPr>
            <a:lvl6pPr marL="2562377" indent="-232943" eaLnBrk="0" fontAlgn="base" hangingPunct="0">
              <a:spcBef>
                <a:spcPct val="0"/>
              </a:spcBef>
              <a:spcAft>
                <a:spcPct val="0"/>
              </a:spcAft>
              <a:defRPr sz="2000">
                <a:solidFill>
                  <a:schemeClr val="tx1"/>
                </a:solidFill>
                <a:latin typeface="Trebuchet MS" pitchFamily="34" charset="0"/>
                <a:ea typeface="宋体" charset="-122"/>
              </a:defRPr>
            </a:lvl6pPr>
            <a:lvl7pPr marL="3028264" indent="-232943" eaLnBrk="0" fontAlgn="base" hangingPunct="0">
              <a:spcBef>
                <a:spcPct val="0"/>
              </a:spcBef>
              <a:spcAft>
                <a:spcPct val="0"/>
              </a:spcAft>
              <a:defRPr sz="2000">
                <a:solidFill>
                  <a:schemeClr val="tx1"/>
                </a:solidFill>
                <a:latin typeface="Trebuchet MS" pitchFamily="34" charset="0"/>
                <a:ea typeface="宋体" charset="-122"/>
              </a:defRPr>
            </a:lvl7pPr>
            <a:lvl8pPr marL="3494151" indent="-232943" eaLnBrk="0" fontAlgn="base" hangingPunct="0">
              <a:spcBef>
                <a:spcPct val="0"/>
              </a:spcBef>
              <a:spcAft>
                <a:spcPct val="0"/>
              </a:spcAft>
              <a:defRPr sz="2000">
                <a:solidFill>
                  <a:schemeClr val="tx1"/>
                </a:solidFill>
                <a:latin typeface="Trebuchet MS" pitchFamily="34" charset="0"/>
                <a:ea typeface="宋体" charset="-122"/>
              </a:defRPr>
            </a:lvl8pPr>
            <a:lvl9pPr marL="3960038" indent="-232943" eaLnBrk="0" fontAlgn="base" hangingPunct="0">
              <a:spcBef>
                <a:spcPct val="0"/>
              </a:spcBef>
              <a:spcAft>
                <a:spcPct val="0"/>
              </a:spcAft>
              <a:defRPr sz="2000">
                <a:solidFill>
                  <a:schemeClr val="tx1"/>
                </a:solidFill>
                <a:latin typeface="Trebuchet MS" pitchFamily="34" charset="0"/>
                <a:ea typeface="宋体" charset="-122"/>
              </a:defRPr>
            </a:lvl9pPr>
          </a:lstStyle>
          <a:p>
            <a:pPr eaLnBrk="1" hangingPunct="1"/>
            <a:fld id="{05AE35A6-AD8A-4460-92C8-B5CA03E1C2C4}" type="slidenum">
              <a:rPr lang="en-US" altLang="zh-CN" sz="1200">
                <a:latin typeface="Arial" charset="0"/>
                <a:ea typeface="ＭＳ Ｐゴシック" pitchFamily="34" charset="-128"/>
              </a:rPr>
              <a:pPr eaLnBrk="1" hangingPunct="1"/>
              <a:t>62</a:t>
            </a:fld>
            <a:endParaRPr lang="en-US" altLang="zh-CN" sz="1200">
              <a:latin typeface="Arial" charset="0"/>
              <a:ea typeface="ＭＳ Ｐゴシック" pitchFamily="3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45CA062B-ADCE-47E2-9310-51E47D88FB36}" type="slidenum">
              <a:rPr lang="en-US" altLang="zh-CN" sz="1200">
                <a:latin typeface="Calibri" pitchFamily="34" charset="0"/>
              </a:rPr>
              <a:pPr eaLnBrk="1" hangingPunct="1">
                <a:spcBef>
                  <a:spcPct val="0"/>
                </a:spcBef>
              </a:pPr>
              <a:t>63</a:t>
            </a:fld>
            <a:endParaRPr lang="en-US" altLang="zh-CN" sz="1200">
              <a:latin typeface="Calibri"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CF42DF65-303E-403D-BC67-98A93998442F}" type="slidenum">
              <a:rPr lang="en-US" altLang="zh-CN" sz="1200">
                <a:latin typeface="Calibri" pitchFamily="34" charset="0"/>
              </a:rPr>
              <a:pPr eaLnBrk="1" hangingPunct="1">
                <a:spcBef>
                  <a:spcPct val="0"/>
                </a:spcBef>
              </a:pPr>
              <a:t>64</a:t>
            </a:fld>
            <a:endParaRPr lang="en-US" altLang="zh-CN" sz="1200">
              <a:latin typeface="Calibri" pitchFamily="34"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cs typeface="Arial" charset="0"/>
              </a:defRPr>
            </a:lvl1pPr>
            <a:lvl2pPr marL="733425" indent="-280988" defTabSz="931863" eaLnBrk="0" hangingPunct="0">
              <a:spcBef>
                <a:spcPct val="30000"/>
              </a:spcBef>
              <a:defRPr sz="1200">
                <a:solidFill>
                  <a:schemeClr val="tx1"/>
                </a:solidFill>
                <a:latin typeface="Arial" charset="0"/>
                <a:cs typeface="Arial" charset="0"/>
              </a:defRPr>
            </a:lvl2pPr>
            <a:lvl3pPr marL="1128713" indent="-225425" defTabSz="931863" eaLnBrk="0" hangingPunct="0">
              <a:spcBef>
                <a:spcPct val="30000"/>
              </a:spcBef>
              <a:defRPr sz="1200">
                <a:solidFill>
                  <a:schemeClr val="tx1"/>
                </a:solidFill>
                <a:latin typeface="Arial" charset="0"/>
                <a:cs typeface="Arial" charset="0"/>
              </a:defRPr>
            </a:lvl3pPr>
            <a:lvl4pPr marL="1581150" indent="-225425" defTabSz="931863" eaLnBrk="0" hangingPunct="0">
              <a:spcBef>
                <a:spcPct val="30000"/>
              </a:spcBef>
              <a:defRPr sz="1200">
                <a:solidFill>
                  <a:schemeClr val="tx1"/>
                </a:solidFill>
                <a:latin typeface="Arial" charset="0"/>
                <a:cs typeface="Arial" charset="0"/>
              </a:defRPr>
            </a:lvl4pPr>
            <a:lvl5pPr marL="2033588" indent="-225425" defTabSz="931863" eaLnBrk="0" hangingPunct="0">
              <a:spcBef>
                <a:spcPct val="30000"/>
              </a:spcBef>
              <a:defRPr sz="1200">
                <a:solidFill>
                  <a:schemeClr val="tx1"/>
                </a:solidFill>
                <a:latin typeface="Arial" charset="0"/>
                <a:cs typeface="Arial" charset="0"/>
              </a:defRPr>
            </a:lvl5pPr>
            <a:lvl6pPr marL="2490788" indent="-225425" defTabSz="931863" eaLnBrk="0" fontAlgn="base" hangingPunct="0">
              <a:spcBef>
                <a:spcPct val="30000"/>
              </a:spcBef>
              <a:spcAft>
                <a:spcPct val="0"/>
              </a:spcAft>
              <a:defRPr sz="1200">
                <a:solidFill>
                  <a:schemeClr val="tx1"/>
                </a:solidFill>
                <a:latin typeface="Arial" charset="0"/>
                <a:cs typeface="Arial" charset="0"/>
              </a:defRPr>
            </a:lvl6pPr>
            <a:lvl7pPr marL="2947988" indent="-225425" defTabSz="931863" eaLnBrk="0" fontAlgn="base" hangingPunct="0">
              <a:spcBef>
                <a:spcPct val="30000"/>
              </a:spcBef>
              <a:spcAft>
                <a:spcPct val="0"/>
              </a:spcAft>
              <a:defRPr sz="1200">
                <a:solidFill>
                  <a:schemeClr val="tx1"/>
                </a:solidFill>
                <a:latin typeface="Arial" charset="0"/>
                <a:cs typeface="Arial" charset="0"/>
              </a:defRPr>
            </a:lvl7pPr>
            <a:lvl8pPr marL="3405188" indent="-225425" defTabSz="931863" eaLnBrk="0" fontAlgn="base" hangingPunct="0">
              <a:spcBef>
                <a:spcPct val="30000"/>
              </a:spcBef>
              <a:spcAft>
                <a:spcPct val="0"/>
              </a:spcAft>
              <a:defRPr sz="1200">
                <a:solidFill>
                  <a:schemeClr val="tx1"/>
                </a:solidFill>
                <a:latin typeface="Arial" charset="0"/>
                <a:cs typeface="Arial" charset="0"/>
              </a:defRPr>
            </a:lvl8pPr>
            <a:lvl9pPr marL="3862388" indent="-225425" defTabSz="9318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4CAB5EF-6242-44D6-9E63-E1C679CF4FB7}" type="slidenum">
              <a:rPr lang="en-US" altLang="zh-CN"/>
              <a:pPr eaLnBrk="1" hangingPunct="1">
                <a:spcBef>
                  <a:spcPct val="0"/>
                </a:spcBef>
              </a:pPr>
              <a:t>79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1100" y="763588"/>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zh-CN" sz="1800">
                <a:latin typeface="Candara" pitchFamily="34" charset="0"/>
              </a:rPr>
              <a:t>Wolters Kluwer Health is the third largest division of Wolters Kluwer supporting Legal &amp; Regulatory, Tax &amp; Accounting and Financial Service information services sectors.  Within our Health Division, we provide content and solutions to support Education/Learning, Medical Research and Point of Care.</a:t>
            </a:r>
          </a:p>
          <a:p>
            <a:pPr marL="0" lvl="1"/>
            <a:endParaRPr lang="en-US" altLang="zh-CN" sz="1800">
              <a:latin typeface="Candara" pitchFamily="34" charset="0"/>
            </a:endParaRPr>
          </a:p>
          <a:p>
            <a:r>
              <a:rPr lang="en-US" altLang="zh-CN" smtClean="0"/>
              <a:t>Medical Research includes familiar product brand names Lippincott Williams &amp; Wilkins journals, Ovid – global online research platform offering 3</a:t>
            </a:r>
            <a:r>
              <a:rPr lang="en-US" altLang="zh-CN" baseline="30000" smtClean="0"/>
              <a:t>rd</a:t>
            </a:r>
            <a:r>
              <a:rPr lang="en-US" altLang="zh-CN" smtClean="0"/>
              <a:t> party and proprietary content, and in 2011, we acquired Medknow, an open access publishing services business based in India. </a:t>
            </a:r>
          </a:p>
          <a:p>
            <a:endParaRPr lang="en-US" altLang="zh-CN" smtClean="0"/>
          </a:p>
        </p:txBody>
      </p:sp>
      <p:sp>
        <p:nvSpPr>
          <p:cNvPr id="60420"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30"/>
              </a:spcBef>
              <a:defRPr sz="1600">
                <a:solidFill>
                  <a:schemeClr val="tx1"/>
                </a:solidFill>
                <a:latin typeface="Trebuchet MS" pitchFamily="34" charset="0"/>
              </a:defRPr>
            </a:lvl1pPr>
            <a:lvl2pPr marL="757066" indent="-291179" eaLnBrk="0" hangingPunct="0">
              <a:spcBef>
                <a:spcPts val="1630"/>
              </a:spcBef>
              <a:defRPr sz="1600">
                <a:solidFill>
                  <a:schemeClr val="tx1"/>
                </a:solidFill>
                <a:latin typeface="Trebuchet MS" pitchFamily="34" charset="0"/>
              </a:defRPr>
            </a:lvl2pPr>
            <a:lvl3pPr marL="1164717" indent="-232943" eaLnBrk="0" hangingPunct="0">
              <a:spcBef>
                <a:spcPts val="1630"/>
              </a:spcBef>
              <a:defRPr sz="1600">
                <a:solidFill>
                  <a:schemeClr val="tx1"/>
                </a:solidFill>
                <a:latin typeface="Trebuchet MS" pitchFamily="34" charset="0"/>
              </a:defRPr>
            </a:lvl3pPr>
            <a:lvl4pPr marL="1630604" indent="-232943" eaLnBrk="0" hangingPunct="0">
              <a:spcBef>
                <a:spcPts val="1630"/>
              </a:spcBef>
              <a:defRPr sz="1600">
                <a:solidFill>
                  <a:schemeClr val="tx1"/>
                </a:solidFill>
                <a:latin typeface="Trebuchet MS" pitchFamily="34" charset="0"/>
              </a:defRPr>
            </a:lvl4pPr>
            <a:lvl5pPr marL="2096491" indent="-232943" eaLnBrk="0" hangingPunct="0">
              <a:spcBef>
                <a:spcPts val="1630"/>
              </a:spcBef>
              <a:defRPr sz="1600">
                <a:solidFill>
                  <a:schemeClr val="tx1"/>
                </a:solidFill>
                <a:latin typeface="Trebuchet MS" pitchFamily="34" charset="0"/>
              </a:defRPr>
            </a:lvl5pPr>
            <a:lvl6pPr marL="2562377" indent="-232943" eaLnBrk="0" fontAlgn="base" hangingPunct="0">
              <a:spcBef>
                <a:spcPts val="1630"/>
              </a:spcBef>
              <a:spcAft>
                <a:spcPct val="0"/>
              </a:spcAft>
              <a:defRPr sz="1600">
                <a:solidFill>
                  <a:schemeClr val="tx1"/>
                </a:solidFill>
                <a:latin typeface="Trebuchet MS" pitchFamily="34" charset="0"/>
              </a:defRPr>
            </a:lvl6pPr>
            <a:lvl7pPr marL="3028264" indent="-232943" eaLnBrk="0" fontAlgn="base" hangingPunct="0">
              <a:spcBef>
                <a:spcPts val="1630"/>
              </a:spcBef>
              <a:spcAft>
                <a:spcPct val="0"/>
              </a:spcAft>
              <a:defRPr sz="1600">
                <a:solidFill>
                  <a:schemeClr val="tx1"/>
                </a:solidFill>
                <a:latin typeface="Trebuchet MS" pitchFamily="34" charset="0"/>
              </a:defRPr>
            </a:lvl7pPr>
            <a:lvl8pPr marL="3494151" indent="-232943" eaLnBrk="0" fontAlgn="base" hangingPunct="0">
              <a:spcBef>
                <a:spcPts val="1630"/>
              </a:spcBef>
              <a:spcAft>
                <a:spcPct val="0"/>
              </a:spcAft>
              <a:defRPr sz="1600">
                <a:solidFill>
                  <a:schemeClr val="tx1"/>
                </a:solidFill>
                <a:latin typeface="Trebuchet MS" pitchFamily="34" charset="0"/>
              </a:defRPr>
            </a:lvl8pPr>
            <a:lvl9pPr marL="3960038" indent="-232943" eaLnBrk="0" fontAlgn="base" hangingPunct="0">
              <a:spcBef>
                <a:spcPts val="1630"/>
              </a:spcBef>
              <a:spcAft>
                <a:spcPct val="0"/>
              </a:spcAft>
              <a:defRPr sz="1600">
                <a:solidFill>
                  <a:schemeClr val="tx1"/>
                </a:solidFill>
                <a:latin typeface="Trebuchet MS" pitchFamily="34" charset="0"/>
              </a:defRPr>
            </a:lvl9pPr>
          </a:lstStyle>
          <a:p>
            <a:pPr eaLnBrk="1" hangingPunct="1">
              <a:spcBef>
                <a:spcPct val="0"/>
              </a:spcBef>
            </a:pPr>
            <a:r>
              <a:rPr lang="en-US" altLang="zh-CN" sz="1200">
                <a:latin typeface="Calibri" pitchFamily="34" charset="0"/>
              </a:rPr>
              <a:t>7/10/2012</a:t>
            </a:r>
            <a:endParaRPr lang="en-GB" altLang="zh-CN"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smtClean="0"/>
          </a:p>
          <a:p>
            <a:r>
              <a:rPr lang="en-US" altLang="zh-CN" smtClean="0"/>
              <a: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cs typeface="Arial" charset="0"/>
              </a:defRPr>
            </a:lvl1pPr>
            <a:lvl2pPr marL="733425" indent="-280988" defTabSz="931863" eaLnBrk="0" hangingPunct="0">
              <a:spcBef>
                <a:spcPct val="30000"/>
              </a:spcBef>
              <a:defRPr sz="1200">
                <a:solidFill>
                  <a:schemeClr val="tx1"/>
                </a:solidFill>
                <a:latin typeface="Arial" charset="0"/>
                <a:cs typeface="Arial" charset="0"/>
              </a:defRPr>
            </a:lvl2pPr>
            <a:lvl3pPr marL="1128713" indent="-225425" defTabSz="931863" eaLnBrk="0" hangingPunct="0">
              <a:spcBef>
                <a:spcPct val="30000"/>
              </a:spcBef>
              <a:defRPr sz="1200">
                <a:solidFill>
                  <a:schemeClr val="tx1"/>
                </a:solidFill>
                <a:latin typeface="Arial" charset="0"/>
                <a:cs typeface="Arial" charset="0"/>
              </a:defRPr>
            </a:lvl3pPr>
            <a:lvl4pPr marL="1581150" indent="-225425" defTabSz="931863" eaLnBrk="0" hangingPunct="0">
              <a:spcBef>
                <a:spcPct val="30000"/>
              </a:spcBef>
              <a:defRPr sz="1200">
                <a:solidFill>
                  <a:schemeClr val="tx1"/>
                </a:solidFill>
                <a:latin typeface="Arial" charset="0"/>
                <a:cs typeface="Arial" charset="0"/>
              </a:defRPr>
            </a:lvl4pPr>
            <a:lvl5pPr marL="2033588" indent="-225425" defTabSz="931863" eaLnBrk="0" hangingPunct="0">
              <a:spcBef>
                <a:spcPct val="30000"/>
              </a:spcBef>
              <a:defRPr sz="1200">
                <a:solidFill>
                  <a:schemeClr val="tx1"/>
                </a:solidFill>
                <a:latin typeface="Arial" charset="0"/>
                <a:cs typeface="Arial" charset="0"/>
              </a:defRPr>
            </a:lvl5pPr>
            <a:lvl6pPr marL="2490788" indent="-225425" defTabSz="931863" eaLnBrk="0" fontAlgn="base" hangingPunct="0">
              <a:spcBef>
                <a:spcPct val="30000"/>
              </a:spcBef>
              <a:spcAft>
                <a:spcPct val="0"/>
              </a:spcAft>
              <a:defRPr sz="1200">
                <a:solidFill>
                  <a:schemeClr val="tx1"/>
                </a:solidFill>
                <a:latin typeface="Arial" charset="0"/>
                <a:cs typeface="Arial" charset="0"/>
              </a:defRPr>
            </a:lvl6pPr>
            <a:lvl7pPr marL="2947988" indent="-225425" defTabSz="931863" eaLnBrk="0" fontAlgn="base" hangingPunct="0">
              <a:spcBef>
                <a:spcPct val="30000"/>
              </a:spcBef>
              <a:spcAft>
                <a:spcPct val="0"/>
              </a:spcAft>
              <a:defRPr sz="1200">
                <a:solidFill>
                  <a:schemeClr val="tx1"/>
                </a:solidFill>
                <a:latin typeface="Arial" charset="0"/>
                <a:cs typeface="Arial" charset="0"/>
              </a:defRPr>
            </a:lvl7pPr>
            <a:lvl8pPr marL="3405188" indent="-225425" defTabSz="931863" eaLnBrk="0" fontAlgn="base" hangingPunct="0">
              <a:spcBef>
                <a:spcPct val="30000"/>
              </a:spcBef>
              <a:spcAft>
                <a:spcPct val="0"/>
              </a:spcAft>
              <a:defRPr sz="1200">
                <a:solidFill>
                  <a:schemeClr val="tx1"/>
                </a:solidFill>
                <a:latin typeface="Arial" charset="0"/>
                <a:cs typeface="Arial" charset="0"/>
              </a:defRPr>
            </a:lvl8pPr>
            <a:lvl9pPr marL="3862388" indent="-225425" defTabSz="9318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D123E7A-6763-492F-A113-CFF8169AC207}" type="slidenum">
              <a:rPr lang="en-US" altLang="zh-CN"/>
              <a:pPr eaLnBrk="1" hangingPunct="1">
                <a:spcBef>
                  <a:spcPct val="0"/>
                </a:spcBef>
              </a:pPr>
              <a:t>80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cs typeface="Arial" charset="0"/>
              </a:defRPr>
            </a:lvl1pPr>
            <a:lvl2pPr marL="733425" indent="-280988" defTabSz="931863" eaLnBrk="0" hangingPunct="0">
              <a:spcBef>
                <a:spcPct val="30000"/>
              </a:spcBef>
              <a:defRPr sz="1200">
                <a:solidFill>
                  <a:schemeClr val="tx1"/>
                </a:solidFill>
                <a:latin typeface="Arial" charset="0"/>
                <a:cs typeface="Arial" charset="0"/>
              </a:defRPr>
            </a:lvl2pPr>
            <a:lvl3pPr marL="1128713" indent="-225425" defTabSz="931863" eaLnBrk="0" hangingPunct="0">
              <a:spcBef>
                <a:spcPct val="30000"/>
              </a:spcBef>
              <a:defRPr sz="1200">
                <a:solidFill>
                  <a:schemeClr val="tx1"/>
                </a:solidFill>
                <a:latin typeface="Arial" charset="0"/>
                <a:cs typeface="Arial" charset="0"/>
              </a:defRPr>
            </a:lvl3pPr>
            <a:lvl4pPr marL="1581150" indent="-225425" defTabSz="931863" eaLnBrk="0" hangingPunct="0">
              <a:spcBef>
                <a:spcPct val="30000"/>
              </a:spcBef>
              <a:defRPr sz="1200">
                <a:solidFill>
                  <a:schemeClr val="tx1"/>
                </a:solidFill>
                <a:latin typeface="Arial" charset="0"/>
                <a:cs typeface="Arial" charset="0"/>
              </a:defRPr>
            </a:lvl4pPr>
            <a:lvl5pPr marL="2033588" indent="-225425" defTabSz="931863" eaLnBrk="0" hangingPunct="0">
              <a:spcBef>
                <a:spcPct val="30000"/>
              </a:spcBef>
              <a:defRPr sz="1200">
                <a:solidFill>
                  <a:schemeClr val="tx1"/>
                </a:solidFill>
                <a:latin typeface="Arial" charset="0"/>
                <a:cs typeface="Arial" charset="0"/>
              </a:defRPr>
            </a:lvl5pPr>
            <a:lvl6pPr marL="2490788" indent="-225425" defTabSz="931863" eaLnBrk="0" fontAlgn="base" hangingPunct="0">
              <a:spcBef>
                <a:spcPct val="30000"/>
              </a:spcBef>
              <a:spcAft>
                <a:spcPct val="0"/>
              </a:spcAft>
              <a:defRPr sz="1200">
                <a:solidFill>
                  <a:schemeClr val="tx1"/>
                </a:solidFill>
                <a:latin typeface="Arial" charset="0"/>
                <a:cs typeface="Arial" charset="0"/>
              </a:defRPr>
            </a:lvl6pPr>
            <a:lvl7pPr marL="2947988" indent="-225425" defTabSz="931863" eaLnBrk="0" fontAlgn="base" hangingPunct="0">
              <a:spcBef>
                <a:spcPct val="30000"/>
              </a:spcBef>
              <a:spcAft>
                <a:spcPct val="0"/>
              </a:spcAft>
              <a:defRPr sz="1200">
                <a:solidFill>
                  <a:schemeClr val="tx1"/>
                </a:solidFill>
                <a:latin typeface="Arial" charset="0"/>
                <a:cs typeface="Arial" charset="0"/>
              </a:defRPr>
            </a:lvl7pPr>
            <a:lvl8pPr marL="3405188" indent="-225425" defTabSz="931863" eaLnBrk="0" fontAlgn="base" hangingPunct="0">
              <a:spcBef>
                <a:spcPct val="30000"/>
              </a:spcBef>
              <a:spcAft>
                <a:spcPct val="0"/>
              </a:spcAft>
              <a:defRPr sz="1200">
                <a:solidFill>
                  <a:schemeClr val="tx1"/>
                </a:solidFill>
                <a:latin typeface="Arial" charset="0"/>
                <a:cs typeface="Arial" charset="0"/>
              </a:defRPr>
            </a:lvl8pPr>
            <a:lvl9pPr marL="3862388" indent="-225425" defTabSz="9318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89DB908-D325-4391-AFBD-C82DE755D859}" type="slidenum">
              <a:rPr lang="en-US" altLang="zh-CN"/>
              <a:pPr eaLnBrk="1" hangingPunct="1">
                <a:spcBef>
                  <a:spcPct val="0"/>
                </a:spcBef>
              </a:pPr>
              <a:t>81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endParaRPr lang="en-US" altLang="zh-CN" sz="2300" smtClean="0">
              <a:solidFill>
                <a:srgbClr val="0768A9"/>
              </a:solidFill>
            </a:endParaRPr>
          </a:p>
          <a:p>
            <a:pPr marL="0" lvl="1"/>
            <a:r>
              <a:rPr lang="en-US" altLang="zh-CN" sz="2300" smtClean="0">
                <a:solidFill>
                  <a:srgbClr val="0768A9"/>
                </a:solidFill>
              </a:rPr>
              <a:t>-</a:t>
            </a:r>
            <a:endParaRPr lang="en-US" altLang="zh-CN"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cs typeface="Arial" charset="0"/>
              </a:defRPr>
            </a:lvl1pPr>
            <a:lvl2pPr marL="733425" indent="-280988" defTabSz="931863" eaLnBrk="0" hangingPunct="0">
              <a:spcBef>
                <a:spcPct val="30000"/>
              </a:spcBef>
              <a:defRPr sz="1200">
                <a:solidFill>
                  <a:schemeClr val="tx1"/>
                </a:solidFill>
                <a:latin typeface="Arial" charset="0"/>
                <a:cs typeface="Arial" charset="0"/>
              </a:defRPr>
            </a:lvl2pPr>
            <a:lvl3pPr marL="1128713" indent="-225425" defTabSz="931863" eaLnBrk="0" hangingPunct="0">
              <a:spcBef>
                <a:spcPct val="30000"/>
              </a:spcBef>
              <a:defRPr sz="1200">
                <a:solidFill>
                  <a:schemeClr val="tx1"/>
                </a:solidFill>
                <a:latin typeface="Arial" charset="0"/>
                <a:cs typeface="Arial" charset="0"/>
              </a:defRPr>
            </a:lvl3pPr>
            <a:lvl4pPr marL="1581150" indent="-225425" defTabSz="931863" eaLnBrk="0" hangingPunct="0">
              <a:spcBef>
                <a:spcPct val="30000"/>
              </a:spcBef>
              <a:defRPr sz="1200">
                <a:solidFill>
                  <a:schemeClr val="tx1"/>
                </a:solidFill>
                <a:latin typeface="Arial" charset="0"/>
                <a:cs typeface="Arial" charset="0"/>
              </a:defRPr>
            </a:lvl4pPr>
            <a:lvl5pPr marL="2033588" indent="-225425" defTabSz="931863" eaLnBrk="0" hangingPunct="0">
              <a:spcBef>
                <a:spcPct val="30000"/>
              </a:spcBef>
              <a:defRPr sz="1200">
                <a:solidFill>
                  <a:schemeClr val="tx1"/>
                </a:solidFill>
                <a:latin typeface="Arial" charset="0"/>
                <a:cs typeface="Arial" charset="0"/>
              </a:defRPr>
            </a:lvl5pPr>
            <a:lvl6pPr marL="2490788" indent="-225425" defTabSz="931863" eaLnBrk="0" fontAlgn="base" hangingPunct="0">
              <a:spcBef>
                <a:spcPct val="30000"/>
              </a:spcBef>
              <a:spcAft>
                <a:spcPct val="0"/>
              </a:spcAft>
              <a:defRPr sz="1200">
                <a:solidFill>
                  <a:schemeClr val="tx1"/>
                </a:solidFill>
                <a:latin typeface="Arial" charset="0"/>
                <a:cs typeface="Arial" charset="0"/>
              </a:defRPr>
            </a:lvl6pPr>
            <a:lvl7pPr marL="2947988" indent="-225425" defTabSz="931863" eaLnBrk="0" fontAlgn="base" hangingPunct="0">
              <a:spcBef>
                <a:spcPct val="30000"/>
              </a:spcBef>
              <a:spcAft>
                <a:spcPct val="0"/>
              </a:spcAft>
              <a:defRPr sz="1200">
                <a:solidFill>
                  <a:schemeClr val="tx1"/>
                </a:solidFill>
                <a:latin typeface="Arial" charset="0"/>
                <a:cs typeface="Arial" charset="0"/>
              </a:defRPr>
            </a:lvl7pPr>
            <a:lvl8pPr marL="3405188" indent="-225425" defTabSz="931863" eaLnBrk="0" fontAlgn="base" hangingPunct="0">
              <a:spcBef>
                <a:spcPct val="30000"/>
              </a:spcBef>
              <a:spcAft>
                <a:spcPct val="0"/>
              </a:spcAft>
              <a:defRPr sz="1200">
                <a:solidFill>
                  <a:schemeClr val="tx1"/>
                </a:solidFill>
                <a:latin typeface="Arial" charset="0"/>
                <a:cs typeface="Arial" charset="0"/>
              </a:defRPr>
            </a:lvl8pPr>
            <a:lvl9pPr marL="3862388" indent="-225425" defTabSz="9318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2F7C472-BB27-4967-A85B-8864ACB92347}" type="slidenum">
              <a:rPr lang="en-US" altLang="zh-CN"/>
              <a:pPr eaLnBrk="1" hangingPunct="1">
                <a:spcBef>
                  <a:spcPct val="0"/>
                </a:spcBef>
              </a:pPr>
              <a:t>82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endParaRPr lang="en-US" altLang="zh-CN"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cs typeface="Arial" charset="0"/>
              </a:defRPr>
            </a:lvl1pPr>
            <a:lvl2pPr marL="733425" indent="-280988" defTabSz="931863" eaLnBrk="0" hangingPunct="0">
              <a:spcBef>
                <a:spcPct val="30000"/>
              </a:spcBef>
              <a:defRPr sz="1200">
                <a:solidFill>
                  <a:schemeClr val="tx1"/>
                </a:solidFill>
                <a:latin typeface="Arial" charset="0"/>
                <a:cs typeface="Arial" charset="0"/>
              </a:defRPr>
            </a:lvl2pPr>
            <a:lvl3pPr marL="1128713" indent="-225425" defTabSz="931863" eaLnBrk="0" hangingPunct="0">
              <a:spcBef>
                <a:spcPct val="30000"/>
              </a:spcBef>
              <a:defRPr sz="1200">
                <a:solidFill>
                  <a:schemeClr val="tx1"/>
                </a:solidFill>
                <a:latin typeface="Arial" charset="0"/>
                <a:cs typeface="Arial" charset="0"/>
              </a:defRPr>
            </a:lvl3pPr>
            <a:lvl4pPr marL="1581150" indent="-225425" defTabSz="931863" eaLnBrk="0" hangingPunct="0">
              <a:spcBef>
                <a:spcPct val="30000"/>
              </a:spcBef>
              <a:defRPr sz="1200">
                <a:solidFill>
                  <a:schemeClr val="tx1"/>
                </a:solidFill>
                <a:latin typeface="Arial" charset="0"/>
                <a:cs typeface="Arial" charset="0"/>
              </a:defRPr>
            </a:lvl4pPr>
            <a:lvl5pPr marL="2033588" indent="-225425" defTabSz="931863" eaLnBrk="0" hangingPunct="0">
              <a:spcBef>
                <a:spcPct val="30000"/>
              </a:spcBef>
              <a:defRPr sz="1200">
                <a:solidFill>
                  <a:schemeClr val="tx1"/>
                </a:solidFill>
                <a:latin typeface="Arial" charset="0"/>
                <a:cs typeface="Arial" charset="0"/>
              </a:defRPr>
            </a:lvl5pPr>
            <a:lvl6pPr marL="2490788" indent="-225425" defTabSz="931863" eaLnBrk="0" fontAlgn="base" hangingPunct="0">
              <a:spcBef>
                <a:spcPct val="30000"/>
              </a:spcBef>
              <a:spcAft>
                <a:spcPct val="0"/>
              </a:spcAft>
              <a:defRPr sz="1200">
                <a:solidFill>
                  <a:schemeClr val="tx1"/>
                </a:solidFill>
                <a:latin typeface="Arial" charset="0"/>
                <a:cs typeface="Arial" charset="0"/>
              </a:defRPr>
            </a:lvl6pPr>
            <a:lvl7pPr marL="2947988" indent="-225425" defTabSz="931863" eaLnBrk="0" fontAlgn="base" hangingPunct="0">
              <a:spcBef>
                <a:spcPct val="30000"/>
              </a:spcBef>
              <a:spcAft>
                <a:spcPct val="0"/>
              </a:spcAft>
              <a:defRPr sz="1200">
                <a:solidFill>
                  <a:schemeClr val="tx1"/>
                </a:solidFill>
                <a:latin typeface="Arial" charset="0"/>
                <a:cs typeface="Arial" charset="0"/>
              </a:defRPr>
            </a:lvl7pPr>
            <a:lvl8pPr marL="3405188" indent="-225425" defTabSz="931863" eaLnBrk="0" fontAlgn="base" hangingPunct="0">
              <a:spcBef>
                <a:spcPct val="30000"/>
              </a:spcBef>
              <a:spcAft>
                <a:spcPct val="0"/>
              </a:spcAft>
              <a:defRPr sz="1200">
                <a:solidFill>
                  <a:schemeClr val="tx1"/>
                </a:solidFill>
                <a:latin typeface="Arial" charset="0"/>
                <a:cs typeface="Arial" charset="0"/>
              </a:defRPr>
            </a:lvl8pPr>
            <a:lvl9pPr marL="3862388" indent="-225425" defTabSz="93186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8D000B7-A2E6-462C-BF6F-8BC0344A06E7}" type="slidenum">
              <a:rPr lang="en-US" altLang="zh-CN"/>
              <a:pPr eaLnBrk="1" hangingPunct="1">
                <a:spcBef>
                  <a:spcPct val="0"/>
                </a:spcBef>
              </a:pPr>
              <a:t>83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576" y="8829537"/>
            <a:ext cx="3038258" cy="465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4" tIns="46586" rIns="93174" bIns="46586" anchor="b"/>
          <a:lstStyle>
            <a:lvl1pPr eaLnBrk="0" hangingPunct="0">
              <a:defRPr kumimoji="1" sz="2400">
                <a:solidFill>
                  <a:srgbClr val="0768A9"/>
                </a:solidFill>
                <a:latin typeface="Trebuchet MS" pitchFamily="34" charset="0"/>
                <a:ea typeface="ＭＳ Ｐゴシック" pitchFamily="34" charset="-128"/>
              </a:defRPr>
            </a:lvl1pPr>
            <a:lvl2pPr marL="742950" indent="-285750" eaLnBrk="0" hangingPunct="0">
              <a:defRPr kumimoji="1" sz="2400">
                <a:solidFill>
                  <a:srgbClr val="0768A9"/>
                </a:solidFill>
                <a:latin typeface="Trebuchet MS" pitchFamily="34" charset="0"/>
                <a:ea typeface="ＭＳ Ｐゴシック" pitchFamily="34" charset="-128"/>
              </a:defRPr>
            </a:lvl2pPr>
            <a:lvl3pPr marL="1143000" indent="-228600" eaLnBrk="0" hangingPunct="0">
              <a:defRPr kumimoji="1" sz="2400">
                <a:solidFill>
                  <a:srgbClr val="0768A9"/>
                </a:solidFill>
                <a:latin typeface="Trebuchet MS" pitchFamily="34" charset="0"/>
                <a:ea typeface="ＭＳ Ｐゴシック" pitchFamily="34" charset="-128"/>
              </a:defRPr>
            </a:lvl3pPr>
            <a:lvl4pPr marL="1600200" indent="-228600" eaLnBrk="0" hangingPunct="0">
              <a:defRPr kumimoji="1" sz="2400">
                <a:solidFill>
                  <a:srgbClr val="0768A9"/>
                </a:solidFill>
                <a:latin typeface="Trebuchet MS" pitchFamily="34" charset="0"/>
                <a:ea typeface="ＭＳ Ｐゴシック" pitchFamily="34" charset="-128"/>
              </a:defRPr>
            </a:lvl4pPr>
            <a:lvl5pPr marL="2057400" indent="-228600" eaLnBrk="0" hangingPunct="0">
              <a:defRPr kumimoji="1" sz="2400">
                <a:solidFill>
                  <a:srgbClr val="0768A9"/>
                </a:solidFill>
                <a:latin typeface="Trebuchet MS" pitchFamily="34" charset="0"/>
                <a:ea typeface="ＭＳ Ｐゴシック" pitchFamily="34" charset="-128"/>
              </a:defRPr>
            </a:lvl5pPr>
            <a:lvl6pPr marL="25146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6pPr>
            <a:lvl7pPr marL="29718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7pPr>
            <a:lvl8pPr marL="34290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8pPr>
            <a:lvl9pPr marL="38862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9pPr>
          </a:lstStyle>
          <a:p>
            <a:pPr algn="r" eaLnBrk="1" hangingPunct="1"/>
            <a:fld id="{252AFFA7-9C33-4F9F-9C7F-BED86E5C9DEA}" type="slidenum">
              <a:rPr kumimoji="0" lang="en-US" altLang="zh-TW" sz="1200"/>
              <a:pPr algn="r" eaLnBrk="1" hangingPunct="1"/>
              <a:t>92</a:t>
            </a:fld>
            <a:endParaRPr kumimoji="0" lang="en-US" altLang="zh-TW" sz="1200"/>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zh-TW" smtClean="0"/>
              <a:t>Items which may be added to a project or folder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0576" y="8829537"/>
            <a:ext cx="3038258" cy="465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4" tIns="46586" rIns="93174" bIns="46586"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C1155AB-454D-49C5-9ABD-988766029DF5}" type="slidenum">
              <a:rPr lang="en-US" altLang="zh-TW">
                <a:solidFill>
                  <a:srgbClr val="0768A9"/>
                </a:solidFill>
                <a:latin typeface="Trebuchet MS" pitchFamily="34" charset="0"/>
              </a:rPr>
              <a:pPr algn="r" eaLnBrk="1" hangingPunct="1">
                <a:spcBef>
                  <a:spcPct val="0"/>
                </a:spcBef>
              </a:pPr>
              <a:t>99</a:t>
            </a:fld>
            <a:endParaRPr lang="en-US" altLang="zh-TW">
              <a:solidFill>
                <a:srgbClr val="0768A9"/>
              </a:solidFill>
              <a:latin typeface="Trebuchet MS" pitchFamily="34" charset="0"/>
            </a:endParaRPr>
          </a:p>
        </p:txBody>
      </p:sp>
      <p:sp>
        <p:nvSpPr>
          <p:cNvPr id="160771" name="Rectangle 1026"/>
          <p:cNvSpPr>
            <a:spLocks noGrp="1" noRot="1" noChangeAspect="1" noChangeArrowheads="1" noTextEdit="1"/>
          </p:cNvSpPr>
          <p:nvPr>
            <p:ph type="sldImg"/>
          </p:nvPr>
        </p:nvSpPr>
        <p:spPr>
          <a:ln/>
        </p:spPr>
      </p:sp>
      <p:sp>
        <p:nvSpPr>
          <p:cNvPr id="160772"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970576" y="8829537"/>
            <a:ext cx="3038258" cy="465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4" tIns="46586" rIns="93174" bIns="46586"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7B354320-91E0-458B-B76E-9B4B943D333C}" type="slidenum">
              <a:rPr lang="en-US" altLang="zh-TW">
                <a:solidFill>
                  <a:srgbClr val="0768A9"/>
                </a:solidFill>
                <a:latin typeface="Trebuchet MS" pitchFamily="34" charset="0"/>
              </a:rPr>
              <a:pPr algn="r" eaLnBrk="1" hangingPunct="1">
                <a:spcBef>
                  <a:spcPct val="0"/>
                </a:spcBef>
              </a:pPr>
              <a:t>100</a:t>
            </a:fld>
            <a:endParaRPr lang="en-US" altLang="zh-TW">
              <a:solidFill>
                <a:srgbClr val="0768A9"/>
              </a:solidFill>
              <a:latin typeface="Trebuchet MS" pitchFamily="34" charset="0"/>
            </a:endParaRPr>
          </a:p>
        </p:txBody>
      </p:sp>
      <p:sp>
        <p:nvSpPr>
          <p:cNvPr id="161795" name="Rectangle 1026"/>
          <p:cNvSpPr>
            <a:spLocks noGrp="1" noRot="1" noChangeAspect="1" noChangeArrowheads="1" noTextEdit="1"/>
          </p:cNvSpPr>
          <p:nvPr>
            <p:ph type="sldImg"/>
          </p:nvPr>
        </p:nvSpPr>
        <p:spPr>
          <a:ln/>
        </p:spPr>
      </p:sp>
      <p:sp>
        <p:nvSpPr>
          <p:cNvPr id="161796"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zh-TW" smtClean="0"/>
              <a:t>The toolbar allows you to add full text or references.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2975" eaLnBrk="0" hangingPunct="0">
              <a:spcBef>
                <a:spcPts val="1600"/>
              </a:spcBef>
              <a:defRPr sz="1600">
                <a:solidFill>
                  <a:schemeClr val="tx1"/>
                </a:solidFill>
                <a:latin typeface="Trebuchet MS" pitchFamily="34" charset="0"/>
              </a:defRPr>
            </a:lvl1pPr>
            <a:lvl2pPr marL="742950" indent="-285750" defTabSz="942975" eaLnBrk="0" hangingPunct="0">
              <a:spcBef>
                <a:spcPts val="1600"/>
              </a:spcBef>
              <a:defRPr sz="1600">
                <a:solidFill>
                  <a:schemeClr val="tx1"/>
                </a:solidFill>
                <a:latin typeface="Trebuchet MS" pitchFamily="34" charset="0"/>
              </a:defRPr>
            </a:lvl2pPr>
            <a:lvl3pPr marL="1143000" indent="-228600" defTabSz="942975" eaLnBrk="0" hangingPunct="0">
              <a:spcBef>
                <a:spcPts val="1600"/>
              </a:spcBef>
              <a:defRPr sz="1600">
                <a:solidFill>
                  <a:schemeClr val="tx1"/>
                </a:solidFill>
                <a:latin typeface="Trebuchet MS" pitchFamily="34" charset="0"/>
              </a:defRPr>
            </a:lvl3pPr>
            <a:lvl4pPr marL="1600200" indent="-228600" defTabSz="942975" eaLnBrk="0" hangingPunct="0">
              <a:spcBef>
                <a:spcPts val="1600"/>
              </a:spcBef>
              <a:defRPr sz="1600">
                <a:solidFill>
                  <a:schemeClr val="tx1"/>
                </a:solidFill>
                <a:latin typeface="Trebuchet MS" pitchFamily="34" charset="0"/>
              </a:defRPr>
            </a:lvl4pPr>
            <a:lvl5pPr marL="2057400" indent="-228600" defTabSz="942975" eaLnBrk="0" hangingPunct="0">
              <a:spcBef>
                <a:spcPts val="1600"/>
              </a:spcBef>
              <a:defRPr sz="1600">
                <a:solidFill>
                  <a:schemeClr val="tx1"/>
                </a:solidFill>
                <a:latin typeface="Trebuchet MS" pitchFamily="34" charset="0"/>
              </a:defRPr>
            </a:lvl5pPr>
            <a:lvl6pPr marL="2514600" indent="-228600" defTabSz="942975" eaLnBrk="0" fontAlgn="base" hangingPunct="0">
              <a:spcBef>
                <a:spcPts val="1600"/>
              </a:spcBef>
              <a:spcAft>
                <a:spcPct val="0"/>
              </a:spcAft>
              <a:defRPr sz="1600">
                <a:solidFill>
                  <a:schemeClr val="tx1"/>
                </a:solidFill>
                <a:latin typeface="Trebuchet MS" pitchFamily="34" charset="0"/>
              </a:defRPr>
            </a:lvl6pPr>
            <a:lvl7pPr marL="2971800" indent="-228600" defTabSz="942975" eaLnBrk="0" fontAlgn="base" hangingPunct="0">
              <a:spcBef>
                <a:spcPts val="1600"/>
              </a:spcBef>
              <a:spcAft>
                <a:spcPct val="0"/>
              </a:spcAft>
              <a:defRPr sz="1600">
                <a:solidFill>
                  <a:schemeClr val="tx1"/>
                </a:solidFill>
                <a:latin typeface="Trebuchet MS" pitchFamily="34" charset="0"/>
              </a:defRPr>
            </a:lvl7pPr>
            <a:lvl8pPr marL="3429000" indent="-228600" defTabSz="942975" eaLnBrk="0" fontAlgn="base" hangingPunct="0">
              <a:spcBef>
                <a:spcPts val="1600"/>
              </a:spcBef>
              <a:spcAft>
                <a:spcPct val="0"/>
              </a:spcAft>
              <a:defRPr sz="1600">
                <a:solidFill>
                  <a:schemeClr val="tx1"/>
                </a:solidFill>
                <a:latin typeface="Trebuchet MS" pitchFamily="34" charset="0"/>
              </a:defRPr>
            </a:lvl8pPr>
            <a:lvl9pPr marL="3886200" indent="-228600" defTabSz="942975"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5F3F448E-A463-4513-A528-602F1188B8FE}" type="slidenum">
              <a:rPr lang="en-US" altLang="zh-CN" sz="1200">
                <a:latin typeface="Arial" pitchFamily="34" charset="0"/>
                <a:ea typeface="MS PGothic" pitchFamily="34" charset="-128"/>
              </a:rPr>
              <a:pPr eaLnBrk="1" hangingPunct="1">
                <a:spcBef>
                  <a:spcPct val="0"/>
                </a:spcBef>
              </a:pPr>
              <a:t>101</a:t>
            </a:fld>
            <a:endParaRPr lang="en-US" altLang="zh-CN" sz="1200">
              <a:latin typeface="Arial" pitchFamily="34" charset="0"/>
              <a:ea typeface="MS PGothic" pitchFamily="34" charset="-128"/>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0053818-767B-43AD-A4F4-215EEE5CCC51}" type="slidenum">
              <a:rPr lang="en-US" smtClean="0"/>
              <a:pPr>
                <a:defRPr/>
              </a:pPr>
              <a:t>102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smtClean="0"/>
              <a:t>So what does </a:t>
            </a:r>
            <a:r>
              <a:rPr lang="en-US" dirty="0" err="1" smtClean="0"/>
              <a:t>Wolters</a:t>
            </a:r>
            <a:r>
              <a:rPr lang="en-US" dirty="0" smtClean="0"/>
              <a:t> Kluwer Medical Research do?</a:t>
            </a:r>
          </a:p>
          <a:p>
            <a:pPr>
              <a:defRPr/>
            </a:pPr>
            <a:r>
              <a:rPr lang="en-US" dirty="0" smtClean="0"/>
              <a:t>Most important, we provide critical content.</a:t>
            </a:r>
          </a:p>
          <a:p>
            <a:pPr>
              <a:defRPr/>
            </a:pPr>
            <a:r>
              <a:rPr lang="en-US" dirty="0" smtClean="0"/>
              <a:t>Our Lippincott, Williams and Wilkins brand includes propriety journals and exclusive partnerships with over 80 leading medical and nursing societies, such as the American Heart Association, the American Society of Anesthesiologists, and the American Association of Physician Assistants. These journals provide the latest discoveries in their field as soon as they are available. </a:t>
            </a:r>
          </a:p>
          <a:p>
            <a:pPr>
              <a:defRPr/>
            </a:pPr>
            <a:r>
              <a:rPr lang="en-US" dirty="0" smtClean="0"/>
              <a:t>We also license selected third party content and tools, including from some of our competitors, in order to provide a one-stop-shop for our customers.</a:t>
            </a:r>
          </a:p>
          <a:p>
            <a:pPr>
              <a:defRPr/>
            </a:pPr>
            <a:r>
              <a:rPr lang="en-US" dirty="0" smtClean="0"/>
              <a:t>More recently, we have added open access content. We acquired </a:t>
            </a:r>
            <a:r>
              <a:rPr lang="en-US" dirty="0" err="1" smtClean="0"/>
              <a:t>Medknow</a:t>
            </a:r>
            <a:r>
              <a:rPr lang="en-US" dirty="0" smtClean="0"/>
              <a:t>, a business based in India, in late 2011. </a:t>
            </a:r>
            <a:r>
              <a:rPr lang="en-US" dirty="0" err="1" smtClean="0"/>
              <a:t>Medknow</a:t>
            </a:r>
            <a:r>
              <a:rPr lang="en-US" dirty="0" smtClean="0"/>
              <a:t> provides publishing services and global distribution via open access to over 300 medical societies from India, China, Korea, Egypt, Turkey and many other countries. These societies publish in English and are eager to make their journal articles available to researchers around the globe. </a:t>
            </a:r>
          </a:p>
          <a:p>
            <a:pPr>
              <a:defRPr/>
            </a:pPr>
            <a:r>
              <a:rPr lang="en-US" dirty="0" smtClean="0"/>
              <a:t>For those not familiar with the concept of open access or who struggle with its many definitions, open access is a business model by which the research funder or author pays for the right to distribute the content free of charge. In some cases, that right includes commercial re-use, but in most it does not. </a:t>
            </a:r>
          </a:p>
          <a:p>
            <a:pPr>
              <a:defRPr/>
            </a:pPr>
            <a:r>
              <a:rPr lang="en-US" dirty="0" smtClean="0"/>
              <a:t>And government-mandates for open access allow for an embargo period before content can be made freely available.  For example, the U.S. National Institution of Health public access policy allows for 12 month embargo period before content is available on PubMed Central. The RCUK mandate indicates a strong preference for immediate open access, but does support an  option with an embargo period of at least 6 months if an open access option is not offered by a journal.</a:t>
            </a:r>
          </a:p>
          <a:p>
            <a:pPr>
              <a:defRPr/>
            </a:pPr>
            <a:r>
              <a:rPr lang="en-US" dirty="0" smtClean="0"/>
              <a:t>Finally, to be successful, open access content, just like any medical research content, must be adequately peer reviewed so that it can be trusted as good science. </a:t>
            </a:r>
          </a:p>
          <a:p>
            <a:pPr>
              <a:defRPr/>
            </a:pPr>
            <a:r>
              <a:rPr lang="en-US" dirty="0" smtClean="0"/>
              <a:t>Delivery of our content takes a variety of forms, but our key revenue stream is the global Ovid online platform used by over 12,500 institutions in 186 countries. Almost all of our content is delivered on a subscription basis. </a:t>
            </a:r>
          </a:p>
          <a:p>
            <a:pPr>
              <a:defRPr/>
            </a:pPr>
            <a:r>
              <a:rPr lang="en-US" dirty="0" smtClean="0"/>
              <a:t>The institutions we sell to include hospitals, medical schools, government, and corporations such as pharmaceutical companies and device manufacturers. We generally sell to the librarian, but we also work with others in the organization, such as the head of the residency program, to ensure we deliver the right products to meet their needs and that the products are adopted successfully. </a:t>
            </a:r>
          </a:p>
          <a:p>
            <a:pPr>
              <a:defRPr/>
            </a:pPr>
            <a:r>
              <a:rPr lang="en-US" dirty="0" smtClean="0"/>
              <a:t>And our end users range from doctors and nurses to students to in-depth researchers.</a:t>
            </a:r>
          </a:p>
        </p:txBody>
      </p:sp>
      <p:sp>
        <p:nvSpPr>
          <p:cNvPr id="62468"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30"/>
              </a:spcBef>
              <a:defRPr sz="1600">
                <a:solidFill>
                  <a:schemeClr val="tx1"/>
                </a:solidFill>
                <a:latin typeface="Trebuchet MS" pitchFamily="34" charset="0"/>
              </a:defRPr>
            </a:lvl1pPr>
            <a:lvl2pPr marL="757066" indent="-291179" eaLnBrk="0" hangingPunct="0">
              <a:spcBef>
                <a:spcPts val="1630"/>
              </a:spcBef>
              <a:defRPr sz="1600">
                <a:solidFill>
                  <a:schemeClr val="tx1"/>
                </a:solidFill>
                <a:latin typeface="Trebuchet MS" pitchFamily="34" charset="0"/>
              </a:defRPr>
            </a:lvl2pPr>
            <a:lvl3pPr marL="1164717" indent="-232943" eaLnBrk="0" hangingPunct="0">
              <a:spcBef>
                <a:spcPts val="1630"/>
              </a:spcBef>
              <a:defRPr sz="1600">
                <a:solidFill>
                  <a:schemeClr val="tx1"/>
                </a:solidFill>
                <a:latin typeface="Trebuchet MS" pitchFamily="34" charset="0"/>
              </a:defRPr>
            </a:lvl3pPr>
            <a:lvl4pPr marL="1630604" indent="-232943" eaLnBrk="0" hangingPunct="0">
              <a:spcBef>
                <a:spcPts val="1630"/>
              </a:spcBef>
              <a:defRPr sz="1600">
                <a:solidFill>
                  <a:schemeClr val="tx1"/>
                </a:solidFill>
                <a:latin typeface="Trebuchet MS" pitchFamily="34" charset="0"/>
              </a:defRPr>
            </a:lvl4pPr>
            <a:lvl5pPr marL="2096491" indent="-232943" eaLnBrk="0" hangingPunct="0">
              <a:spcBef>
                <a:spcPts val="1630"/>
              </a:spcBef>
              <a:defRPr sz="1600">
                <a:solidFill>
                  <a:schemeClr val="tx1"/>
                </a:solidFill>
                <a:latin typeface="Trebuchet MS" pitchFamily="34" charset="0"/>
              </a:defRPr>
            </a:lvl5pPr>
            <a:lvl6pPr marL="2562377" indent="-232943" eaLnBrk="0" fontAlgn="base" hangingPunct="0">
              <a:spcBef>
                <a:spcPts val="1630"/>
              </a:spcBef>
              <a:spcAft>
                <a:spcPct val="0"/>
              </a:spcAft>
              <a:defRPr sz="1600">
                <a:solidFill>
                  <a:schemeClr val="tx1"/>
                </a:solidFill>
                <a:latin typeface="Trebuchet MS" pitchFamily="34" charset="0"/>
              </a:defRPr>
            </a:lvl6pPr>
            <a:lvl7pPr marL="3028264" indent="-232943" eaLnBrk="0" fontAlgn="base" hangingPunct="0">
              <a:spcBef>
                <a:spcPts val="1630"/>
              </a:spcBef>
              <a:spcAft>
                <a:spcPct val="0"/>
              </a:spcAft>
              <a:defRPr sz="1600">
                <a:solidFill>
                  <a:schemeClr val="tx1"/>
                </a:solidFill>
                <a:latin typeface="Trebuchet MS" pitchFamily="34" charset="0"/>
              </a:defRPr>
            </a:lvl7pPr>
            <a:lvl8pPr marL="3494151" indent="-232943" eaLnBrk="0" fontAlgn="base" hangingPunct="0">
              <a:spcBef>
                <a:spcPts val="1630"/>
              </a:spcBef>
              <a:spcAft>
                <a:spcPct val="0"/>
              </a:spcAft>
              <a:defRPr sz="1600">
                <a:solidFill>
                  <a:schemeClr val="tx1"/>
                </a:solidFill>
                <a:latin typeface="Trebuchet MS" pitchFamily="34" charset="0"/>
              </a:defRPr>
            </a:lvl8pPr>
            <a:lvl9pPr marL="3960038" indent="-232943" eaLnBrk="0" fontAlgn="base" hangingPunct="0">
              <a:spcBef>
                <a:spcPts val="1630"/>
              </a:spcBef>
              <a:spcAft>
                <a:spcPct val="0"/>
              </a:spcAft>
              <a:defRPr sz="1600">
                <a:solidFill>
                  <a:schemeClr val="tx1"/>
                </a:solidFill>
                <a:latin typeface="Trebuchet MS" pitchFamily="34" charset="0"/>
              </a:defRPr>
            </a:lvl9pPr>
          </a:lstStyle>
          <a:p>
            <a:pPr eaLnBrk="1" hangingPunct="1">
              <a:spcBef>
                <a:spcPct val="0"/>
              </a:spcBef>
            </a:pPr>
            <a:fld id="{8C94ED0B-A8A7-4CB1-B0AF-3E8279F35107}" type="datetime1">
              <a:rPr lang="en-US" altLang="zh-CN" sz="1200">
                <a:solidFill>
                  <a:srgbClr val="000000"/>
                </a:solidFill>
                <a:latin typeface="Calibri" pitchFamily="34" charset="0"/>
              </a:rPr>
              <a:pPr eaLnBrk="1" hangingPunct="1">
                <a:spcBef>
                  <a:spcPct val="0"/>
                </a:spcBef>
              </a:pPr>
              <a:t>11/14/2014</a:t>
            </a:fld>
            <a:endParaRPr lang="en-US" altLang="zh-CN" sz="1200">
              <a:solidFill>
                <a:srgbClr val="000000"/>
              </a:solidFill>
              <a:latin typeface="Calibri" pitchFamily="34" charset="0"/>
            </a:endParaRPr>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30"/>
              </a:spcBef>
              <a:defRPr sz="1600">
                <a:solidFill>
                  <a:schemeClr val="tx1"/>
                </a:solidFill>
                <a:latin typeface="Trebuchet MS" pitchFamily="34" charset="0"/>
              </a:defRPr>
            </a:lvl1pPr>
            <a:lvl2pPr marL="757066" indent="-291179" eaLnBrk="0" hangingPunct="0">
              <a:spcBef>
                <a:spcPts val="1630"/>
              </a:spcBef>
              <a:defRPr sz="1600">
                <a:solidFill>
                  <a:schemeClr val="tx1"/>
                </a:solidFill>
                <a:latin typeface="Trebuchet MS" pitchFamily="34" charset="0"/>
              </a:defRPr>
            </a:lvl2pPr>
            <a:lvl3pPr marL="1164717" indent="-232943" eaLnBrk="0" hangingPunct="0">
              <a:spcBef>
                <a:spcPts val="1630"/>
              </a:spcBef>
              <a:defRPr sz="1600">
                <a:solidFill>
                  <a:schemeClr val="tx1"/>
                </a:solidFill>
                <a:latin typeface="Trebuchet MS" pitchFamily="34" charset="0"/>
              </a:defRPr>
            </a:lvl3pPr>
            <a:lvl4pPr marL="1630604" indent="-232943" eaLnBrk="0" hangingPunct="0">
              <a:spcBef>
                <a:spcPts val="1630"/>
              </a:spcBef>
              <a:defRPr sz="1600">
                <a:solidFill>
                  <a:schemeClr val="tx1"/>
                </a:solidFill>
                <a:latin typeface="Trebuchet MS" pitchFamily="34" charset="0"/>
              </a:defRPr>
            </a:lvl4pPr>
            <a:lvl5pPr marL="2096491" indent="-232943" eaLnBrk="0" hangingPunct="0">
              <a:spcBef>
                <a:spcPts val="1630"/>
              </a:spcBef>
              <a:defRPr sz="1600">
                <a:solidFill>
                  <a:schemeClr val="tx1"/>
                </a:solidFill>
                <a:latin typeface="Trebuchet MS" pitchFamily="34" charset="0"/>
              </a:defRPr>
            </a:lvl5pPr>
            <a:lvl6pPr marL="2562377" indent="-232943" eaLnBrk="0" fontAlgn="base" hangingPunct="0">
              <a:spcBef>
                <a:spcPts val="1630"/>
              </a:spcBef>
              <a:spcAft>
                <a:spcPct val="0"/>
              </a:spcAft>
              <a:defRPr sz="1600">
                <a:solidFill>
                  <a:schemeClr val="tx1"/>
                </a:solidFill>
                <a:latin typeface="Trebuchet MS" pitchFamily="34" charset="0"/>
              </a:defRPr>
            </a:lvl6pPr>
            <a:lvl7pPr marL="3028264" indent="-232943" eaLnBrk="0" fontAlgn="base" hangingPunct="0">
              <a:spcBef>
                <a:spcPts val="1630"/>
              </a:spcBef>
              <a:spcAft>
                <a:spcPct val="0"/>
              </a:spcAft>
              <a:defRPr sz="1600">
                <a:solidFill>
                  <a:schemeClr val="tx1"/>
                </a:solidFill>
                <a:latin typeface="Trebuchet MS" pitchFamily="34" charset="0"/>
              </a:defRPr>
            </a:lvl7pPr>
            <a:lvl8pPr marL="3494151" indent="-232943" eaLnBrk="0" fontAlgn="base" hangingPunct="0">
              <a:spcBef>
                <a:spcPts val="1630"/>
              </a:spcBef>
              <a:spcAft>
                <a:spcPct val="0"/>
              </a:spcAft>
              <a:defRPr sz="1600">
                <a:solidFill>
                  <a:schemeClr val="tx1"/>
                </a:solidFill>
                <a:latin typeface="Trebuchet MS" pitchFamily="34" charset="0"/>
              </a:defRPr>
            </a:lvl8pPr>
            <a:lvl9pPr marL="3960038" indent="-232943" eaLnBrk="0" fontAlgn="base" hangingPunct="0">
              <a:spcBef>
                <a:spcPts val="1630"/>
              </a:spcBef>
              <a:spcAft>
                <a:spcPct val="0"/>
              </a:spcAft>
              <a:defRPr sz="1600">
                <a:solidFill>
                  <a:schemeClr val="tx1"/>
                </a:solidFill>
                <a:latin typeface="Trebuchet MS" pitchFamily="34" charset="0"/>
              </a:defRPr>
            </a:lvl9pPr>
          </a:lstStyle>
          <a:p>
            <a:pPr eaLnBrk="1" hangingPunct="1">
              <a:spcBef>
                <a:spcPct val="0"/>
              </a:spcBef>
            </a:pPr>
            <a:fld id="{7397605A-0A47-40CB-B2D0-10AA3F1153D4}" type="slidenum">
              <a:rPr lang="en-US" altLang="zh-CN" sz="1200">
                <a:solidFill>
                  <a:srgbClr val="000000"/>
                </a:solidFill>
                <a:latin typeface="Calibri" pitchFamily="34" charset="0"/>
              </a:rPr>
              <a:pPr eaLnBrk="1" hangingPunct="1">
                <a:spcBef>
                  <a:spcPct val="0"/>
                </a:spcBef>
              </a:pPr>
              <a:t>3</a:t>
            </a:fld>
            <a:endParaRPr lang="en-US" altLang="zh-CN"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EF93F21-5A10-4D92-8F0D-973ECC50B2F7}" type="slidenum">
              <a:rPr lang="en-US" smtClean="0"/>
              <a:pPr>
                <a:defRPr/>
              </a:pPr>
              <a:t>4</a:t>
            </a:fld>
            <a:endParaRPr lang="en-US" dirty="0"/>
          </a:p>
        </p:txBody>
      </p:sp>
    </p:spTree>
    <p:extLst>
      <p:ext uri="{BB962C8B-B14F-4D97-AF65-F5344CB8AC3E}">
        <p14:creationId xmlns:p14="http://schemas.microsoft.com/office/powerpoint/2010/main" xmlns="" val="325704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9CE70742-D1AB-4EDE-81AC-C92029D2627A}" type="slidenum">
              <a:rPr lang="en-US" altLang="zh-CN" sz="1200">
                <a:latin typeface="Calibri" pitchFamily="34" charset="0"/>
              </a:rPr>
              <a:pPr eaLnBrk="1" hangingPunct="1">
                <a:spcBef>
                  <a:spcPct val="0"/>
                </a:spcBef>
              </a:pPr>
              <a:t>9</a:t>
            </a:fld>
            <a:endParaRPr lang="en-US" altLang="zh-CN"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06E4DD39-E900-4FBF-8EC5-40FBEDA4E60E}" type="slidenum">
              <a:rPr lang="en-US" altLang="zh-CN" sz="1200">
                <a:latin typeface="Calibri" pitchFamily="34" charset="0"/>
              </a:rPr>
              <a:pPr eaLnBrk="1" hangingPunct="1">
                <a:spcBef>
                  <a:spcPct val="0"/>
                </a:spcBef>
              </a:pPr>
              <a:t>27</a:t>
            </a:fld>
            <a:endParaRPr lang="en-US" altLang="zh-CN" sz="1200">
              <a:latin typeface="Calibri"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3D67BA4C-32A8-4393-B1A5-30B61AC7E66D}" type="slidenum">
              <a:rPr lang="en-US" altLang="zh-CN" sz="1200">
                <a:latin typeface="Calibri" pitchFamily="34" charset="0"/>
              </a:rPr>
              <a:pPr eaLnBrk="1" hangingPunct="1">
                <a:spcBef>
                  <a:spcPct val="0"/>
                </a:spcBef>
              </a:pPr>
              <a:t>28</a:t>
            </a:fld>
            <a:endParaRPr lang="en-US" altLang="zh-CN" sz="120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8A7844BF-1858-46EE-9A76-B570E7AE6B89}" type="slidenum">
              <a:rPr lang="en-US" altLang="zh-CN" sz="1200">
                <a:latin typeface="Calibri" pitchFamily="34" charset="0"/>
              </a:rPr>
              <a:pPr eaLnBrk="1" hangingPunct="1">
                <a:spcBef>
                  <a:spcPct val="0"/>
                </a:spcBef>
              </a:pPr>
              <a:t>30</a:t>
            </a:fld>
            <a:endParaRPr lang="en-US" altLang="zh-CN" sz="1200">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ts val="1600"/>
              </a:spcBef>
              <a:defRPr sz="1600">
                <a:solidFill>
                  <a:schemeClr val="tx1"/>
                </a:solidFill>
                <a:latin typeface="Trebuchet MS" pitchFamily="34" charset="0"/>
              </a:defRPr>
            </a:lvl1pPr>
            <a:lvl2pPr marL="742950" indent="-285750" eaLnBrk="0" hangingPunct="0">
              <a:spcBef>
                <a:spcPts val="1600"/>
              </a:spcBef>
              <a:defRPr sz="1600">
                <a:solidFill>
                  <a:schemeClr val="tx1"/>
                </a:solidFill>
                <a:latin typeface="Trebuchet MS" pitchFamily="34" charset="0"/>
              </a:defRPr>
            </a:lvl2pPr>
            <a:lvl3pPr marL="1143000" indent="-228600" eaLnBrk="0" hangingPunct="0">
              <a:spcBef>
                <a:spcPts val="1600"/>
              </a:spcBef>
              <a:defRPr sz="1600">
                <a:solidFill>
                  <a:schemeClr val="tx1"/>
                </a:solidFill>
                <a:latin typeface="Trebuchet MS" pitchFamily="34" charset="0"/>
              </a:defRPr>
            </a:lvl3pPr>
            <a:lvl4pPr marL="1600200" indent="-228600" eaLnBrk="0" hangingPunct="0">
              <a:spcBef>
                <a:spcPts val="1600"/>
              </a:spcBef>
              <a:defRPr sz="1600">
                <a:solidFill>
                  <a:schemeClr val="tx1"/>
                </a:solidFill>
                <a:latin typeface="Trebuchet MS" pitchFamily="34" charset="0"/>
              </a:defRPr>
            </a:lvl4pPr>
            <a:lvl5pPr marL="2057400" indent="-228600" eaLnBrk="0" hangingPunct="0">
              <a:spcBef>
                <a:spcPts val="1600"/>
              </a:spcBef>
              <a:defRPr sz="1600">
                <a:solidFill>
                  <a:schemeClr val="tx1"/>
                </a:solidFill>
                <a:latin typeface="Trebuchet MS" pitchFamily="34" charset="0"/>
              </a:defRPr>
            </a:lvl5pPr>
            <a:lvl6pPr marL="2514600" indent="-228600" eaLnBrk="0" fontAlgn="base" hangingPunct="0">
              <a:spcBef>
                <a:spcPts val="1600"/>
              </a:spcBef>
              <a:spcAft>
                <a:spcPct val="0"/>
              </a:spcAft>
              <a:defRPr sz="1600">
                <a:solidFill>
                  <a:schemeClr val="tx1"/>
                </a:solidFill>
                <a:latin typeface="Trebuchet MS" pitchFamily="34" charset="0"/>
              </a:defRPr>
            </a:lvl6pPr>
            <a:lvl7pPr marL="2971800" indent="-228600" eaLnBrk="0" fontAlgn="base" hangingPunct="0">
              <a:spcBef>
                <a:spcPts val="1600"/>
              </a:spcBef>
              <a:spcAft>
                <a:spcPct val="0"/>
              </a:spcAft>
              <a:defRPr sz="1600">
                <a:solidFill>
                  <a:schemeClr val="tx1"/>
                </a:solidFill>
                <a:latin typeface="Trebuchet MS" pitchFamily="34" charset="0"/>
              </a:defRPr>
            </a:lvl7pPr>
            <a:lvl8pPr marL="3429000" indent="-228600" eaLnBrk="0" fontAlgn="base" hangingPunct="0">
              <a:spcBef>
                <a:spcPts val="1600"/>
              </a:spcBef>
              <a:spcAft>
                <a:spcPct val="0"/>
              </a:spcAft>
              <a:defRPr sz="1600">
                <a:solidFill>
                  <a:schemeClr val="tx1"/>
                </a:solidFill>
                <a:latin typeface="Trebuchet MS" pitchFamily="34" charset="0"/>
              </a:defRPr>
            </a:lvl8pPr>
            <a:lvl9pPr marL="3886200" indent="-228600" eaLnBrk="0" fontAlgn="base" hangingPunct="0">
              <a:spcBef>
                <a:spcPts val="1600"/>
              </a:spcBef>
              <a:spcAft>
                <a:spcPct val="0"/>
              </a:spcAft>
              <a:defRPr sz="1600">
                <a:solidFill>
                  <a:schemeClr val="tx1"/>
                </a:solidFill>
                <a:latin typeface="Trebuchet MS" pitchFamily="34" charset="0"/>
              </a:defRPr>
            </a:lvl9pPr>
          </a:lstStyle>
          <a:p>
            <a:pPr eaLnBrk="1" hangingPunct="1">
              <a:spcBef>
                <a:spcPct val="0"/>
              </a:spcBef>
            </a:pPr>
            <a:fld id="{1A7E85D6-D622-4690-9456-16BE2BEB16E2}" type="slidenum">
              <a:rPr lang="en-US" altLang="zh-CN" sz="1200">
                <a:latin typeface="Calibri" pitchFamily="34" charset="0"/>
              </a:rPr>
              <a:pPr eaLnBrk="1" hangingPunct="1">
                <a:spcBef>
                  <a:spcPct val="0"/>
                </a:spcBef>
              </a:pPr>
              <a:t>35</a:t>
            </a:fld>
            <a:endParaRPr lang="en-US" altLang="zh-CN" sz="1200">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6"/>
          <p:cNvSpPr>
            <a:spLocks noChangeArrowheads="1"/>
          </p:cNvSpPr>
          <p:nvPr/>
        </p:nvSpPr>
        <p:spPr bwMode="auto">
          <a:xfrm>
            <a:off x="0" y="6178550"/>
            <a:ext cx="9144000" cy="685800"/>
          </a:xfrm>
          <a:prstGeom prst="rect">
            <a:avLst/>
          </a:prstGeom>
          <a:gradFill rotWithShape="0">
            <a:gsLst>
              <a:gs pos="65000">
                <a:schemeClr val="bg1">
                  <a:alpha val="31000"/>
                </a:schemeClr>
              </a:gs>
              <a:gs pos="100000">
                <a:schemeClr val="bg1">
                  <a:gamma/>
                  <a:tint val="15686"/>
                  <a:invGamma/>
                  <a:alpha val="89999"/>
                </a:schemeClr>
              </a:gs>
            </a:gsLst>
            <a:lin ang="10800000" scaled="0"/>
          </a:gradFill>
          <a:ln w="9525">
            <a:noFill/>
            <a:miter lim="800000"/>
            <a:headEnd/>
            <a:tailEnd/>
          </a:ln>
        </p:spPr>
        <p:txBody>
          <a:bodyPr wrap="none" anchor="ctr"/>
          <a:lstStyle/>
          <a:p>
            <a:pPr fontAlgn="auto">
              <a:spcBef>
                <a:spcPts val="0"/>
              </a:spcBef>
              <a:spcAft>
                <a:spcPts val="0"/>
              </a:spcAft>
              <a:defRPr/>
            </a:pPr>
            <a:endParaRPr lang="en-US" sz="1400" dirty="0">
              <a:solidFill>
                <a:srgbClr val="000000"/>
              </a:solidFill>
              <a:ea typeface="ＭＳ Ｐゴシック"/>
            </a:endParaRPr>
          </a:p>
        </p:txBody>
      </p:sp>
      <p:sp>
        <p:nvSpPr>
          <p:cNvPr id="4" name="Line 4"/>
          <p:cNvSpPr>
            <a:spLocks noChangeShapeType="1"/>
          </p:cNvSpPr>
          <p:nvPr/>
        </p:nvSpPr>
        <p:spPr bwMode="auto">
          <a:xfrm flipH="1">
            <a:off x="0" y="6172200"/>
            <a:ext cx="9144000" cy="0"/>
          </a:xfrm>
          <a:prstGeom prst="line">
            <a:avLst/>
          </a:prstGeom>
          <a:noFill/>
          <a:ln w="76200">
            <a:solidFill>
              <a:srgbClr val="0768A9"/>
            </a:solidFill>
            <a:round/>
            <a:headEnd/>
            <a:tailEnd/>
          </a:ln>
        </p:spPr>
        <p:txBody>
          <a:bodyPr wrap="none" anchor="ctr"/>
          <a:lstStyle/>
          <a:p>
            <a:pPr fontAlgn="auto">
              <a:spcBef>
                <a:spcPts val="0"/>
              </a:spcBef>
              <a:spcAft>
                <a:spcPts val="0"/>
              </a:spcAft>
              <a:defRPr/>
            </a:pPr>
            <a:endParaRPr lang="en-US" sz="1400" dirty="0">
              <a:solidFill>
                <a:srgbClr val="000000"/>
              </a:solidFill>
              <a:ea typeface="ＭＳ Ｐゴシック"/>
            </a:endParaRPr>
          </a:p>
        </p:txBody>
      </p:sp>
      <p:sp>
        <p:nvSpPr>
          <p:cNvPr id="7" name="Title 1"/>
          <p:cNvSpPr txBox="1">
            <a:spLocks/>
          </p:cNvSpPr>
          <p:nvPr userDrawn="1"/>
        </p:nvSpPr>
        <p:spPr bwMode="auto">
          <a:xfrm>
            <a:off x="2819401" y="1828800"/>
            <a:ext cx="6096000" cy="933450"/>
          </a:xfrm>
          <a:prstGeom prst="rect">
            <a:avLst/>
          </a:prstGeom>
          <a:noFill/>
          <a:ln w="12700" cmpd="dbl">
            <a:noFill/>
            <a:round/>
            <a:headEnd/>
            <a:tailEnd/>
          </a:ln>
          <a:scene3d>
            <a:camera prst="orthographicFront"/>
            <a:lightRig rig="threePt" dir="t"/>
          </a:scene3d>
          <a:sp3d>
            <a:bevelT w="0" h="63500"/>
            <a:bevelB w="0" h="63500"/>
          </a:sp3d>
        </p:spPr>
        <p:txBody>
          <a:bodyPr lIns="182880" anchor="ctr"/>
          <a:lstStyle>
            <a:lvl1pPr marL="0" indent="0">
              <a:defRPr/>
            </a:lvl1pPr>
          </a:lstStyle>
          <a:p>
            <a:pPr eaLnBrk="0" hangingPunct="0">
              <a:defRPr/>
            </a:pPr>
            <a:endParaRPr lang="en-US" sz="3600" dirty="0" smtClean="0">
              <a:solidFill>
                <a:srgbClr val="000000"/>
              </a:solidFill>
              <a:latin typeface="Trebuchet MS"/>
              <a:ea typeface="ＭＳ Ｐゴシック"/>
            </a:endParaRPr>
          </a:p>
        </p:txBody>
      </p:sp>
      <p:pic>
        <p:nvPicPr>
          <p:cNvPr id="8" name="Picture 11" descr="WKH_LOGO_outlined_R_200x63.gif"/>
          <p:cNvPicPr>
            <a:picLocks noChangeAspect="1"/>
          </p:cNvPicPr>
          <p:nvPr userDrawn="1"/>
        </p:nvPicPr>
        <p:blipFill>
          <a:blip r:embed="rId2" cstate="print"/>
          <a:srcRect/>
          <a:stretch>
            <a:fillRect/>
          </a:stretch>
        </p:blipFill>
        <p:spPr bwMode="auto">
          <a:xfrm>
            <a:off x="152400" y="6324600"/>
            <a:ext cx="1990725" cy="461963"/>
          </a:xfrm>
          <a:prstGeom prst="rect">
            <a:avLst/>
          </a:prstGeom>
          <a:noFill/>
          <a:ln w="9525">
            <a:noFill/>
            <a:miter lim="800000"/>
            <a:headEnd/>
            <a:tailEnd/>
          </a:ln>
        </p:spPr>
      </p:pic>
      <p:pic>
        <p:nvPicPr>
          <p:cNvPr id="9" name="Picture 2"/>
          <p:cNvPicPr>
            <a:picLocks noChangeAspect="1" noChangeArrowheads="1"/>
          </p:cNvPicPr>
          <p:nvPr userDrawn="1"/>
        </p:nvPicPr>
        <p:blipFill>
          <a:blip r:embed="rId3" cstate="print"/>
          <a:srcRect/>
          <a:stretch>
            <a:fillRect/>
          </a:stretch>
        </p:blipFill>
        <p:spPr bwMode="auto">
          <a:xfrm>
            <a:off x="4876800" y="6400800"/>
            <a:ext cx="4238625" cy="250825"/>
          </a:xfrm>
          <a:prstGeom prst="rect">
            <a:avLst/>
          </a:prstGeom>
          <a:noFill/>
          <a:ln w="9525">
            <a:noFill/>
            <a:miter lim="800000"/>
            <a:headEnd/>
            <a:tailEnd/>
          </a:ln>
        </p:spPr>
      </p:pic>
      <p:pic>
        <p:nvPicPr>
          <p:cNvPr id="11" name="Picture 10" descr="wkh_ovidrn_logo.png"/>
          <p:cNvPicPr>
            <a:picLocks noChangeAspect="1"/>
          </p:cNvPicPr>
          <p:nvPr userDrawn="1"/>
        </p:nvPicPr>
        <p:blipFill>
          <a:blip r:embed="rId4" cstate="print"/>
          <a:stretch>
            <a:fillRect/>
          </a:stretch>
        </p:blipFill>
        <p:spPr>
          <a:xfrm>
            <a:off x="2342771" y="4951563"/>
            <a:ext cx="4178462" cy="661148"/>
          </a:xfrm>
          <a:prstGeom prst="rect">
            <a:avLst/>
          </a:prstGeom>
        </p:spPr>
      </p:pic>
      <p:pic>
        <p:nvPicPr>
          <p:cNvPr id="13" name="Picture 12" descr="WKH_OVID_CH_LOGO.png"/>
          <p:cNvPicPr>
            <a:picLocks noChangeAspect="1"/>
          </p:cNvPicPr>
          <p:nvPr userDrawn="1"/>
        </p:nvPicPr>
        <p:blipFill>
          <a:blip r:embed="rId5" cstate="print"/>
          <a:stretch>
            <a:fillRect/>
          </a:stretch>
        </p:blipFill>
        <p:spPr>
          <a:xfrm>
            <a:off x="4455428" y="2418338"/>
            <a:ext cx="4447032" cy="546352"/>
          </a:xfrm>
          <a:prstGeom prst="rect">
            <a:avLst/>
          </a:prstGeom>
        </p:spPr>
      </p:pic>
      <p:pic>
        <p:nvPicPr>
          <p:cNvPr id="14" name="Picture 13" descr="ovidmd.jpg"/>
          <p:cNvPicPr>
            <a:picLocks noChangeAspect="1"/>
          </p:cNvPicPr>
          <p:nvPr userDrawn="1"/>
        </p:nvPicPr>
        <p:blipFill>
          <a:blip r:embed="rId6" cstate="print"/>
          <a:stretch>
            <a:fillRect/>
          </a:stretch>
        </p:blipFill>
        <p:spPr>
          <a:xfrm>
            <a:off x="311989" y="2317451"/>
            <a:ext cx="3810000" cy="704850"/>
          </a:xfrm>
          <a:prstGeom prst="rect">
            <a:avLst/>
          </a:prstGeom>
        </p:spPr>
      </p:pic>
      <p:pic>
        <p:nvPicPr>
          <p:cNvPr id="15" name="Picture 14" descr="wkh_ovidsp_logo.png"/>
          <p:cNvPicPr>
            <a:picLocks noChangeAspect="1"/>
          </p:cNvPicPr>
          <p:nvPr userDrawn="1"/>
        </p:nvPicPr>
        <p:blipFill>
          <a:blip r:embed="rId7" cstate="print"/>
          <a:stretch>
            <a:fillRect/>
          </a:stretch>
        </p:blipFill>
        <p:spPr>
          <a:xfrm>
            <a:off x="1855710" y="3692105"/>
            <a:ext cx="5070270" cy="80225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pic>
        <p:nvPicPr>
          <p:cNvPr id="4" name="Picture 13" descr="people_ppt_cover.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3743325"/>
            <a:ext cx="5867400"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728F9D50-DA6C-4FF9-9E7F-8D8E568018C4}" type="datetimeFigureOut">
              <a:rPr lang="en-US" altLang="zh-CN"/>
              <a:pPr>
                <a:defRPr/>
              </a:pPr>
              <a:t>11/14/2014</a:t>
            </a:fld>
            <a:endParaRPr lang="en-US" altLang="zh-CN"/>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endParaRPr lang="zh-CN" altLang="zh-CN"/>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7B6856FC-2825-4E3B-B1F9-4BFEE980B5B5}" type="slidenum">
              <a:rPr lang="en-US" altLang="zh-CN"/>
              <a:pPr>
                <a:defRPr/>
              </a:pPr>
              <a:t>‹#›</a:t>
            </a:fld>
            <a:endParaRPr lang="en-US" altLang="zh-CN"/>
          </a:p>
        </p:txBody>
      </p:sp>
    </p:spTree>
    <p:extLst>
      <p:ext uri="{BB962C8B-B14F-4D97-AF65-F5344CB8AC3E}">
        <p14:creationId xmlns:p14="http://schemas.microsoft.com/office/powerpoint/2010/main" xmlns="" val="3360066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17078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178550"/>
            <a:ext cx="9144000" cy="685800"/>
          </a:xfrm>
          <a:prstGeom prst="rect">
            <a:avLst/>
          </a:prstGeom>
          <a:gradFill rotWithShape="0">
            <a:gsLst>
              <a:gs pos="65000">
                <a:schemeClr val="bg1">
                  <a:alpha val="31000"/>
                </a:schemeClr>
              </a:gs>
              <a:gs pos="100000">
                <a:schemeClr val="bg1">
                  <a:gamma/>
                  <a:tint val="15686"/>
                  <a:invGamma/>
                  <a:alpha val="89999"/>
                </a:schemeClr>
              </a:gs>
            </a:gsLst>
            <a:lin ang="10800000" scaled="0"/>
          </a:gradFill>
          <a:ln w="9525">
            <a:noFill/>
            <a:miter lim="800000"/>
            <a:headEnd/>
            <a:tailEnd/>
          </a:ln>
        </p:spPr>
        <p:txBody>
          <a:bodyPr wrap="none" anchor="ctr"/>
          <a:lstStyle/>
          <a:p>
            <a:pPr fontAlgn="auto">
              <a:spcBef>
                <a:spcPts val="0"/>
              </a:spcBef>
              <a:spcAft>
                <a:spcPts val="0"/>
              </a:spcAft>
              <a:defRPr/>
            </a:pPr>
            <a:endParaRPr lang="en-US" sz="1400" dirty="0">
              <a:solidFill>
                <a:srgbClr val="000000"/>
              </a:solidFill>
              <a:ea typeface="ＭＳ Ｐゴシック"/>
            </a:endParaRPr>
          </a:p>
        </p:txBody>
      </p:sp>
      <p:sp>
        <p:nvSpPr>
          <p:cNvPr id="5" name="Line 4"/>
          <p:cNvSpPr>
            <a:spLocks noChangeShapeType="1"/>
          </p:cNvSpPr>
          <p:nvPr/>
        </p:nvSpPr>
        <p:spPr bwMode="auto">
          <a:xfrm flipH="1">
            <a:off x="0" y="6172200"/>
            <a:ext cx="9144000" cy="0"/>
          </a:xfrm>
          <a:prstGeom prst="line">
            <a:avLst/>
          </a:prstGeom>
          <a:noFill/>
          <a:ln w="76200">
            <a:solidFill>
              <a:srgbClr val="0768A9"/>
            </a:solidFill>
            <a:round/>
            <a:headEnd/>
            <a:tailEnd/>
          </a:ln>
        </p:spPr>
        <p:txBody>
          <a:bodyPr wrap="none" anchor="ctr"/>
          <a:lstStyle/>
          <a:p>
            <a:pPr fontAlgn="auto">
              <a:spcBef>
                <a:spcPts val="0"/>
              </a:spcBef>
              <a:spcAft>
                <a:spcPts val="0"/>
              </a:spcAft>
              <a:defRPr/>
            </a:pPr>
            <a:endParaRPr lang="en-US" sz="1400" dirty="0">
              <a:solidFill>
                <a:srgbClr val="000000"/>
              </a:solidFill>
              <a:ea typeface="ＭＳ Ｐゴシック"/>
            </a:endParaRPr>
          </a:p>
        </p:txBody>
      </p:sp>
      <p:pic>
        <p:nvPicPr>
          <p:cNvPr id="6" name="Picture 10" descr="WKH_OSP logo"/>
          <p:cNvPicPr>
            <a:picLocks noChangeAspect="1" noChangeArrowheads="1"/>
          </p:cNvPicPr>
          <p:nvPr/>
        </p:nvPicPr>
        <p:blipFill>
          <a:blip r:embed="rId2" cstate="print"/>
          <a:srcRect/>
          <a:stretch>
            <a:fillRect/>
          </a:stretch>
        </p:blipFill>
        <p:spPr bwMode="auto">
          <a:xfrm>
            <a:off x="2667000" y="6172200"/>
            <a:ext cx="2057400" cy="714375"/>
          </a:xfrm>
          <a:prstGeom prst="rect">
            <a:avLst/>
          </a:prstGeom>
          <a:noFill/>
          <a:ln w="9525">
            <a:noFill/>
            <a:miter lim="800000"/>
            <a:headEnd/>
            <a:tailEnd/>
          </a:ln>
        </p:spPr>
      </p:pic>
      <p:pic>
        <p:nvPicPr>
          <p:cNvPr id="7" name="Picture 13" descr="people_ppt_cover.png"/>
          <p:cNvPicPr>
            <a:picLocks noChangeAspect="1"/>
          </p:cNvPicPr>
          <p:nvPr userDrawn="1"/>
        </p:nvPicPr>
        <p:blipFill>
          <a:blip r:embed="rId3" cstate="print"/>
          <a:srcRect/>
          <a:stretch>
            <a:fillRect/>
          </a:stretch>
        </p:blipFill>
        <p:spPr bwMode="auto">
          <a:xfrm>
            <a:off x="2971800" y="3743325"/>
            <a:ext cx="5867400" cy="2047875"/>
          </a:xfrm>
          <a:prstGeom prst="rect">
            <a:avLst/>
          </a:prstGeom>
          <a:noFill/>
          <a:ln w="9525">
            <a:noFill/>
            <a:miter lim="800000"/>
            <a:headEnd/>
            <a:tailEnd/>
          </a:ln>
        </p:spPr>
      </p:pic>
      <p:pic>
        <p:nvPicPr>
          <p:cNvPr id="8" name="Picture 9" descr="vertical brick"/>
          <p:cNvPicPr>
            <a:picLocks noChangeAspect="1" noChangeArrowheads="1"/>
          </p:cNvPicPr>
          <p:nvPr/>
        </p:nvPicPr>
        <p:blipFill>
          <a:blip r:embed="rId4" cstate="print"/>
          <a:srcRect/>
          <a:stretch>
            <a:fillRect/>
          </a:stretch>
        </p:blipFill>
        <p:spPr bwMode="auto">
          <a:xfrm>
            <a:off x="457200" y="903288"/>
            <a:ext cx="2378075" cy="4735512"/>
          </a:xfrm>
          <a:prstGeom prst="rect">
            <a:avLst/>
          </a:prstGeom>
          <a:noFill/>
          <a:ln w="9525">
            <a:noFill/>
            <a:miter lim="800000"/>
            <a:headEnd/>
            <a:tailEnd/>
          </a:ln>
        </p:spPr>
      </p:pic>
      <p:sp>
        <p:nvSpPr>
          <p:cNvPr id="9" name="Title 1"/>
          <p:cNvSpPr txBox="1">
            <a:spLocks/>
          </p:cNvSpPr>
          <p:nvPr userDrawn="1"/>
        </p:nvSpPr>
        <p:spPr bwMode="auto">
          <a:xfrm>
            <a:off x="2819401" y="1828800"/>
            <a:ext cx="6096000" cy="933450"/>
          </a:xfrm>
          <a:prstGeom prst="rect">
            <a:avLst/>
          </a:prstGeom>
          <a:noFill/>
          <a:ln w="12700" cmpd="dbl">
            <a:noFill/>
            <a:round/>
            <a:headEnd/>
            <a:tailEnd/>
          </a:ln>
          <a:scene3d>
            <a:camera prst="orthographicFront"/>
            <a:lightRig rig="threePt" dir="t"/>
          </a:scene3d>
          <a:sp3d>
            <a:bevelT w="0" h="63500"/>
            <a:bevelB w="0" h="63500"/>
          </a:sp3d>
        </p:spPr>
        <p:txBody>
          <a:bodyPr lIns="182880" anchor="ctr"/>
          <a:lstStyle>
            <a:lvl1pPr marL="0" indent="0">
              <a:defRPr/>
            </a:lvl1pPr>
          </a:lstStyle>
          <a:p>
            <a:pPr eaLnBrk="0" hangingPunct="0">
              <a:defRPr/>
            </a:pPr>
            <a:endParaRPr lang="en-US" sz="3600" dirty="0" smtClean="0">
              <a:solidFill>
                <a:srgbClr val="000000"/>
              </a:solidFill>
              <a:latin typeface="Trebuchet MS"/>
              <a:ea typeface="ＭＳ Ｐゴシック"/>
            </a:endParaRPr>
          </a:p>
        </p:txBody>
      </p:sp>
      <p:sp>
        <p:nvSpPr>
          <p:cNvPr id="441349" name="Rectangle 5"/>
          <p:cNvSpPr>
            <a:spLocks noGrp="1" noChangeArrowheads="1"/>
          </p:cNvSpPr>
          <p:nvPr>
            <p:ph type="ctrTitle" sz="quarter"/>
          </p:nvPr>
        </p:nvSpPr>
        <p:spPr>
          <a:xfrm>
            <a:off x="4191000" y="6324600"/>
            <a:ext cx="4876800" cy="609600"/>
          </a:xfrm>
          <a:noFill/>
          <a:ln>
            <a:noFill/>
          </a:ln>
        </p:spPr>
        <p:txBody>
          <a:bodyPr/>
          <a:lstStyle>
            <a:lvl1pPr marL="406400" indent="0">
              <a:spcBef>
                <a:spcPct val="20000"/>
              </a:spcBef>
              <a:defRPr sz="2000" i="1">
                <a:solidFill>
                  <a:srgbClr val="0768A9"/>
                </a:solidFill>
              </a:defRPr>
            </a:lvl1pPr>
          </a:lstStyle>
          <a:p>
            <a:r>
              <a:rPr lang="en-US" smtClean="0"/>
              <a:t>Click to edit Master title style</a:t>
            </a:r>
            <a:endParaRPr lang="en-US" dirty="0"/>
          </a:p>
        </p:txBody>
      </p:sp>
      <p:sp>
        <p:nvSpPr>
          <p:cNvPr id="441352" name="Rectangle 8"/>
          <p:cNvSpPr>
            <a:spLocks noGrp="1" noChangeArrowheads="1"/>
          </p:cNvSpPr>
          <p:nvPr>
            <p:ph type="subTitle" sz="quarter" idx="1"/>
          </p:nvPr>
        </p:nvSpPr>
        <p:spPr>
          <a:xfrm>
            <a:off x="609600" y="4114800"/>
            <a:ext cx="2133600" cy="1295400"/>
          </a:xfrm>
        </p:spPr>
        <p:txBody>
          <a:bodyPr lIns="91440" anchor="b"/>
          <a:lstStyle>
            <a:lvl1pPr marL="0" indent="0">
              <a:buFontTx/>
              <a:buNone/>
              <a:defRPr b="1" baseline="2000"/>
            </a:lvl1pPr>
          </a:lstStyle>
          <a:p>
            <a:r>
              <a:rPr lang="en-US" dirty="0"/>
              <a:t>Click to edit Master subtitle style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userDrawn="1"/>
        </p:nvCxnSpPr>
        <p:spPr>
          <a:xfrm>
            <a:off x="304800" y="838200"/>
            <a:ext cx="8458200" cy="1588"/>
          </a:xfrm>
          <a:prstGeom prst="line">
            <a:avLst/>
          </a:prstGeom>
          <a:ln w="63500">
            <a:solidFill>
              <a:srgbClr val="0768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0"/>
            <a:ext cx="8641773" cy="933450"/>
          </a:xfrm>
          <a:noFill/>
          <a:ln w="12700" cmpd="dbl">
            <a:noFill/>
          </a:ln>
        </p:spPr>
        <p:txBody>
          <a:bodyPr/>
          <a:lstStyle>
            <a:lvl1pPr marL="0" inden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solidFill>
          <a:srgbClr val="FFFFFF"/>
        </a:solidFill>
        <a:effectLst/>
      </p:bgPr>
    </p:bg>
    <p:spTree>
      <p:nvGrpSpPr>
        <p:cNvPr id="1" name=""/>
        <p:cNvGrpSpPr/>
        <p:nvPr/>
      </p:nvGrpSpPr>
      <p:grpSpPr>
        <a:xfrm>
          <a:off x="0" y="0"/>
          <a:ext cx="0" cy="0"/>
          <a:chOff x="0" y="0"/>
          <a:chExt cx="0" cy="0"/>
        </a:xfrm>
      </p:grpSpPr>
      <p:pic>
        <p:nvPicPr>
          <p:cNvPr id="2" name="Picture 5" descr="cone_flower_black_72_cover"/>
          <p:cNvPicPr>
            <a:picLocks noChangeAspect="1" noChangeArrowheads="1"/>
          </p:cNvPicPr>
          <p:nvPr userDrawn="1"/>
        </p:nvPicPr>
        <p:blipFill>
          <a:blip r:embed="rId2" cstate="print"/>
          <a:srcRect/>
          <a:stretch>
            <a:fillRect/>
          </a:stretch>
        </p:blipFill>
        <p:spPr bwMode="auto">
          <a:xfrm>
            <a:off x="4763" y="1588"/>
            <a:ext cx="9136062" cy="6856412"/>
          </a:xfrm>
          <a:prstGeom prst="rect">
            <a:avLst/>
          </a:prstGeom>
          <a:noFill/>
          <a:ln w="9525">
            <a:noFill/>
            <a:miter lim="800000"/>
            <a:headEnd/>
            <a:tailEnd/>
          </a:ln>
        </p:spPr>
      </p:pic>
      <p:sp>
        <p:nvSpPr>
          <p:cNvPr id="3" name="Rectangle 5"/>
          <p:cNvSpPr>
            <a:spLocks noChangeArrowheads="1"/>
          </p:cNvSpPr>
          <p:nvPr userDrawn="1"/>
        </p:nvSpPr>
        <p:spPr bwMode="auto">
          <a:xfrm>
            <a:off x="0" y="3962400"/>
            <a:ext cx="4419600" cy="2133600"/>
          </a:xfrm>
          <a:prstGeom prst="rect">
            <a:avLst/>
          </a:prstGeom>
          <a:solidFill>
            <a:srgbClr val="0768A9">
              <a:alpha val="91000"/>
            </a:srgbClr>
          </a:solidFill>
          <a:ln w="9525">
            <a:noFill/>
            <a:miter lim="800000"/>
            <a:headEnd/>
            <a:tailEnd/>
          </a:ln>
        </p:spPr>
        <p:txBody>
          <a:bodyPr anchor="ctr"/>
          <a:lstStyle/>
          <a:p>
            <a:pPr marL="457200" fontAlgn="auto">
              <a:spcBef>
                <a:spcPts val="0"/>
              </a:spcBef>
              <a:spcAft>
                <a:spcPts val="0"/>
              </a:spcAft>
              <a:defRPr/>
            </a:pPr>
            <a:r>
              <a:rPr lang="en-US" sz="3800" dirty="0">
                <a:solidFill>
                  <a:srgbClr val="FFFFFF"/>
                </a:solidFill>
                <a:latin typeface="Trebuchet MS" pitchFamily="80" charset="0"/>
                <a:ea typeface="ＭＳ Ｐゴシック"/>
              </a:rPr>
              <a:t>Questions.</a:t>
            </a:r>
            <a:br>
              <a:rPr lang="en-US" sz="3800" dirty="0">
                <a:solidFill>
                  <a:srgbClr val="FFFFFF"/>
                </a:solidFill>
                <a:latin typeface="Trebuchet MS" pitchFamily="80" charset="0"/>
                <a:ea typeface="ＭＳ Ｐゴシック"/>
              </a:rPr>
            </a:br>
            <a:r>
              <a:rPr lang="en-US" sz="3800" dirty="0">
                <a:solidFill>
                  <a:srgbClr val="FFFFFF"/>
                </a:solidFill>
                <a:latin typeface="Trebuchet MS" pitchFamily="80" charset="0"/>
                <a:ea typeface="ＭＳ Ｐゴシック"/>
              </a:rPr>
              <a:t/>
            </a:r>
            <a:br>
              <a:rPr lang="en-US" sz="3800" dirty="0">
                <a:solidFill>
                  <a:srgbClr val="FFFFFF"/>
                </a:solidFill>
                <a:latin typeface="Trebuchet MS" pitchFamily="80" charset="0"/>
                <a:ea typeface="ＭＳ Ｐゴシック"/>
              </a:rPr>
            </a:br>
            <a:endParaRPr lang="en-US" sz="3800" i="1" dirty="0">
              <a:solidFill>
                <a:srgbClr val="FFFFFF"/>
              </a:solidFill>
              <a:latin typeface="Trebuchet MS" pitchFamily="80" charset="0"/>
              <a:ea typeface="ＭＳ Ｐゴシック"/>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noChangeArrowheads="1"/>
          </p:cNvSpPr>
          <p:nvPr>
            <p:ph type="sldNum" sz="quarter" idx="10"/>
          </p:nvPr>
        </p:nvSpPr>
        <p:spPr>
          <a:xfrm>
            <a:off x="3962400" y="6324600"/>
            <a:ext cx="1066800" cy="476250"/>
          </a:xfrm>
          <a:prstGeom prst="rect">
            <a:avLst/>
          </a:prstGeom>
        </p:spPr>
        <p:txBody>
          <a:bodyPr/>
          <a:lstStyle>
            <a:lvl1pPr fontAlgn="auto">
              <a:spcBef>
                <a:spcPts val="0"/>
              </a:spcBef>
              <a:spcAft>
                <a:spcPts val="0"/>
              </a:spcAft>
              <a:defRPr>
                <a:solidFill>
                  <a:srgbClr val="000000"/>
                </a:solidFill>
                <a:latin typeface="Trebuchet MS"/>
                <a:ea typeface="ＭＳ Ｐゴシック"/>
                <a:cs typeface="+mn-cs"/>
              </a:defRPr>
            </a:lvl1pPr>
          </a:lstStyle>
          <a:p>
            <a:pPr>
              <a:defRPr/>
            </a:pPr>
            <a:fld id="{62E13CE7-48AD-4D5B-80ED-E408E9729DC7}"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sz="6000"/>
            </a:lvl1p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77363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6"/>
          <p:cNvSpPr>
            <a:spLocks noChangeArrowheads="1"/>
          </p:cNvSpPr>
          <p:nvPr/>
        </p:nvSpPr>
        <p:spPr bwMode="auto">
          <a:xfrm>
            <a:off x="0" y="6178550"/>
            <a:ext cx="9144000" cy="685800"/>
          </a:xfrm>
          <a:prstGeom prst="rect">
            <a:avLst/>
          </a:prstGeom>
          <a:gradFill rotWithShape="0">
            <a:gsLst>
              <a:gs pos="65000">
                <a:schemeClr val="bg1">
                  <a:alpha val="31000"/>
                </a:schemeClr>
              </a:gs>
              <a:gs pos="100000">
                <a:schemeClr val="bg1">
                  <a:gamma/>
                  <a:tint val="15686"/>
                  <a:invGamma/>
                  <a:alpha val="89999"/>
                </a:schemeClr>
              </a:gs>
            </a:gsLst>
            <a:lin ang="10800000" scaled="0"/>
          </a:gradFill>
          <a:ln w="9525">
            <a:noFill/>
            <a:miter lim="800000"/>
            <a:headEnd/>
            <a:tailEnd/>
          </a:ln>
        </p:spPr>
        <p:txBody>
          <a:bodyPr wrap="none" anchor="ctr"/>
          <a:lstStyle/>
          <a:p>
            <a:pPr fontAlgn="auto">
              <a:spcBef>
                <a:spcPts val="0"/>
              </a:spcBef>
              <a:spcAft>
                <a:spcPts val="0"/>
              </a:spcAft>
              <a:defRPr/>
            </a:pPr>
            <a:endParaRPr lang="en-US" sz="1400" dirty="0">
              <a:solidFill>
                <a:srgbClr val="000000"/>
              </a:solidFill>
              <a:ea typeface="ＭＳ Ｐゴシック"/>
            </a:endParaRPr>
          </a:p>
        </p:txBody>
      </p:sp>
      <p:sp>
        <p:nvSpPr>
          <p:cNvPr id="4" name="Line 4"/>
          <p:cNvSpPr>
            <a:spLocks noChangeShapeType="1"/>
          </p:cNvSpPr>
          <p:nvPr/>
        </p:nvSpPr>
        <p:spPr bwMode="auto">
          <a:xfrm flipH="1">
            <a:off x="0" y="6172200"/>
            <a:ext cx="9144000" cy="0"/>
          </a:xfrm>
          <a:prstGeom prst="line">
            <a:avLst/>
          </a:prstGeom>
          <a:noFill/>
          <a:ln w="76200">
            <a:solidFill>
              <a:srgbClr val="0768A9"/>
            </a:solidFill>
            <a:round/>
            <a:headEnd/>
            <a:tailEnd/>
          </a:ln>
        </p:spPr>
        <p:txBody>
          <a:bodyPr wrap="none" anchor="ctr"/>
          <a:lstStyle/>
          <a:p>
            <a:pPr fontAlgn="auto">
              <a:spcBef>
                <a:spcPts val="0"/>
              </a:spcBef>
              <a:spcAft>
                <a:spcPts val="0"/>
              </a:spcAft>
              <a:defRPr/>
            </a:pPr>
            <a:endParaRPr lang="en-US" sz="1400" dirty="0">
              <a:solidFill>
                <a:srgbClr val="000000"/>
              </a:solidFill>
              <a:ea typeface="ＭＳ Ｐゴシック"/>
            </a:endParaRPr>
          </a:p>
        </p:txBody>
      </p:sp>
      <p:pic>
        <p:nvPicPr>
          <p:cNvPr id="5" name="Picture 13" descr="people_ppt_cover.png"/>
          <p:cNvPicPr>
            <a:picLocks noChangeAspect="1"/>
          </p:cNvPicPr>
          <p:nvPr userDrawn="1"/>
        </p:nvPicPr>
        <p:blipFill>
          <a:blip r:embed="rId2" cstate="print"/>
          <a:srcRect/>
          <a:stretch>
            <a:fillRect/>
          </a:stretch>
        </p:blipFill>
        <p:spPr bwMode="auto">
          <a:xfrm>
            <a:off x="2971800" y="3743325"/>
            <a:ext cx="5867400" cy="2047875"/>
          </a:xfrm>
          <a:prstGeom prst="rect">
            <a:avLst/>
          </a:prstGeom>
          <a:noFill/>
          <a:ln w="9525">
            <a:noFill/>
            <a:miter lim="800000"/>
            <a:headEnd/>
            <a:tailEnd/>
          </a:ln>
        </p:spPr>
      </p:pic>
      <p:pic>
        <p:nvPicPr>
          <p:cNvPr id="6" name="Picture 9" descr="vertical brick"/>
          <p:cNvPicPr>
            <a:picLocks noChangeAspect="1" noChangeArrowheads="1"/>
          </p:cNvPicPr>
          <p:nvPr/>
        </p:nvPicPr>
        <p:blipFill>
          <a:blip r:embed="rId3" cstate="print"/>
          <a:srcRect/>
          <a:stretch>
            <a:fillRect/>
          </a:stretch>
        </p:blipFill>
        <p:spPr bwMode="auto">
          <a:xfrm>
            <a:off x="457200" y="903288"/>
            <a:ext cx="2378075" cy="4735512"/>
          </a:xfrm>
          <a:prstGeom prst="rect">
            <a:avLst/>
          </a:prstGeom>
          <a:noFill/>
          <a:ln w="9525">
            <a:noFill/>
            <a:miter lim="800000"/>
            <a:headEnd/>
            <a:tailEnd/>
          </a:ln>
        </p:spPr>
      </p:pic>
      <p:sp>
        <p:nvSpPr>
          <p:cNvPr id="7" name="Title 1"/>
          <p:cNvSpPr txBox="1">
            <a:spLocks/>
          </p:cNvSpPr>
          <p:nvPr userDrawn="1"/>
        </p:nvSpPr>
        <p:spPr bwMode="auto">
          <a:xfrm>
            <a:off x="2819401" y="1828800"/>
            <a:ext cx="6096000" cy="933450"/>
          </a:xfrm>
          <a:prstGeom prst="rect">
            <a:avLst/>
          </a:prstGeom>
          <a:noFill/>
          <a:ln w="12700" cmpd="dbl">
            <a:noFill/>
            <a:round/>
            <a:headEnd/>
            <a:tailEnd/>
          </a:ln>
          <a:scene3d>
            <a:camera prst="orthographicFront"/>
            <a:lightRig rig="threePt" dir="t"/>
          </a:scene3d>
          <a:sp3d>
            <a:bevelT w="0" h="63500"/>
            <a:bevelB w="0" h="63500"/>
          </a:sp3d>
        </p:spPr>
        <p:txBody>
          <a:bodyPr lIns="182880" anchor="ctr"/>
          <a:lstStyle>
            <a:lvl1pPr marL="0" indent="0">
              <a:defRPr/>
            </a:lvl1pPr>
          </a:lstStyle>
          <a:p>
            <a:pPr eaLnBrk="0" hangingPunct="0">
              <a:defRPr/>
            </a:pPr>
            <a:endParaRPr lang="en-US" sz="3600" dirty="0" smtClean="0">
              <a:solidFill>
                <a:srgbClr val="000000"/>
              </a:solidFill>
              <a:latin typeface="Trebuchet MS"/>
              <a:ea typeface="ＭＳ Ｐゴシック"/>
            </a:endParaRPr>
          </a:p>
        </p:txBody>
      </p:sp>
      <p:pic>
        <p:nvPicPr>
          <p:cNvPr id="8" name="Picture 2"/>
          <p:cNvPicPr>
            <a:picLocks noChangeAspect="1" noChangeArrowheads="1"/>
          </p:cNvPicPr>
          <p:nvPr userDrawn="1"/>
        </p:nvPicPr>
        <p:blipFill>
          <a:blip r:embed="rId4" cstate="print"/>
          <a:srcRect/>
          <a:stretch>
            <a:fillRect/>
          </a:stretch>
        </p:blipFill>
        <p:spPr bwMode="auto">
          <a:xfrm>
            <a:off x="4876800" y="6400800"/>
            <a:ext cx="4238625" cy="250825"/>
          </a:xfrm>
          <a:prstGeom prst="rect">
            <a:avLst/>
          </a:prstGeom>
          <a:noFill/>
          <a:ln w="9525">
            <a:noFill/>
            <a:miter lim="800000"/>
            <a:headEnd/>
            <a:tailEnd/>
          </a:ln>
        </p:spPr>
      </p:pic>
      <p:sp>
        <p:nvSpPr>
          <p:cNvPr id="441352" name="Rectangle 8"/>
          <p:cNvSpPr>
            <a:spLocks noGrp="1" noChangeArrowheads="1"/>
          </p:cNvSpPr>
          <p:nvPr>
            <p:ph type="subTitle" sz="quarter" idx="1"/>
          </p:nvPr>
        </p:nvSpPr>
        <p:spPr>
          <a:xfrm>
            <a:off x="609600" y="4114800"/>
            <a:ext cx="2133600" cy="1295400"/>
          </a:xfrm>
        </p:spPr>
        <p:txBody>
          <a:bodyPr lIns="91440" anchor="b"/>
          <a:lstStyle>
            <a:lvl1pPr marL="0" indent="0">
              <a:buFontTx/>
              <a:buNone/>
              <a:defRPr b="1" baseline="2000"/>
            </a:lvl1pPr>
          </a:lstStyle>
          <a:p>
            <a:r>
              <a:rPr lang="en-US" dirty="0"/>
              <a:t>Click to edit Master subtitle style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userDrawn="1"/>
        </p:nvCxnSpPr>
        <p:spPr>
          <a:xfrm>
            <a:off x="304800" y="838200"/>
            <a:ext cx="8458200" cy="1588"/>
          </a:xfrm>
          <a:prstGeom prst="line">
            <a:avLst/>
          </a:prstGeom>
          <a:ln w="63500">
            <a:solidFill>
              <a:srgbClr val="0768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0"/>
            <a:ext cx="8641773" cy="933450"/>
          </a:xfrm>
          <a:noFill/>
          <a:ln w="12700" cmpd="dbl">
            <a:noFill/>
          </a:ln>
        </p:spPr>
        <p:txBody>
          <a:bodyPr/>
          <a:lstStyle>
            <a:lvl1pPr marL="0" inden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105775"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6"/>
          <p:cNvCxnSpPr/>
          <p:nvPr userDrawn="1"/>
        </p:nvCxnSpPr>
        <p:spPr>
          <a:xfrm>
            <a:off x="304800" y="838200"/>
            <a:ext cx="8458200" cy="1588"/>
          </a:xfrm>
          <a:prstGeom prst="line">
            <a:avLst/>
          </a:prstGeom>
          <a:ln w="63500">
            <a:solidFill>
              <a:srgbClr val="0768A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cstate="print"/>
          <a:srcRect/>
          <a:stretch>
            <a:fillRect/>
          </a:stretch>
        </p:blipFill>
        <p:spPr bwMode="auto">
          <a:xfrm>
            <a:off x="4905375" y="6400800"/>
            <a:ext cx="4238625" cy="250825"/>
          </a:xfrm>
          <a:prstGeom prst="rect">
            <a:avLst/>
          </a:prstGeom>
          <a:noFill/>
          <a:ln w="9525">
            <a:noFill/>
            <a:miter lim="800000"/>
            <a:headEnd/>
            <a:tailEnd/>
          </a:ln>
        </p:spPr>
      </p:pic>
      <p:sp>
        <p:nvSpPr>
          <p:cNvPr id="2" name="Title 1"/>
          <p:cNvSpPr>
            <a:spLocks noGrp="1"/>
          </p:cNvSpPr>
          <p:nvPr>
            <p:ph type="title"/>
          </p:nvPr>
        </p:nvSpPr>
        <p:spPr>
          <a:xfrm>
            <a:off x="152400" y="1581150"/>
            <a:ext cx="8641773" cy="933450"/>
          </a:xfrm>
          <a:noFill/>
          <a:ln w="12700" cmpd="dbl">
            <a:noFill/>
          </a:ln>
        </p:spPr>
        <p:txBody>
          <a:bodyPr/>
          <a:lstStyle>
            <a:lvl1pPr marL="0" inden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4876800" y="6400800"/>
            <a:ext cx="4238625" cy="2508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solidFill>
          <a:srgbClr val="FFFFFF"/>
        </a:solidFill>
        <a:effectLst/>
      </p:bgPr>
    </p:bg>
    <p:spTree>
      <p:nvGrpSpPr>
        <p:cNvPr id="1" name=""/>
        <p:cNvGrpSpPr/>
        <p:nvPr/>
      </p:nvGrpSpPr>
      <p:grpSpPr>
        <a:xfrm>
          <a:off x="0" y="0"/>
          <a:ext cx="0" cy="0"/>
          <a:chOff x="0" y="0"/>
          <a:chExt cx="0" cy="0"/>
        </a:xfrm>
      </p:grpSpPr>
      <p:pic>
        <p:nvPicPr>
          <p:cNvPr id="2" name="Picture 5" descr="cone_flower_black_72_cover"/>
          <p:cNvPicPr>
            <a:picLocks noChangeAspect="1" noChangeArrowheads="1"/>
          </p:cNvPicPr>
          <p:nvPr userDrawn="1"/>
        </p:nvPicPr>
        <p:blipFill>
          <a:blip r:embed="rId2" cstate="print"/>
          <a:srcRect/>
          <a:stretch>
            <a:fillRect/>
          </a:stretch>
        </p:blipFill>
        <p:spPr bwMode="auto">
          <a:xfrm>
            <a:off x="4763" y="1588"/>
            <a:ext cx="9136062" cy="6856412"/>
          </a:xfrm>
          <a:prstGeom prst="rect">
            <a:avLst/>
          </a:prstGeom>
          <a:noFill/>
          <a:ln w="9525">
            <a:noFill/>
            <a:miter lim="800000"/>
            <a:headEnd/>
            <a:tailEnd/>
          </a:ln>
        </p:spPr>
      </p:pic>
      <p:sp>
        <p:nvSpPr>
          <p:cNvPr id="3" name="Rectangle 5"/>
          <p:cNvSpPr>
            <a:spLocks noChangeArrowheads="1"/>
          </p:cNvSpPr>
          <p:nvPr userDrawn="1"/>
        </p:nvSpPr>
        <p:spPr bwMode="auto">
          <a:xfrm>
            <a:off x="0" y="3962400"/>
            <a:ext cx="4419600" cy="2133600"/>
          </a:xfrm>
          <a:prstGeom prst="rect">
            <a:avLst/>
          </a:prstGeom>
          <a:solidFill>
            <a:srgbClr val="0768A9">
              <a:alpha val="91000"/>
            </a:srgbClr>
          </a:solidFill>
          <a:ln w="9525">
            <a:noFill/>
            <a:miter lim="800000"/>
            <a:headEnd/>
            <a:tailEnd/>
          </a:ln>
        </p:spPr>
        <p:txBody>
          <a:bodyPr anchor="ctr"/>
          <a:lstStyle/>
          <a:p>
            <a:pPr marL="457200" fontAlgn="auto">
              <a:spcBef>
                <a:spcPts val="0"/>
              </a:spcBef>
              <a:spcAft>
                <a:spcPts val="0"/>
              </a:spcAft>
              <a:defRPr/>
            </a:pPr>
            <a:r>
              <a:rPr lang="en-US" sz="3800" dirty="0">
                <a:solidFill>
                  <a:srgbClr val="FFFFFF"/>
                </a:solidFill>
                <a:latin typeface="Trebuchet MS" pitchFamily="80" charset="0"/>
                <a:ea typeface="ＭＳ Ｐゴシック"/>
              </a:rPr>
              <a:t>Questions?</a:t>
            </a:r>
            <a:br>
              <a:rPr lang="en-US" sz="3800" dirty="0">
                <a:solidFill>
                  <a:srgbClr val="FFFFFF"/>
                </a:solidFill>
                <a:latin typeface="Trebuchet MS" pitchFamily="80" charset="0"/>
                <a:ea typeface="ＭＳ Ｐゴシック"/>
              </a:rPr>
            </a:br>
            <a:r>
              <a:rPr lang="en-US" sz="3800" dirty="0">
                <a:solidFill>
                  <a:srgbClr val="FFFFFF"/>
                </a:solidFill>
                <a:latin typeface="Trebuchet MS" pitchFamily="80" charset="0"/>
                <a:ea typeface="ＭＳ Ｐゴシック"/>
              </a:rPr>
              <a:t/>
            </a:r>
            <a:br>
              <a:rPr lang="en-US" sz="3800" dirty="0">
                <a:solidFill>
                  <a:srgbClr val="FFFFFF"/>
                </a:solidFill>
                <a:latin typeface="Trebuchet MS" pitchFamily="80" charset="0"/>
                <a:ea typeface="ＭＳ Ｐゴシック"/>
              </a:rPr>
            </a:br>
            <a:endParaRPr lang="en-US" sz="3800" i="1" dirty="0">
              <a:solidFill>
                <a:srgbClr val="FFFFFF"/>
              </a:solidFill>
              <a:latin typeface="Trebuchet MS" pitchFamily="80" charset="0"/>
              <a:ea typeface="ＭＳ Ｐゴシック"/>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noChangeArrowheads="1"/>
          </p:cNvSpPr>
          <p:nvPr>
            <p:ph type="sldNum" sz="quarter" idx="10"/>
          </p:nvPr>
        </p:nvSpPr>
        <p:spPr>
          <a:xfrm>
            <a:off x="3962400" y="6324600"/>
            <a:ext cx="1066800" cy="476250"/>
          </a:xfrm>
          <a:prstGeom prst="rect">
            <a:avLst/>
          </a:prstGeom>
        </p:spPr>
        <p:txBody>
          <a:bodyPr/>
          <a:lstStyle>
            <a:lvl1pPr fontAlgn="auto">
              <a:spcBef>
                <a:spcPts val="0"/>
              </a:spcBef>
              <a:spcAft>
                <a:spcPts val="0"/>
              </a:spcAft>
              <a:defRPr>
                <a:solidFill>
                  <a:srgbClr val="000000"/>
                </a:solidFill>
                <a:latin typeface="Trebuchet MS"/>
                <a:ea typeface="ＭＳ Ｐゴシック"/>
                <a:cs typeface="+mn-cs"/>
              </a:defRPr>
            </a:lvl1pPr>
          </a:lstStyle>
          <a:p>
            <a:pPr>
              <a:defRPr/>
            </a:pPr>
            <a:fld id="{5C3C8475-CBCD-4B8B-AB7C-3AD163B2E670}"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sz="6000"/>
            </a:lvl1pPr>
          </a:lstStyle>
          <a:p>
            <a:r>
              <a:rPr lang="en-US"/>
              <a:t>Click to edit Master title style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
      <p:bgPr>
        <a:solidFill>
          <a:srgbClr val="FFFFFF"/>
        </a:solidFill>
        <a:effectLst/>
      </p:bgPr>
    </p:bg>
    <p:spTree>
      <p:nvGrpSpPr>
        <p:cNvPr id="1" name=""/>
        <p:cNvGrpSpPr/>
        <p:nvPr/>
      </p:nvGrpSpPr>
      <p:grpSpPr>
        <a:xfrm>
          <a:off x="0" y="0"/>
          <a:ext cx="0" cy="0"/>
          <a:chOff x="0" y="0"/>
          <a:chExt cx="0" cy="0"/>
        </a:xfrm>
      </p:grpSpPr>
      <p:pic>
        <p:nvPicPr>
          <p:cNvPr id="2" name="Picture 5" descr="cone_flower_black_72_cover"/>
          <p:cNvPicPr>
            <a:picLocks noChangeAspect="1" noChangeArrowheads="1"/>
          </p:cNvPicPr>
          <p:nvPr userDrawn="1"/>
        </p:nvPicPr>
        <p:blipFill>
          <a:blip r:embed="rId2" cstate="print"/>
          <a:srcRect/>
          <a:stretch>
            <a:fillRect/>
          </a:stretch>
        </p:blipFill>
        <p:spPr bwMode="auto">
          <a:xfrm>
            <a:off x="4763" y="1588"/>
            <a:ext cx="9136062" cy="6856412"/>
          </a:xfrm>
          <a:prstGeom prst="rect">
            <a:avLst/>
          </a:prstGeom>
          <a:noFill/>
          <a:ln w="9525">
            <a:noFill/>
            <a:miter lim="800000"/>
            <a:headEnd/>
            <a:tailEnd/>
          </a:ln>
        </p:spPr>
      </p:pic>
      <p:sp>
        <p:nvSpPr>
          <p:cNvPr id="3" name="Rectangle 5"/>
          <p:cNvSpPr>
            <a:spLocks noChangeArrowheads="1"/>
          </p:cNvSpPr>
          <p:nvPr userDrawn="1"/>
        </p:nvSpPr>
        <p:spPr bwMode="auto">
          <a:xfrm>
            <a:off x="0" y="3962400"/>
            <a:ext cx="4419600" cy="2133600"/>
          </a:xfrm>
          <a:prstGeom prst="rect">
            <a:avLst/>
          </a:prstGeom>
          <a:solidFill>
            <a:srgbClr val="0768A9">
              <a:alpha val="91000"/>
            </a:srgbClr>
          </a:solidFill>
          <a:ln w="9525">
            <a:noFill/>
            <a:miter lim="800000"/>
            <a:headEnd/>
            <a:tailEnd/>
          </a:ln>
        </p:spPr>
        <p:txBody>
          <a:bodyPr anchor="ctr"/>
          <a:lstStyle/>
          <a:p>
            <a:pPr marL="457200" fontAlgn="auto">
              <a:spcBef>
                <a:spcPts val="0"/>
              </a:spcBef>
              <a:spcAft>
                <a:spcPts val="0"/>
              </a:spcAft>
              <a:defRPr/>
            </a:pPr>
            <a:r>
              <a:rPr lang="en-US" sz="3800" dirty="0">
                <a:solidFill>
                  <a:srgbClr val="FFFFFF"/>
                </a:solidFill>
                <a:latin typeface="Trebuchet MS" pitchFamily="80" charset="0"/>
                <a:ea typeface="ＭＳ Ｐゴシック"/>
              </a:rPr>
              <a:t>Questions.</a:t>
            </a:r>
            <a:br>
              <a:rPr lang="en-US" sz="3800" dirty="0">
                <a:solidFill>
                  <a:srgbClr val="FFFFFF"/>
                </a:solidFill>
                <a:latin typeface="Trebuchet MS" pitchFamily="80" charset="0"/>
                <a:ea typeface="ＭＳ Ｐゴシック"/>
              </a:rPr>
            </a:br>
            <a:r>
              <a:rPr lang="en-US" sz="3800" dirty="0">
                <a:solidFill>
                  <a:srgbClr val="FFFFFF"/>
                </a:solidFill>
                <a:latin typeface="Trebuchet MS" pitchFamily="80" charset="0"/>
                <a:ea typeface="ＭＳ Ｐゴシック"/>
              </a:rPr>
              <a:t/>
            </a:r>
            <a:br>
              <a:rPr lang="en-US" sz="3800" dirty="0">
                <a:solidFill>
                  <a:srgbClr val="FFFFFF"/>
                </a:solidFill>
                <a:latin typeface="Trebuchet MS" pitchFamily="80" charset="0"/>
                <a:ea typeface="ＭＳ Ｐゴシック"/>
              </a:rPr>
            </a:br>
            <a:endParaRPr lang="en-US" sz="3800" i="1" dirty="0">
              <a:solidFill>
                <a:srgbClr val="FFFFFF"/>
              </a:solidFill>
              <a:latin typeface="Trebuchet MS" pitchFamily="80" charset="0"/>
              <a:ea typeface="ＭＳ Ｐゴシック"/>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noChangeArrowheads="1"/>
          </p:cNvSpPr>
          <p:nvPr>
            <p:ph type="sldNum" sz="quarter" idx="10"/>
          </p:nvPr>
        </p:nvSpPr>
        <p:spPr>
          <a:xfrm>
            <a:off x="3962400" y="6324600"/>
            <a:ext cx="1066800" cy="476250"/>
          </a:xfrm>
          <a:prstGeom prst="rect">
            <a:avLst/>
          </a:prstGeom>
        </p:spPr>
        <p:txBody>
          <a:bodyPr/>
          <a:lstStyle>
            <a:lvl1pPr fontAlgn="auto">
              <a:spcBef>
                <a:spcPts val="0"/>
              </a:spcBef>
              <a:spcAft>
                <a:spcPts val="0"/>
              </a:spcAft>
              <a:defRPr>
                <a:solidFill>
                  <a:srgbClr val="000000"/>
                </a:solidFill>
                <a:latin typeface="Trebuchet MS"/>
                <a:ea typeface="ＭＳ Ｐゴシック"/>
                <a:cs typeface="+mn-cs"/>
              </a:defRPr>
            </a:lvl1pPr>
          </a:lstStyle>
          <a:p>
            <a:pPr>
              <a:defRPr/>
            </a:pPr>
            <a:fld id="{4429BB38-074B-4781-A042-8336CF28E481}"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sz="6000"/>
            </a:lvl1p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pic>
        <p:nvPicPr>
          <p:cNvPr id="4" name="Picture 5" descr="WOL080226_103_sml"/>
          <p:cNvPicPr>
            <a:picLocks noChangeAspect="1" noChangeArrowheads="1"/>
          </p:cNvPicPr>
          <p:nvPr/>
        </p:nvPicPr>
        <p:blipFill>
          <a:blip r:embed="rId2" cstate="print">
            <a:extLst>
              <a:ext uri="{28A0092B-C50C-407E-A947-70E740481C1C}">
                <a14:useLocalDpi xmlns:a14="http://schemas.microsoft.com/office/drawing/2010/main" xmlns="" val="0"/>
              </a:ext>
            </a:extLst>
          </a:blip>
          <a:srcRect l="8490" t="40547" r="6244" b="55144"/>
          <a:stretch>
            <a:fillRect/>
          </a:stretch>
        </p:blipFill>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228600" y="1485901"/>
            <a:ext cx="8686800" cy="4845050"/>
          </a:xfrm>
        </p:spPr>
        <p:txBody>
          <a:bodyPr/>
          <a:lstStyle>
            <a:lvl1pPr>
              <a:defRPr sz="20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vl6pPr marL="342900" indent="0">
              <a:defRPr lang="en-US" sz="1100" i="1" kern="1200" dirty="0">
                <a:solidFill>
                  <a:schemeClr val="tx1"/>
                </a:solidFill>
                <a:latin typeface="+mn-lt"/>
                <a:ea typeface="+mn-ea"/>
                <a:cs typeface="+mn-cs"/>
              </a:defRPr>
            </a:lvl6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0" name="Text Placeholder 9"/>
          <p:cNvSpPr>
            <a:spLocks noGrp="1"/>
          </p:cNvSpPr>
          <p:nvPr>
            <p:ph type="body" sz="quarter" idx="12"/>
          </p:nvPr>
        </p:nvSpPr>
        <p:spPr>
          <a:xfrm>
            <a:off x="228600" y="457200"/>
            <a:ext cx="8686800" cy="830997"/>
          </a:xfrm>
        </p:spPr>
        <p:txBody>
          <a:bodyPr>
            <a:spAutoFit/>
          </a:bodyPr>
          <a:lstStyle>
            <a:lvl1pPr marL="0" indent="0">
              <a:spcBef>
                <a:spcPts val="0"/>
              </a:spcBef>
              <a:buNone/>
              <a:defRPr sz="2800" b="1">
                <a:solidFill>
                  <a:schemeClr val="accent1"/>
                </a:solidFill>
              </a:defRPr>
            </a:lvl1pPr>
            <a:lvl2pPr marL="0" indent="0">
              <a:spcBef>
                <a:spcPts val="0"/>
              </a:spcBef>
              <a:buNone/>
              <a:defRPr sz="2000" i="1">
                <a:solidFill>
                  <a:schemeClr val="tx1"/>
                </a:solidFill>
              </a:defRPr>
            </a:lvl2pPr>
          </a:lstStyle>
          <a:p>
            <a:pPr lvl="0"/>
            <a:r>
              <a:rPr lang="zh-CN" altLang="en-US" smtClean="0"/>
              <a:t>单击此处编辑母版文本样式</a:t>
            </a:r>
          </a:p>
          <a:p>
            <a:pPr lvl="1"/>
            <a:r>
              <a:rPr lang="zh-CN" altLang="en-US" smtClean="0"/>
              <a:t>第二级</a:t>
            </a:r>
          </a:p>
        </p:txBody>
      </p:sp>
      <p:sp>
        <p:nvSpPr>
          <p:cNvPr id="5" name="Slide Number Placeholder 11"/>
          <p:cNvSpPr>
            <a:spLocks noGrp="1"/>
          </p:cNvSpPr>
          <p:nvPr>
            <p:ph type="sldNum" sz="quarter" idx="13"/>
          </p:nvPr>
        </p:nvSpPr>
        <p:spPr>
          <a:xfrm>
            <a:off x="6794500" y="6445250"/>
            <a:ext cx="2133600" cy="365125"/>
          </a:xfrm>
          <a:prstGeom prst="rect">
            <a:avLst/>
          </a:prstGeom>
        </p:spPr>
        <p:txBody>
          <a:bodyPr/>
          <a:lstStyle>
            <a:lvl1pPr>
              <a:defRPr smtClean="0"/>
            </a:lvl1pPr>
          </a:lstStyle>
          <a:p>
            <a:pPr>
              <a:defRPr/>
            </a:pPr>
            <a:fld id="{9F5F26F2-1299-4B62-BDE9-4D4A55938103}" type="slidenum">
              <a:rPr lang="en-US" altLang="zh-CN"/>
              <a:pPr>
                <a:defRPr/>
              </a:pPr>
              <a:t>‹#›</a:t>
            </a:fld>
            <a:endParaRPr lang="en-US" altLang="zh-CN"/>
          </a:p>
        </p:txBody>
      </p:sp>
      <p:sp>
        <p:nvSpPr>
          <p:cNvPr id="6" name="Footer Placeholder 12"/>
          <p:cNvSpPr>
            <a:spLocks noGrp="1"/>
          </p:cNvSpPr>
          <p:nvPr>
            <p:ph type="ftr" sz="quarter" idx="14"/>
          </p:nvPr>
        </p:nvSpPr>
        <p:spPr>
          <a:xfrm>
            <a:off x="2921000" y="6445250"/>
            <a:ext cx="3302000" cy="365125"/>
          </a:xfrm>
          <a:prstGeom prst="rect">
            <a:avLst/>
          </a:prstGeom>
        </p:spPr>
        <p:txBody>
          <a:bodyPr/>
          <a:lstStyle>
            <a:lvl1pPr>
              <a:defRPr/>
            </a:lvl1pPr>
          </a:lstStyle>
          <a:p>
            <a:pPr>
              <a:defRPr/>
            </a:pPr>
            <a:r>
              <a:rPr lang="en-US"/>
              <a:t>Health Investor Seminar, 28 October 2013</a:t>
            </a:r>
            <a:endParaRPr lang="en-US" dirty="0"/>
          </a:p>
        </p:txBody>
      </p:sp>
    </p:spTree>
    <p:extLst>
      <p:ext uri="{BB962C8B-B14F-4D97-AF65-F5344CB8AC3E}">
        <p14:creationId xmlns:p14="http://schemas.microsoft.com/office/powerpoint/2010/main" xmlns="" val="3304169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178550"/>
            <a:ext cx="9144000" cy="685800"/>
          </a:xfrm>
          <a:prstGeom prst="rect">
            <a:avLst/>
          </a:prstGeom>
          <a:gradFill rotWithShape="0">
            <a:gsLst>
              <a:gs pos="65000">
                <a:schemeClr val="bg1">
                  <a:alpha val="31000"/>
                </a:schemeClr>
              </a:gs>
              <a:gs pos="100000">
                <a:schemeClr val="bg1">
                  <a:gamma/>
                  <a:tint val="15686"/>
                  <a:invGamma/>
                  <a:alpha val="89999"/>
                </a:schemeClr>
              </a:gs>
            </a:gsLst>
            <a:lin ang="10800000" scaled="0"/>
          </a:gradFill>
          <a:ln w="9525">
            <a:noFill/>
            <a:miter lim="800000"/>
            <a:headEnd/>
            <a:tailEnd/>
          </a:ln>
        </p:spPr>
        <p:txBody>
          <a:bodyPr wrap="none" anchor="ctr"/>
          <a:lstStyle/>
          <a:p>
            <a:pPr>
              <a:defRPr/>
            </a:pPr>
            <a:endParaRPr lang="en-US" sz="1400" dirty="0">
              <a:solidFill>
                <a:schemeClr val="tx1"/>
              </a:solidFill>
              <a:latin typeface="Arial" charset="0"/>
              <a:ea typeface="+mn-ea"/>
            </a:endParaRPr>
          </a:p>
        </p:txBody>
      </p:sp>
      <p:sp>
        <p:nvSpPr>
          <p:cNvPr id="5" name="Line 4"/>
          <p:cNvSpPr>
            <a:spLocks noChangeShapeType="1"/>
          </p:cNvSpPr>
          <p:nvPr/>
        </p:nvSpPr>
        <p:spPr bwMode="auto">
          <a:xfrm flipH="1">
            <a:off x="0" y="6172200"/>
            <a:ext cx="9144000" cy="0"/>
          </a:xfrm>
          <a:prstGeom prst="line">
            <a:avLst/>
          </a:prstGeom>
          <a:noFill/>
          <a:ln w="76200">
            <a:solidFill>
              <a:srgbClr val="0768A9"/>
            </a:solidFill>
            <a:round/>
            <a:headEnd/>
            <a:tailEnd/>
          </a:ln>
        </p:spPr>
        <p:txBody>
          <a:bodyPr wrap="none" anchor="ctr"/>
          <a:lstStyle/>
          <a:p>
            <a:pPr>
              <a:defRPr/>
            </a:pPr>
            <a:endParaRPr lang="en-US" sz="1400" dirty="0">
              <a:solidFill>
                <a:schemeClr val="tx1"/>
              </a:solidFill>
              <a:latin typeface="Arial" charset="0"/>
              <a:ea typeface="+mn-ea"/>
            </a:endParaRPr>
          </a:p>
        </p:txBody>
      </p:sp>
      <p:pic>
        <p:nvPicPr>
          <p:cNvPr id="8" name="Picture 13" descr="people_ppt_cover.png"/>
          <p:cNvPicPr>
            <a:picLocks noChangeAspect="1"/>
          </p:cNvPicPr>
          <p:nvPr userDrawn="1"/>
        </p:nvPicPr>
        <p:blipFill>
          <a:blip r:embed="rId2" cstate="print"/>
          <a:srcRect/>
          <a:stretch>
            <a:fillRect/>
          </a:stretch>
        </p:blipFill>
        <p:spPr bwMode="auto">
          <a:xfrm>
            <a:off x="2971800" y="3743325"/>
            <a:ext cx="5867400" cy="2047875"/>
          </a:xfrm>
          <a:prstGeom prst="rect">
            <a:avLst/>
          </a:prstGeom>
          <a:noFill/>
          <a:ln w="9525">
            <a:noFill/>
            <a:miter lim="800000"/>
            <a:headEnd/>
            <a:tailEnd/>
          </a:ln>
        </p:spPr>
      </p:pic>
      <p:pic>
        <p:nvPicPr>
          <p:cNvPr id="7" name="Picture 9" descr="vertical brick"/>
          <p:cNvPicPr>
            <a:picLocks noChangeAspect="1" noChangeArrowheads="1"/>
          </p:cNvPicPr>
          <p:nvPr/>
        </p:nvPicPr>
        <p:blipFill>
          <a:blip r:embed="rId3" cstate="print"/>
          <a:srcRect/>
          <a:stretch>
            <a:fillRect/>
          </a:stretch>
        </p:blipFill>
        <p:spPr bwMode="auto">
          <a:xfrm>
            <a:off x="457200" y="903288"/>
            <a:ext cx="2378075" cy="4735512"/>
          </a:xfrm>
          <a:prstGeom prst="rect">
            <a:avLst/>
          </a:prstGeom>
          <a:noFill/>
          <a:ln w="9525">
            <a:noFill/>
            <a:miter lim="800000"/>
            <a:headEnd/>
            <a:tailEnd/>
          </a:ln>
        </p:spPr>
      </p:pic>
      <p:pic>
        <p:nvPicPr>
          <p:cNvPr id="10" name="Picture 9" descr="ovid_lww.png"/>
          <p:cNvPicPr>
            <a:picLocks noChangeAspect="1"/>
          </p:cNvPicPr>
          <p:nvPr userDrawn="1"/>
        </p:nvPicPr>
        <p:blipFill>
          <a:blip r:embed="rId4" cstate="print"/>
          <a:stretch>
            <a:fillRect/>
          </a:stretch>
        </p:blipFill>
        <p:spPr>
          <a:xfrm>
            <a:off x="533400" y="3295650"/>
            <a:ext cx="2171700" cy="1352550"/>
          </a:xfrm>
          <a:prstGeom prst="rect">
            <a:avLst/>
          </a:prstGeom>
        </p:spPr>
      </p:pic>
      <p:sp>
        <p:nvSpPr>
          <p:cNvPr id="441352" name="Rectangle 8"/>
          <p:cNvSpPr>
            <a:spLocks noGrp="1" noChangeArrowheads="1"/>
          </p:cNvSpPr>
          <p:nvPr>
            <p:ph type="subTitle" sz="quarter" idx="1"/>
          </p:nvPr>
        </p:nvSpPr>
        <p:spPr>
          <a:xfrm>
            <a:off x="609600" y="4114800"/>
            <a:ext cx="2133600" cy="1295400"/>
          </a:xfrm>
        </p:spPr>
        <p:txBody>
          <a:bodyPr lIns="91440" anchor="b"/>
          <a:lstStyle>
            <a:lvl1pPr marL="0" indent="0">
              <a:buFontTx/>
              <a:buNone/>
              <a:defRPr b="1" baseline="2000"/>
            </a:lvl1pPr>
          </a:lstStyle>
          <a:p>
            <a:r>
              <a:rPr lang="en-US" dirty="0"/>
              <a:t>Click to edit Master subtitle style</a:t>
            </a:r>
          </a:p>
        </p:txBody>
      </p:sp>
    </p:spTree>
    <p:extLst>
      <p:ext uri="{BB962C8B-B14F-4D97-AF65-F5344CB8AC3E}">
        <p14:creationId xmlns:p14="http://schemas.microsoft.com/office/powerpoint/2010/main" xmlns="" val="1026341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Title 1"/>
          <p:cNvSpPr>
            <a:spLocks noGrp="1"/>
          </p:cNvSpPr>
          <p:nvPr>
            <p:ph type="title"/>
          </p:nvPr>
        </p:nvSpPr>
        <p:spPr>
          <a:xfrm>
            <a:off x="912813" y="547688"/>
            <a:ext cx="7953375" cy="519112"/>
          </a:xfrm>
        </p:spPr>
        <p:txBody>
          <a:bodyPr/>
          <a:lstStyle/>
          <a:p>
            <a:r>
              <a:rPr lang="zh-CN" altLang="en-US" smtClean="0"/>
              <a:t>单击此处编辑母版标题样式</a:t>
            </a:r>
            <a:endParaRPr lang="en-US"/>
          </a:p>
        </p:txBody>
      </p:sp>
      <p:sp>
        <p:nvSpPr>
          <p:cNvPr id="3" name="Text Placeholder 2"/>
          <p:cNvSpPr>
            <a:spLocks noGrp="1"/>
          </p:cNvSpPr>
          <p:nvPr>
            <p:ph type="body" sz="half" idx="1"/>
          </p:nvPr>
        </p:nvSpPr>
        <p:spPr>
          <a:xfrm>
            <a:off x="912813" y="1371600"/>
            <a:ext cx="3900487"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965700" y="1371600"/>
            <a:ext cx="3900488"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6"/>
          <p:cNvSpPr>
            <a:spLocks noGrp="1" noChangeArrowheads="1"/>
          </p:cNvSpPr>
          <p:nvPr>
            <p:ph type="sldNum" sz="quarter" idx="10"/>
          </p:nvPr>
        </p:nvSpPr>
        <p:spPr>
          <a:xfrm>
            <a:off x="6794500" y="6445250"/>
            <a:ext cx="2133600" cy="365125"/>
          </a:xfrm>
          <a:prstGeom prst="rect">
            <a:avLst/>
          </a:prstGeom>
        </p:spPr>
        <p:txBody>
          <a:bodyPr/>
          <a:lstStyle>
            <a:lvl1pPr>
              <a:defRPr smtClean="0"/>
            </a:lvl1pPr>
          </a:lstStyle>
          <a:p>
            <a:pPr>
              <a:defRPr/>
            </a:pPr>
            <a:fld id="{692EB797-FD68-4951-88DA-089F6B770133}" type="slidenum">
              <a:rPr lang="en-US" altLang="zh-CN"/>
              <a:pPr>
                <a:defRPr/>
              </a:pPr>
              <a:t>‹#›</a:t>
            </a:fld>
            <a:endParaRPr lang="en-US" altLang="zh-CN"/>
          </a:p>
        </p:txBody>
      </p:sp>
    </p:spTree>
    <p:extLst>
      <p:ext uri="{BB962C8B-B14F-4D97-AF65-F5344CB8AC3E}">
        <p14:creationId xmlns:p14="http://schemas.microsoft.com/office/powerpoint/2010/main" xmlns="" val="4013972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209550"/>
            <a:ext cx="8410575" cy="1085850"/>
          </a:xfrm>
          <a:prstGeom prst="rect">
            <a:avLst/>
          </a:prstGeom>
          <a:noFill/>
          <a:ln w="6350">
            <a:noFill/>
            <a:round/>
            <a:headEnd/>
            <a:tailEnd/>
          </a:ln>
          <a:scene3d>
            <a:camera prst="orthographicFront"/>
            <a:lightRig rig="threePt" dir="t"/>
          </a:scene3d>
          <a:sp3d>
            <a:bevelT w="0" h="63500"/>
            <a:bevelB w="0" h="63500"/>
          </a:sp3d>
        </p:spPr>
        <p:txBody>
          <a:bodyPr vert="horz" wrap="square" lIns="18288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28625" y="1524000"/>
            <a:ext cx="8105775" cy="4495800"/>
          </a:xfrm>
          <a:prstGeom prst="rect">
            <a:avLst/>
          </a:prstGeom>
          <a:noFill/>
          <a:ln w="9525">
            <a:noFill/>
            <a:miter lim="800000"/>
            <a:headEnd/>
            <a:tailEnd/>
          </a:ln>
        </p:spPr>
        <p:txBody>
          <a:bodyPr vert="horz" wrap="square" lIns="18288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24" name="Line 4"/>
          <p:cNvSpPr>
            <a:spLocks noChangeShapeType="1"/>
          </p:cNvSpPr>
          <p:nvPr/>
        </p:nvSpPr>
        <p:spPr bwMode="auto">
          <a:xfrm>
            <a:off x="0" y="6248400"/>
            <a:ext cx="9144000" cy="0"/>
          </a:xfrm>
          <a:prstGeom prst="line">
            <a:avLst/>
          </a:prstGeom>
          <a:noFill/>
          <a:ln w="9525">
            <a:solidFill>
              <a:srgbClr val="5698C5"/>
            </a:solidFill>
            <a:round/>
            <a:headEnd/>
            <a:tailEnd/>
          </a:ln>
        </p:spPr>
        <p:txBody>
          <a:bodyPr wrap="none" anchor="ctr"/>
          <a:lstStyle/>
          <a:p>
            <a:pPr eaLnBrk="0" fontAlgn="auto" hangingPunct="0">
              <a:lnSpc>
                <a:spcPct val="80000"/>
              </a:lnSpc>
              <a:spcBef>
                <a:spcPct val="20000"/>
              </a:spcBef>
              <a:spcAft>
                <a:spcPts val="0"/>
              </a:spcAft>
              <a:defRPr/>
            </a:pPr>
            <a:endParaRPr lang="en-US" sz="1200" dirty="0">
              <a:solidFill>
                <a:srgbClr val="000000"/>
              </a:solidFill>
              <a:latin typeface="Trebuchet MS"/>
              <a:ea typeface="ＭＳ Ｐゴシック"/>
            </a:endParaRPr>
          </a:p>
        </p:txBody>
      </p:sp>
      <p:pic>
        <p:nvPicPr>
          <p:cNvPr id="1029" name="Picture 11" descr="WKH_LOGO_outlined_R_200x63.gif"/>
          <p:cNvPicPr>
            <a:picLocks noChangeAspect="1"/>
          </p:cNvPicPr>
          <p:nvPr/>
        </p:nvPicPr>
        <p:blipFill>
          <a:blip r:embed="rId13" cstate="print"/>
          <a:srcRect/>
          <a:stretch>
            <a:fillRect/>
          </a:stretch>
        </p:blipFill>
        <p:spPr bwMode="auto">
          <a:xfrm>
            <a:off x="236538" y="6324600"/>
            <a:ext cx="2887662" cy="461963"/>
          </a:xfrm>
          <a:prstGeom prst="rect">
            <a:avLst/>
          </a:prstGeom>
          <a:noFill/>
          <a:ln w="9525">
            <a:noFill/>
            <a:miter lim="800000"/>
            <a:headEnd/>
            <a:tailEnd/>
          </a:ln>
        </p:spPr>
      </p:pic>
      <p:sp>
        <p:nvSpPr>
          <p:cNvPr id="7" name="TextBox 6"/>
          <p:cNvSpPr txBox="1"/>
          <p:nvPr/>
        </p:nvSpPr>
        <p:spPr>
          <a:xfrm>
            <a:off x="4267200" y="6400800"/>
            <a:ext cx="344488" cy="246063"/>
          </a:xfrm>
          <a:prstGeom prst="rect">
            <a:avLst/>
          </a:prstGeom>
          <a:noFill/>
        </p:spPr>
        <p:txBody>
          <a:bodyPr wrap="none">
            <a:spAutoFit/>
          </a:bodyPr>
          <a:lstStyle/>
          <a:p>
            <a:pPr fontAlgn="auto">
              <a:spcBef>
                <a:spcPts val="0"/>
              </a:spcBef>
              <a:spcAft>
                <a:spcPts val="0"/>
              </a:spcAft>
              <a:defRPr/>
            </a:pPr>
            <a:fld id="{8E5D90B0-9D13-4BAC-B69D-5CD020B4491B}" type="slidenum">
              <a:rPr lang="en-US" sz="1000">
                <a:solidFill>
                  <a:srgbClr val="000000"/>
                </a:solidFill>
                <a:latin typeface="Trebuchet MS"/>
                <a:ea typeface="ＭＳ Ｐゴシック"/>
              </a:rPr>
              <a:pPr fontAlgn="auto">
                <a:spcBef>
                  <a:spcPts val="0"/>
                </a:spcBef>
                <a:spcAft>
                  <a:spcPts val="0"/>
                </a:spcAft>
                <a:defRPr/>
              </a:pPr>
              <a:t>‹#›</a:t>
            </a:fld>
            <a:endParaRPr lang="en-US" sz="1000" dirty="0">
              <a:solidFill>
                <a:srgbClr val="000000"/>
              </a:solidFill>
              <a:latin typeface="Trebuchet MS"/>
              <a:ea typeface="ＭＳ Ｐゴシック"/>
            </a:endParaRPr>
          </a:p>
        </p:txBody>
      </p:sp>
      <p:pic>
        <p:nvPicPr>
          <p:cNvPr id="1031" name="Picture 2"/>
          <p:cNvPicPr>
            <a:picLocks noChangeAspect="1" noChangeArrowheads="1"/>
          </p:cNvPicPr>
          <p:nvPr/>
        </p:nvPicPr>
        <p:blipFill>
          <a:blip r:embed="rId14" cstate="print"/>
          <a:srcRect/>
          <a:stretch>
            <a:fillRect/>
          </a:stretch>
        </p:blipFill>
        <p:spPr bwMode="auto">
          <a:xfrm>
            <a:off x="4905375" y="6400800"/>
            <a:ext cx="4238625"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87" r:id="rId3"/>
    <p:sldLayoutId id="2147483794" r:id="rId4"/>
    <p:sldLayoutId id="2147483795" r:id="rId5"/>
    <p:sldLayoutId id="2147483788" r:id="rId6"/>
    <p:sldLayoutId id="2147483808" r:id="rId7"/>
    <p:sldLayoutId id="2147483809" r:id="rId8"/>
    <p:sldLayoutId id="2147483810" r:id="rId9"/>
    <p:sldLayoutId id="2147483811" r:id="rId10"/>
    <p:sldLayoutId id="214748381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400">
          <a:solidFill>
            <a:srgbClr val="0768A9"/>
          </a:solidFill>
          <a:latin typeface="+mj-lt"/>
          <a:ea typeface="+mj-ea"/>
          <a:cs typeface="ＭＳ Ｐゴシック"/>
        </a:defRPr>
      </a:lvl1pPr>
      <a:lvl2pPr algn="l" rtl="0" eaLnBrk="1" fontAlgn="base" hangingPunct="1">
        <a:spcBef>
          <a:spcPct val="0"/>
        </a:spcBef>
        <a:spcAft>
          <a:spcPct val="0"/>
        </a:spcAft>
        <a:defRPr sz="3400">
          <a:solidFill>
            <a:srgbClr val="0768A9"/>
          </a:solidFill>
          <a:latin typeface="Trebuchet MS" pitchFamily="-48" charset="0"/>
          <a:ea typeface="ＭＳ Ｐゴシック" pitchFamily="-48" charset="-128"/>
          <a:cs typeface="ＭＳ Ｐゴシック"/>
        </a:defRPr>
      </a:lvl2pPr>
      <a:lvl3pPr algn="l" rtl="0" eaLnBrk="1" fontAlgn="base" hangingPunct="1">
        <a:spcBef>
          <a:spcPct val="0"/>
        </a:spcBef>
        <a:spcAft>
          <a:spcPct val="0"/>
        </a:spcAft>
        <a:defRPr sz="3400">
          <a:solidFill>
            <a:srgbClr val="0768A9"/>
          </a:solidFill>
          <a:latin typeface="Trebuchet MS" pitchFamily="-48" charset="0"/>
          <a:ea typeface="ＭＳ Ｐゴシック" pitchFamily="-48" charset="-128"/>
          <a:cs typeface="ＭＳ Ｐゴシック"/>
        </a:defRPr>
      </a:lvl3pPr>
      <a:lvl4pPr algn="l" rtl="0" eaLnBrk="1" fontAlgn="base" hangingPunct="1">
        <a:spcBef>
          <a:spcPct val="0"/>
        </a:spcBef>
        <a:spcAft>
          <a:spcPct val="0"/>
        </a:spcAft>
        <a:defRPr sz="3400">
          <a:solidFill>
            <a:srgbClr val="0768A9"/>
          </a:solidFill>
          <a:latin typeface="Trebuchet MS" pitchFamily="-48" charset="0"/>
          <a:ea typeface="ＭＳ Ｐゴシック" pitchFamily="-48" charset="-128"/>
          <a:cs typeface="ＭＳ Ｐゴシック"/>
        </a:defRPr>
      </a:lvl4pPr>
      <a:lvl5pPr algn="l" rtl="0" eaLnBrk="1" fontAlgn="base" hangingPunct="1">
        <a:spcBef>
          <a:spcPct val="0"/>
        </a:spcBef>
        <a:spcAft>
          <a:spcPct val="0"/>
        </a:spcAft>
        <a:defRPr sz="3400">
          <a:solidFill>
            <a:srgbClr val="0768A9"/>
          </a:solidFill>
          <a:latin typeface="Trebuchet MS" pitchFamily="-48" charset="0"/>
          <a:ea typeface="ＭＳ Ｐゴシック" pitchFamily="-48" charset="-128"/>
          <a:cs typeface="ＭＳ Ｐゴシック"/>
        </a:defRPr>
      </a:lvl5pPr>
      <a:lvl6pPr marL="457200" algn="l" rtl="0" eaLnBrk="1" fontAlgn="base" hangingPunct="1">
        <a:spcBef>
          <a:spcPct val="0"/>
        </a:spcBef>
        <a:spcAft>
          <a:spcPct val="0"/>
        </a:spcAft>
        <a:defRPr sz="3400">
          <a:solidFill>
            <a:srgbClr val="ECECEC"/>
          </a:solidFill>
          <a:latin typeface="Trebuchet MS" pitchFamily="-48" charset="0"/>
          <a:ea typeface="ＭＳ Ｐゴシック" pitchFamily="-48" charset="-128"/>
        </a:defRPr>
      </a:lvl6pPr>
      <a:lvl7pPr marL="914400" algn="l" rtl="0" eaLnBrk="1" fontAlgn="base" hangingPunct="1">
        <a:spcBef>
          <a:spcPct val="0"/>
        </a:spcBef>
        <a:spcAft>
          <a:spcPct val="0"/>
        </a:spcAft>
        <a:defRPr sz="3400">
          <a:solidFill>
            <a:srgbClr val="ECECEC"/>
          </a:solidFill>
          <a:latin typeface="Trebuchet MS" pitchFamily="-48" charset="0"/>
          <a:ea typeface="ＭＳ Ｐゴシック" pitchFamily="-48" charset="-128"/>
        </a:defRPr>
      </a:lvl7pPr>
      <a:lvl8pPr marL="1371600" algn="l" rtl="0" eaLnBrk="1" fontAlgn="base" hangingPunct="1">
        <a:spcBef>
          <a:spcPct val="0"/>
        </a:spcBef>
        <a:spcAft>
          <a:spcPct val="0"/>
        </a:spcAft>
        <a:defRPr sz="3400">
          <a:solidFill>
            <a:srgbClr val="ECECEC"/>
          </a:solidFill>
          <a:latin typeface="Trebuchet MS" pitchFamily="-48" charset="0"/>
          <a:ea typeface="ＭＳ Ｐゴシック" pitchFamily="-48" charset="-128"/>
        </a:defRPr>
      </a:lvl8pPr>
      <a:lvl9pPr marL="1828800" algn="l" rtl="0" eaLnBrk="1" fontAlgn="base" hangingPunct="1">
        <a:spcBef>
          <a:spcPct val="0"/>
        </a:spcBef>
        <a:spcAft>
          <a:spcPct val="0"/>
        </a:spcAft>
        <a:defRPr sz="3400">
          <a:solidFill>
            <a:srgbClr val="ECECEC"/>
          </a:solidFill>
          <a:latin typeface="Trebuchet MS" pitchFamily="-48" charset="0"/>
          <a:ea typeface="ＭＳ Ｐゴシック" pitchFamily="-48" charset="-128"/>
        </a:defRPr>
      </a:lvl9pPr>
    </p:titleStyle>
    <p:bodyStyle>
      <a:lvl1pPr marL="342900" indent="-342900" algn="l" rtl="0" eaLnBrk="1" fontAlgn="base" hangingPunct="1">
        <a:spcBef>
          <a:spcPct val="20000"/>
        </a:spcBef>
        <a:spcAft>
          <a:spcPct val="0"/>
        </a:spcAft>
        <a:buChar char="•"/>
        <a:defRPr sz="2400">
          <a:solidFill>
            <a:srgbClr val="0768A9"/>
          </a:solidFill>
          <a:latin typeface="+mn-lt"/>
          <a:ea typeface="+mn-ea"/>
          <a:cs typeface="ＭＳ Ｐゴシック"/>
        </a:defRPr>
      </a:lvl1pPr>
      <a:lvl2pPr marL="569913" indent="-225425" algn="l" rtl="0" eaLnBrk="1" fontAlgn="base" hangingPunct="1">
        <a:spcBef>
          <a:spcPct val="20000"/>
        </a:spcBef>
        <a:spcAft>
          <a:spcPct val="0"/>
        </a:spcAft>
        <a:buChar char="–"/>
        <a:defRPr sz="2000">
          <a:solidFill>
            <a:srgbClr val="757575"/>
          </a:solidFill>
          <a:latin typeface="+mn-lt"/>
          <a:ea typeface="+mn-ea"/>
          <a:cs typeface="ＭＳ Ｐゴシック"/>
        </a:defRPr>
      </a:lvl2pPr>
      <a:lvl3pPr marL="800100" indent="-228600" algn="l" rtl="0" eaLnBrk="1" fontAlgn="base" hangingPunct="1">
        <a:spcBef>
          <a:spcPct val="20000"/>
        </a:spcBef>
        <a:spcAft>
          <a:spcPct val="0"/>
        </a:spcAft>
        <a:buChar char="•"/>
        <a:defRPr sz="2000">
          <a:solidFill>
            <a:srgbClr val="757575"/>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rgbClr val="757575"/>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rgbClr val="757575"/>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rgbClr val="757575"/>
          </a:solidFill>
          <a:latin typeface="+mn-lt"/>
          <a:ea typeface="+mn-ea"/>
        </a:defRPr>
      </a:lvl6pPr>
      <a:lvl7pPr marL="2971800" indent="-228600" algn="l" rtl="0" eaLnBrk="1" fontAlgn="base" hangingPunct="1">
        <a:spcBef>
          <a:spcPct val="20000"/>
        </a:spcBef>
        <a:spcAft>
          <a:spcPct val="0"/>
        </a:spcAft>
        <a:buChar char="»"/>
        <a:defRPr sz="2000">
          <a:solidFill>
            <a:srgbClr val="757575"/>
          </a:solidFill>
          <a:latin typeface="+mn-lt"/>
          <a:ea typeface="+mn-ea"/>
        </a:defRPr>
      </a:lvl7pPr>
      <a:lvl8pPr marL="3429000" indent="-228600" algn="l" rtl="0" eaLnBrk="1" fontAlgn="base" hangingPunct="1">
        <a:spcBef>
          <a:spcPct val="20000"/>
        </a:spcBef>
        <a:spcAft>
          <a:spcPct val="0"/>
        </a:spcAft>
        <a:buChar char="»"/>
        <a:defRPr sz="2000">
          <a:solidFill>
            <a:srgbClr val="757575"/>
          </a:solidFill>
          <a:latin typeface="+mn-lt"/>
          <a:ea typeface="+mn-ea"/>
        </a:defRPr>
      </a:lvl8pPr>
      <a:lvl9pPr marL="3886200" indent="-228600" algn="l" rtl="0" eaLnBrk="1" fontAlgn="base" hangingPunct="1">
        <a:spcBef>
          <a:spcPct val="20000"/>
        </a:spcBef>
        <a:spcAft>
          <a:spcPct val="0"/>
        </a:spcAft>
        <a:buChar char="»"/>
        <a:defRPr sz="2000">
          <a:solidFill>
            <a:srgbClr val="75757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209550"/>
            <a:ext cx="8410575" cy="1085850"/>
          </a:xfrm>
          <a:prstGeom prst="rect">
            <a:avLst/>
          </a:prstGeom>
          <a:noFill/>
          <a:ln w="6350">
            <a:noFill/>
            <a:round/>
            <a:headEnd/>
            <a:tailEnd/>
          </a:ln>
          <a:scene3d>
            <a:camera prst="orthographicFront"/>
            <a:lightRig rig="threePt" dir="t"/>
          </a:scene3d>
          <a:sp3d>
            <a:bevelT w="0" h="63500"/>
            <a:bevelB w="0" h="63500"/>
          </a:sp3d>
        </p:spPr>
        <p:txBody>
          <a:bodyPr vert="horz" wrap="square" lIns="18288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28625" y="1524000"/>
            <a:ext cx="8105775" cy="4495800"/>
          </a:xfrm>
          <a:prstGeom prst="rect">
            <a:avLst/>
          </a:prstGeom>
          <a:noFill/>
          <a:ln w="9525">
            <a:noFill/>
            <a:miter lim="800000"/>
            <a:headEnd/>
            <a:tailEnd/>
          </a:ln>
        </p:spPr>
        <p:txBody>
          <a:bodyPr vert="horz" wrap="square" lIns="18288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24" name="Line 4"/>
          <p:cNvSpPr>
            <a:spLocks noChangeShapeType="1"/>
          </p:cNvSpPr>
          <p:nvPr/>
        </p:nvSpPr>
        <p:spPr bwMode="auto">
          <a:xfrm>
            <a:off x="0" y="6248400"/>
            <a:ext cx="9144000" cy="0"/>
          </a:xfrm>
          <a:prstGeom prst="line">
            <a:avLst/>
          </a:prstGeom>
          <a:noFill/>
          <a:ln w="9525">
            <a:solidFill>
              <a:srgbClr val="5698C5"/>
            </a:solidFill>
            <a:round/>
            <a:headEnd/>
            <a:tailEnd/>
          </a:ln>
        </p:spPr>
        <p:txBody>
          <a:bodyPr wrap="none" anchor="ctr"/>
          <a:lstStyle/>
          <a:p>
            <a:pPr eaLnBrk="0" fontAlgn="auto" hangingPunct="0">
              <a:lnSpc>
                <a:spcPct val="80000"/>
              </a:lnSpc>
              <a:spcBef>
                <a:spcPct val="20000"/>
              </a:spcBef>
              <a:spcAft>
                <a:spcPts val="0"/>
              </a:spcAft>
              <a:defRPr/>
            </a:pPr>
            <a:endParaRPr lang="en-US" sz="1200" dirty="0">
              <a:solidFill>
                <a:srgbClr val="000000"/>
              </a:solidFill>
              <a:latin typeface="Trebuchet MS"/>
              <a:ea typeface="ＭＳ Ｐゴシック"/>
            </a:endParaRPr>
          </a:p>
        </p:txBody>
      </p:sp>
      <p:pic>
        <p:nvPicPr>
          <p:cNvPr id="2053" name="Picture 11" descr="WKH_LOGO_outlined_R_200x63.gif"/>
          <p:cNvPicPr>
            <a:picLocks noChangeAspect="1"/>
          </p:cNvPicPr>
          <p:nvPr/>
        </p:nvPicPr>
        <p:blipFill>
          <a:blip r:embed="rId9" cstate="print"/>
          <a:srcRect/>
          <a:stretch>
            <a:fillRect/>
          </a:stretch>
        </p:blipFill>
        <p:spPr bwMode="auto">
          <a:xfrm>
            <a:off x="236538" y="6324600"/>
            <a:ext cx="2887662" cy="461963"/>
          </a:xfrm>
          <a:prstGeom prst="rect">
            <a:avLst/>
          </a:prstGeom>
          <a:noFill/>
          <a:ln w="9525">
            <a:noFill/>
            <a:miter lim="800000"/>
            <a:headEnd/>
            <a:tailEnd/>
          </a:ln>
        </p:spPr>
      </p:pic>
      <p:sp>
        <p:nvSpPr>
          <p:cNvPr id="7" name="TextBox 6"/>
          <p:cNvSpPr txBox="1"/>
          <p:nvPr/>
        </p:nvSpPr>
        <p:spPr>
          <a:xfrm>
            <a:off x="4267200" y="6400800"/>
            <a:ext cx="344488" cy="246063"/>
          </a:xfrm>
          <a:prstGeom prst="rect">
            <a:avLst/>
          </a:prstGeom>
          <a:noFill/>
        </p:spPr>
        <p:txBody>
          <a:bodyPr wrap="none">
            <a:spAutoFit/>
          </a:bodyPr>
          <a:lstStyle/>
          <a:p>
            <a:pPr fontAlgn="auto">
              <a:spcBef>
                <a:spcPts val="0"/>
              </a:spcBef>
              <a:spcAft>
                <a:spcPts val="0"/>
              </a:spcAft>
              <a:defRPr/>
            </a:pPr>
            <a:fld id="{BFC89FC6-2CB3-433A-9609-80344ED089E0}" type="slidenum">
              <a:rPr lang="en-US" sz="1000">
                <a:solidFill>
                  <a:srgbClr val="000000"/>
                </a:solidFill>
                <a:latin typeface="Trebuchet MS"/>
                <a:ea typeface="ＭＳ Ｐゴシック"/>
              </a:rPr>
              <a:pPr fontAlgn="auto">
                <a:spcBef>
                  <a:spcPts val="0"/>
                </a:spcBef>
                <a:spcAft>
                  <a:spcPts val="0"/>
                </a:spcAft>
                <a:defRPr/>
              </a:pPr>
              <a:t>‹#›</a:t>
            </a:fld>
            <a:endParaRPr lang="en-US" sz="1000" dirty="0">
              <a:solidFill>
                <a:srgbClr val="000000"/>
              </a:solidFill>
              <a:latin typeface="Trebuchet MS"/>
              <a:ea typeface="ＭＳ Ｐゴシック"/>
            </a:endParaRPr>
          </a:p>
        </p:txBody>
      </p:sp>
      <p:pic>
        <p:nvPicPr>
          <p:cNvPr id="2055" name="Picture 2"/>
          <p:cNvPicPr>
            <a:picLocks noChangeAspect="1" noChangeArrowheads="1"/>
          </p:cNvPicPr>
          <p:nvPr/>
        </p:nvPicPr>
        <p:blipFill>
          <a:blip r:embed="rId10" cstate="print"/>
          <a:srcRect/>
          <a:stretch>
            <a:fillRect/>
          </a:stretch>
        </p:blipFill>
        <p:spPr bwMode="auto">
          <a:xfrm>
            <a:off x="4876800" y="6400800"/>
            <a:ext cx="4238625"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89" r:id="rId3"/>
    <p:sldLayoutId id="2147483798" r:id="rId4"/>
    <p:sldLayoutId id="2147483799" r:id="rId5"/>
    <p:sldLayoutId id="2147483790" r:id="rId6"/>
    <p:sldLayoutId id="2147483814" r:id="rId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400">
          <a:solidFill>
            <a:srgbClr val="0768A9"/>
          </a:solidFill>
          <a:latin typeface="+mj-lt"/>
          <a:ea typeface="+mj-ea"/>
          <a:cs typeface="ＭＳ Ｐゴシック"/>
        </a:defRPr>
      </a:lvl1pPr>
      <a:lvl2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2pPr>
      <a:lvl3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3pPr>
      <a:lvl4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4pPr>
      <a:lvl5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5pPr>
      <a:lvl6pPr marL="457200" algn="l" rtl="0" fontAlgn="base">
        <a:spcBef>
          <a:spcPct val="0"/>
        </a:spcBef>
        <a:spcAft>
          <a:spcPct val="0"/>
        </a:spcAft>
        <a:defRPr sz="3400">
          <a:solidFill>
            <a:srgbClr val="ECECEC"/>
          </a:solidFill>
          <a:latin typeface="Trebuchet MS" pitchFamily="-48" charset="0"/>
          <a:ea typeface="ＭＳ Ｐゴシック" pitchFamily="-48" charset="-128"/>
        </a:defRPr>
      </a:lvl6pPr>
      <a:lvl7pPr marL="914400" algn="l" rtl="0" fontAlgn="base">
        <a:spcBef>
          <a:spcPct val="0"/>
        </a:spcBef>
        <a:spcAft>
          <a:spcPct val="0"/>
        </a:spcAft>
        <a:defRPr sz="3400">
          <a:solidFill>
            <a:srgbClr val="ECECEC"/>
          </a:solidFill>
          <a:latin typeface="Trebuchet MS" pitchFamily="-48" charset="0"/>
          <a:ea typeface="ＭＳ Ｐゴシック" pitchFamily="-48" charset="-128"/>
        </a:defRPr>
      </a:lvl7pPr>
      <a:lvl8pPr marL="1371600" algn="l" rtl="0" fontAlgn="base">
        <a:spcBef>
          <a:spcPct val="0"/>
        </a:spcBef>
        <a:spcAft>
          <a:spcPct val="0"/>
        </a:spcAft>
        <a:defRPr sz="3400">
          <a:solidFill>
            <a:srgbClr val="ECECEC"/>
          </a:solidFill>
          <a:latin typeface="Trebuchet MS" pitchFamily="-48" charset="0"/>
          <a:ea typeface="ＭＳ Ｐゴシック" pitchFamily="-48" charset="-128"/>
        </a:defRPr>
      </a:lvl8pPr>
      <a:lvl9pPr marL="1828800" algn="l" rtl="0" fontAlgn="base">
        <a:spcBef>
          <a:spcPct val="0"/>
        </a:spcBef>
        <a:spcAft>
          <a:spcPct val="0"/>
        </a:spcAft>
        <a:defRPr sz="3400">
          <a:solidFill>
            <a:srgbClr val="ECECEC"/>
          </a:solidFill>
          <a:latin typeface="Trebuchet MS"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2400">
          <a:solidFill>
            <a:srgbClr val="0768A9"/>
          </a:solidFill>
          <a:latin typeface="+mn-lt"/>
          <a:ea typeface="+mn-ea"/>
          <a:cs typeface="ＭＳ Ｐゴシック"/>
        </a:defRPr>
      </a:lvl1pPr>
      <a:lvl2pPr marL="569913" indent="-225425" algn="l" rtl="0" eaLnBrk="0" fontAlgn="base" hangingPunct="0">
        <a:spcBef>
          <a:spcPct val="20000"/>
        </a:spcBef>
        <a:spcAft>
          <a:spcPct val="0"/>
        </a:spcAft>
        <a:buChar char="–"/>
        <a:defRPr sz="2000">
          <a:solidFill>
            <a:srgbClr val="757575"/>
          </a:solidFill>
          <a:latin typeface="+mn-lt"/>
          <a:ea typeface="+mn-ea"/>
          <a:cs typeface="ＭＳ Ｐゴシック"/>
        </a:defRPr>
      </a:lvl2pPr>
      <a:lvl3pPr marL="800100" indent="-228600" algn="l" rtl="0" eaLnBrk="0" fontAlgn="base" hangingPunct="0">
        <a:spcBef>
          <a:spcPct val="20000"/>
        </a:spcBef>
        <a:spcAft>
          <a:spcPct val="0"/>
        </a:spcAft>
        <a:buChar char="•"/>
        <a:defRPr sz="2000">
          <a:solidFill>
            <a:srgbClr val="757575"/>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rgbClr val="757575"/>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rgbClr val="757575"/>
          </a:solidFill>
          <a:latin typeface="+mn-lt"/>
          <a:ea typeface="+mn-ea"/>
          <a:cs typeface="ＭＳ Ｐゴシック"/>
        </a:defRPr>
      </a:lvl5pPr>
      <a:lvl6pPr marL="2514600" indent="-228600" algn="l" rtl="0" fontAlgn="base">
        <a:spcBef>
          <a:spcPct val="20000"/>
        </a:spcBef>
        <a:spcAft>
          <a:spcPct val="0"/>
        </a:spcAft>
        <a:buChar char="»"/>
        <a:defRPr sz="2000">
          <a:solidFill>
            <a:srgbClr val="757575"/>
          </a:solidFill>
          <a:latin typeface="+mn-lt"/>
          <a:ea typeface="+mn-ea"/>
        </a:defRPr>
      </a:lvl6pPr>
      <a:lvl7pPr marL="2971800" indent="-228600" algn="l" rtl="0" fontAlgn="base">
        <a:spcBef>
          <a:spcPct val="20000"/>
        </a:spcBef>
        <a:spcAft>
          <a:spcPct val="0"/>
        </a:spcAft>
        <a:buChar char="»"/>
        <a:defRPr sz="2000">
          <a:solidFill>
            <a:srgbClr val="757575"/>
          </a:solidFill>
          <a:latin typeface="+mn-lt"/>
          <a:ea typeface="+mn-ea"/>
        </a:defRPr>
      </a:lvl7pPr>
      <a:lvl8pPr marL="3429000" indent="-228600" algn="l" rtl="0" fontAlgn="base">
        <a:spcBef>
          <a:spcPct val="20000"/>
        </a:spcBef>
        <a:spcAft>
          <a:spcPct val="0"/>
        </a:spcAft>
        <a:buChar char="»"/>
        <a:defRPr sz="2000">
          <a:solidFill>
            <a:srgbClr val="757575"/>
          </a:solidFill>
          <a:latin typeface="+mn-lt"/>
          <a:ea typeface="+mn-ea"/>
        </a:defRPr>
      </a:lvl8pPr>
      <a:lvl9pPr marL="3886200" indent="-228600" algn="l" rtl="0" fontAlgn="base">
        <a:spcBef>
          <a:spcPct val="20000"/>
        </a:spcBef>
        <a:spcAft>
          <a:spcPct val="0"/>
        </a:spcAft>
        <a:buChar char="»"/>
        <a:defRPr sz="2000">
          <a:solidFill>
            <a:srgbClr val="75757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209550"/>
            <a:ext cx="8410575" cy="1085850"/>
          </a:xfrm>
          <a:prstGeom prst="rect">
            <a:avLst/>
          </a:prstGeom>
          <a:noFill/>
          <a:ln w="6350">
            <a:noFill/>
            <a:round/>
            <a:headEnd/>
            <a:tailEnd/>
          </a:ln>
          <a:scene3d>
            <a:camera prst="orthographicFront"/>
            <a:lightRig rig="threePt" dir="t"/>
          </a:scene3d>
          <a:sp3d>
            <a:bevelT w="0" h="63500"/>
            <a:bevelB w="0" h="63500"/>
          </a:sp3d>
        </p:spPr>
        <p:txBody>
          <a:bodyPr vert="horz" wrap="square" lIns="182880" tIns="45720" rIns="91440" bIns="45720" numCol="1" anchor="ctr" anchorCtr="0" compatLnSpc="1">
            <a:prstTxWarp prst="textNoShape">
              <a:avLst/>
            </a:prstTxWarp>
          </a:bodyPr>
          <a:lstStyle/>
          <a:p>
            <a:pPr lvl="0"/>
            <a:r>
              <a:rPr lang="en-US" dirty="0" smtClean="0"/>
              <a:t>Click to edit Master title style</a:t>
            </a:r>
          </a:p>
        </p:txBody>
      </p:sp>
      <p:sp>
        <p:nvSpPr>
          <p:cNvPr id="3075" name="Rectangle 3"/>
          <p:cNvSpPr>
            <a:spLocks noGrp="1" noChangeArrowheads="1"/>
          </p:cNvSpPr>
          <p:nvPr>
            <p:ph type="body" idx="1"/>
          </p:nvPr>
        </p:nvSpPr>
        <p:spPr bwMode="auto">
          <a:xfrm>
            <a:off x="428625" y="1524000"/>
            <a:ext cx="8105775" cy="4495800"/>
          </a:xfrm>
          <a:prstGeom prst="rect">
            <a:avLst/>
          </a:prstGeom>
          <a:noFill/>
          <a:ln w="9525">
            <a:noFill/>
            <a:miter lim="800000"/>
            <a:headEnd/>
            <a:tailEnd/>
          </a:ln>
        </p:spPr>
        <p:txBody>
          <a:bodyPr vert="horz" wrap="square" lIns="18288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24" name="Line 4"/>
          <p:cNvSpPr>
            <a:spLocks noChangeShapeType="1"/>
          </p:cNvSpPr>
          <p:nvPr/>
        </p:nvSpPr>
        <p:spPr bwMode="auto">
          <a:xfrm>
            <a:off x="0" y="6248400"/>
            <a:ext cx="9144000" cy="0"/>
          </a:xfrm>
          <a:prstGeom prst="line">
            <a:avLst/>
          </a:prstGeom>
          <a:noFill/>
          <a:ln w="9525">
            <a:solidFill>
              <a:srgbClr val="5698C5"/>
            </a:solidFill>
            <a:round/>
            <a:headEnd/>
            <a:tailEnd/>
          </a:ln>
        </p:spPr>
        <p:txBody>
          <a:bodyPr wrap="none" anchor="ctr"/>
          <a:lstStyle/>
          <a:p>
            <a:pPr eaLnBrk="0" fontAlgn="auto" hangingPunct="0">
              <a:lnSpc>
                <a:spcPct val="80000"/>
              </a:lnSpc>
              <a:spcBef>
                <a:spcPct val="20000"/>
              </a:spcBef>
              <a:spcAft>
                <a:spcPts val="0"/>
              </a:spcAft>
              <a:defRPr/>
            </a:pPr>
            <a:endParaRPr lang="en-US" sz="1200" dirty="0">
              <a:solidFill>
                <a:srgbClr val="000000"/>
              </a:solidFill>
              <a:latin typeface="Trebuchet MS"/>
              <a:ea typeface="ＭＳ Ｐゴシック"/>
            </a:endParaRPr>
          </a:p>
        </p:txBody>
      </p:sp>
      <p:pic>
        <p:nvPicPr>
          <p:cNvPr id="3077" name="Picture 11" descr="WKH_LOGO_outlined_R_200x63.gif"/>
          <p:cNvPicPr>
            <a:picLocks noChangeAspect="1"/>
          </p:cNvPicPr>
          <p:nvPr/>
        </p:nvPicPr>
        <p:blipFill>
          <a:blip r:embed="rId8" cstate="print"/>
          <a:srcRect/>
          <a:stretch>
            <a:fillRect/>
          </a:stretch>
        </p:blipFill>
        <p:spPr bwMode="auto">
          <a:xfrm>
            <a:off x="236538" y="6324600"/>
            <a:ext cx="2887662" cy="461963"/>
          </a:xfrm>
          <a:prstGeom prst="rect">
            <a:avLst/>
          </a:prstGeom>
          <a:noFill/>
          <a:ln w="9525">
            <a:noFill/>
            <a:miter lim="800000"/>
            <a:headEnd/>
            <a:tailEnd/>
          </a:ln>
        </p:spPr>
      </p:pic>
      <p:sp>
        <p:nvSpPr>
          <p:cNvPr id="7" name="TextBox 6"/>
          <p:cNvSpPr txBox="1"/>
          <p:nvPr/>
        </p:nvSpPr>
        <p:spPr>
          <a:xfrm>
            <a:off x="4724400" y="6383338"/>
            <a:ext cx="344488" cy="246062"/>
          </a:xfrm>
          <a:prstGeom prst="rect">
            <a:avLst/>
          </a:prstGeom>
          <a:noFill/>
        </p:spPr>
        <p:txBody>
          <a:bodyPr wrap="none">
            <a:spAutoFit/>
          </a:bodyPr>
          <a:lstStyle/>
          <a:p>
            <a:pPr fontAlgn="auto">
              <a:spcBef>
                <a:spcPts val="0"/>
              </a:spcBef>
              <a:spcAft>
                <a:spcPts val="0"/>
              </a:spcAft>
              <a:defRPr/>
            </a:pPr>
            <a:fld id="{E39D3FED-F9FF-428B-9186-BFD69472EC03}" type="slidenum">
              <a:rPr lang="en-US" sz="1000">
                <a:solidFill>
                  <a:srgbClr val="000000"/>
                </a:solidFill>
                <a:latin typeface="Trebuchet MS"/>
                <a:ea typeface="ＭＳ Ｐゴシック"/>
              </a:rPr>
              <a:pPr fontAlgn="auto">
                <a:spcBef>
                  <a:spcPts val="0"/>
                </a:spcBef>
                <a:spcAft>
                  <a:spcPts val="0"/>
                </a:spcAft>
                <a:defRPr/>
              </a:pPr>
              <a:t>‹#›</a:t>
            </a:fld>
            <a:endParaRPr lang="en-US" sz="1000" dirty="0">
              <a:solidFill>
                <a:srgbClr val="000000"/>
              </a:solidFill>
              <a:latin typeface="Trebuchet MS"/>
              <a:ea typeface="ＭＳ Ｐゴシック"/>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791" r:id="rId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400">
          <a:solidFill>
            <a:srgbClr val="0768A9"/>
          </a:solidFill>
          <a:latin typeface="+mj-lt"/>
          <a:ea typeface="+mj-ea"/>
          <a:cs typeface="ＭＳ Ｐゴシック"/>
        </a:defRPr>
      </a:lvl1pPr>
      <a:lvl2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2pPr>
      <a:lvl3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3pPr>
      <a:lvl4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4pPr>
      <a:lvl5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5pPr>
      <a:lvl6pPr marL="457200" algn="l" rtl="0" fontAlgn="base">
        <a:spcBef>
          <a:spcPct val="0"/>
        </a:spcBef>
        <a:spcAft>
          <a:spcPct val="0"/>
        </a:spcAft>
        <a:defRPr sz="3400">
          <a:solidFill>
            <a:srgbClr val="ECECEC"/>
          </a:solidFill>
          <a:latin typeface="Trebuchet MS" pitchFamily="-48" charset="0"/>
          <a:ea typeface="ＭＳ Ｐゴシック" pitchFamily="-48" charset="-128"/>
        </a:defRPr>
      </a:lvl6pPr>
      <a:lvl7pPr marL="914400" algn="l" rtl="0" fontAlgn="base">
        <a:spcBef>
          <a:spcPct val="0"/>
        </a:spcBef>
        <a:spcAft>
          <a:spcPct val="0"/>
        </a:spcAft>
        <a:defRPr sz="3400">
          <a:solidFill>
            <a:srgbClr val="ECECEC"/>
          </a:solidFill>
          <a:latin typeface="Trebuchet MS" pitchFamily="-48" charset="0"/>
          <a:ea typeface="ＭＳ Ｐゴシック" pitchFamily="-48" charset="-128"/>
        </a:defRPr>
      </a:lvl7pPr>
      <a:lvl8pPr marL="1371600" algn="l" rtl="0" fontAlgn="base">
        <a:spcBef>
          <a:spcPct val="0"/>
        </a:spcBef>
        <a:spcAft>
          <a:spcPct val="0"/>
        </a:spcAft>
        <a:defRPr sz="3400">
          <a:solidFill>
            <a:srgbClr val="ECECEC"/>
          </a:solidFill>
          <a:latin typeface="Trebuchet MS" pitchFamily="-48" charset="0"/>
          <a:ea typeface="ＭＳ Ｐゴシック" pitchFamily="-48" charset="-128"/>
        </a:defRPr>
      </a:lvl8pPr>
      <a:lvl9pPr marL="1828800" algn="l" rtl="0" fontAlgn="base">
        <a:spcBef>
          <a:spcPct val="0"/>
        </a:spcBef>
        <a:spcAft>
          <a:spcPct val="0"/>
        </a:spcAft>
        <a:defRPr sz="3400">
          <a:solidFill>
            <a:srgbClr val="ECECEC"/>
          </a:solidFill>
          <a:latin typeface="Trebuchet MS" pitchFamily="-48" charset="0"/>
          <a:ea typeface="ＭＳ Ｐゴシック" pitchFamily="-48" charset="-128"/>
        </a:defRPr>
      </a:lvl9pPr>
    </p:titleStyle>
    <p:bodyStyle>
      <a:lvl1pPr marL="342900" indent="-342900" algn="l" rtl="0" eaLnBrk="0" fontAlgn="base" hangingPunct="0">
        <a:spcBef>
          <a:spcPct val="20000"/>
        </a:spcBef>
        <a:spcAft>
          <a:spcPct val="0"/>
        </a:spcAft>
        <a:buChar char="•"/>
        <a:defRPr sz="2400">
          <a:solidFill>
            <a:srgbClr val="0768A9"/>
          </a:solidFill>
          <a:latin typeface="+mn-lt"/>
          <a:ea typeface="+mn-ea"/>
          <a:cs typeface="ＭＳ Ｐゴシック"/>
        </a:defRPr>
      </a:lvl1pPr>
      <a:lvl2pPr marL="569913" indent="-225425" algn="l" rtl="0" eaLnBrk="0" fontAlgn="base" hangingPunct="0">
        <a:spcBef>
          <a:spcPct val="20000"/>
        </a:spcBef>
        <a:spcAft>
          <a:spcPct val="0"/>
        </a:spcAft>
        <a:buChar char="–"/>
        <a:defRPr sz="2000">
          <a:solidFill>
            <a:srgbClr val="757575"/>
          </a:solidFill>
          <a:latin typeface="+mn-lt"/>
          <a:ea typeface="+mn-ea"/>
          <a:cs typeface="ＭＳ Ｐゴシック"/>
        </a:defRPr>
      </a:lvl2pPr>
      <a:lvl3pPr marL="800100" indent="-228600" algn="l" rtl="0" eaLnBrk="0" fontAlgn="base" hangingPunct="0">
        <a:spcBef>
          <a:spcPct val="20000"/>
        </a:spcBef>
        <a:spcAft>
          <a:spcPct val="0"/>
        </a:spcAft>
        <a:buChar char="•"/>
        <a:defRPr sz="2000">
          <a:solidFill>
            <a:srgbClr val="757575"/>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rgbClr val="757575"/>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rgbClr val="757575"/>
          </a:solidFill>
          <a:latin typeface="+mn-lt"/>
          <a:ea typeface="+mn-ea"/>
          <a:cs typeface="ＭＳ Ｐゴシック"/>
        </a:defRPr>
      </a:lvl5pPr>
      <a:lvl6pPr marL="2514600" indent="-228600" algn="l" rtl="0" fontAlgn="base">
        <a:spcBef>
          <a:spcPct val="20000"/>
        </a:spcBef>
        <a:spcAft>
          <a:spcPct val="0"/>
        </a:spcAft>
        <a:buChar char="»"/>
        <a:defRPr sz="2000">
          <a:solidFill>
            <a:srgbClr val="757575"/>
          </a:solidFill>
          <a:latin typeface="+mn-lt"/>
          <a:ea typeface="+mn-ea"/>
        </a:defRPr>
      </a:lvl6pPr>
      <a:lvl7pPr marL="2971800" indent="-228600" algn="l" rtl="0" fontAlgn="base">
        <a:spcBef>
          <a:spcPct val="20000"/>
        </a:spcBef>
        <a:spcAft>
          <a:spcPct val="0"/>
        </a:spcAft>
        <a:buChar char="»"/>
        <a:defRPr sz="2000">
          <a:solidFill>
            <a:srgbClr val="757575"/>
          </a:solidFill>
          <a:latin typeface="+mn-lt"/>
          <a:ea typeface="+mn-ea"/>
        </a:defRPr>
      </a:lvl7pPr>
      <a:lvl8pPr marL="3429000" indent="-228600" algn="l" rtl="0" fontAlgn="base">
        <a:spcBef>
          <a:spcPct val="20000"/>
        </a:spcBef>
        <a:spcAft>
          <a:spcPct val="0"/>
        </a:spcAft>
        <a:buChar char="»"/>
        <a:defRPr sz="2000">
          <a:solidFill>
            <a:srgbClr val="757575"/>
          </a:solidFill>
          <a:latin typeface="+mn-lt"/>
          <a:ea typeface="+mn-ea"/>
        </a:defRPr>
      </a:lvl8pPr>
      <a:lvl9pPr marL="3886200" indent="-228600" algn="l" rtl="0" fontAlgn="base">
        <a:spcBef>
          <a:spcPct val="20000"/>
        </a:spcBef>
        <a:spcAft>
          <a:spcPct val="0"/>
        </a:spcAft>
        <a:buChar char="»"/>
        <a:defRPr sz="2000">
          <a:solidFill>
            <a:srgbClr val="75757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gif"/><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00.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hyperlink" Target="mailto:support@ovid.com" TargetMode="External"/><Relationship Id="rId7" Type="http://schemas.openxmlformats.org/officeDocument/2006/relationships/image" Target="../media/image18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jpeg"/><Relationship Id="rId4" Type="http://schemas.openxmlformats.org/officeDocument/2006/relationships/hyperlink" Target="http://resourcenter.ovidsp.com/"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surveymonkey.com/s/Ovideval_Chines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1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1.gif"/><Relationship Id="rId1" Type="http://schemas.openxmlformats.org/officeDocument/2006/relationships/slideLayout" Target="../slideLayouts/slideLayout2.xml"/><Relationship Id="rId6" Type="http://schemas.openxmlformats.org/officeDocument/2006/relationships/image" Target="../media/image71.gif"/><Relationship Id="rId5" Type="http://schemas.openxmlformats.org/officeDocument/2006/relationships/image" Target="../media/image66.gif"/><Relationship Id="rId4" Type="http://schemas.openxmlformats.org/officeDocument/2006/relationships/image" Target="../media/image70.gif"/></Relationships>
</file>

<file path=ppt/slides/_rels/slide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gif"/></Relationships>
</file>

<file path=ppt/slides/_rels/slide15.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61.gif"/><Relationship Id="rId1" Type="http://schemas.openxmlformats.org/officeDocument/2006/relationships/slideLayout" Target="../slideLayouts/slideLayout2.xml"/><Relationship Id="rId4" Type="http://schemas.openxmlformats.org/officeDocument/2006/relationships/image" Target="../media/image77.gif"/></Relationships>
</file>

<file path=ppt/slides/_rels/slide1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1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vidsp.ovid.com/autologin.html"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1.gif"/><Relationship Id="rId5" Type="http://schemas.openxmlformats.org/officeDocument/2006/relationships/image" Target="../media/image26.pn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16.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gif"/><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5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6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3.xml"/><Relationship Id="rId4" Type="http://schemas.openxmlformats.org/officeDocument/2006/relationships/image" Target="../media/image15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jpe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5.xml"/><Relationship Id="rId16" Type="http://schemas.openxmlformats.org/officeDocument/2006/relationships/image" Target="../media/image55.jpeg"/><Relationship Id="rId20"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jpe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90.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14.xml"/><Relationship Id="rId4" Type="http://schemas.openxmlformats.org/officeDocument/2006/relationships/image" Target="../media/image165.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77.png"/><Relationship Id="rId4" Type="http://schemas.openxmlformats.org/officeDocument/2006/relationships/image" Target="../media/image1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838200"/>
            <a:ext cx="2478088" cy="494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Subtitle 9"/>
          <p:cNvSpPr>
            <a:spLocks noGrp="1"/>
          </p:cNvSpPr>
          <p:nvPr>
            <p:ph type="subTitle" sz="quarter" idx="1"/>
          </p:nvPr>
        </p:nvSpPr>
        <p:spPr>
          <a:xfrm>
            <a:off x="706438" y="3886200"/>
            <a:ext cx="2228850" cy="1371600"/>
          </a:xfrm>
        </p:spPr>
        <p:txBody>
          <a:bodyPr/>
          <a:lstStyle/>
          <a:p>
            <a:pPr algn="l" eaLnBrk="1" hangingPunct="1"/>
            <a:r>
              <a:rPr lang="zh-CN" altLang="en-US" sz="2000" b="1" dirty="0" smtClean="0">
                <a:solidFill>
                  <a:srgbClr val="0768A9"/>
                </a:solidFill>
                <a:latin typeface="黑体" pitchFamily="49" charset="-122"/>
                <a:ea typeface="黑体" pitchFamily="49" charset="-122"/>
                <a:cs typeface="Traditional Arabic" pitchFamily="2" charset="-78"/>
              </a:rPr>
              <a:t>李宁</a:t>
            </a:r>
            <a:endParaRPr lang="en-US" altLang="zh-CN" sz="2000" b="1" dirty="0" smtClean="0">
              <a:solidFill>
                <a:srgbClr val="0768A9"/>
              </a:solidFill>
              <a:latin typeface="黑体" pitchFamily="49" charset="-122"/>
              <a:ea typeface="黑体" pitchFamily="49" charset="-122"/>
              <a:cs typeface="Traditional Arabic" pitchFamily="2" charset="-78"/>
            </a:endParaRPr>
          </a:p>
          <a:p>
            <a:pPr algn="l" eaLnBrk="1" hangingPunct="1"/>
            <a:r>
              <a:rPr lang="zh-CN" altLang="en-US" sz="2000" b="1" dirty="0" smtClean="0">
                <a:solidFill>
                  <a:srgbClr val="0768A9"/>
                </a:solidFill>
                <a:latin typeface="黑体" pitchFamily="49" charset="-122"/>
                <a:ea typeface="黑体" pitchFamily="49" charset="-122"/>
                <a:cs typeface="Traditional Arabic" pitchFamily="2" charset="-78"/>
              </a:rPr>
              <a:t>销售工程师</a:t>
            </a:r>
            <a:endParaRPr lang="en-US" altLang="zh-CN" sz="2000" b="1" dirty="0" smtClean="0">
              <a:solidFill>
                <a:srgbClr val="0768A9"/>
              </a:solidFill>
              <a:latin typeface="黑体" pitchFamily="49" charset="-122"/>
              <a:ea typeface="黑体" pitchFamily="49" charset="-122"/>
              <a:cs typeface="Traditional Arabic" pitchFamily="2" charset="-78"/>
            </a:endParaRPr>
          </a:p>
          <a:p>
            <a:pPr algn="l" eaLnBrk="1" hangingPunct="1"/>
            <a:r>
              <a:rPr lang="zh-CN" altLang="en-US" sz="2000" b="1" dirty="0" smtClean="0">
                <a:solidFill>
                  <a:srgbClr val="0768A9"/>
                </a:solidFill>
                <a:latin typeface="黑体" pitchFamily="49" charset="-122"/>
                <a:ea typeface="黑体" pitchFamily="49" charset="-122"/>
                <a:cs typeface="Traditional Arabic" pitchFamily="2" charset="-78"/>
              </a:rPr>
              <a:t>培训经理</a:t>
            </a:r>
            <a:endParaRPr lang="en-US" altLang="zh-CN" sz="2000" b="1" dirty="0" smtClean="0">
              <a:solidFill>
                <a:srgbClr val="0768A9"/>
              </a:solidFill>
              <a:latin typeface="黑体" pitchFamily="49" charset="-122"/>
              <a:ea typeface="黑体" pitchFamily="49" charset="-122"/>
              <a:cs typeface="Traditional Arabic" pitchFamily="2" charset="-78"/>
            </a:endParaRPr>
          </a:p>
          <a:p>
            <a:pPr algn="l" eaLnBrk="1" hangingPunct="1"/>
            <a:r>
              <a:rPr lang="zh-CN" altLang="en-US" sz="2000" b="1" dirty="0">
                <a:solidFill>
                  <a:srgbClr val="0768A9"/>
                </a:solidFill>
                <a:latin typeface="黑体" pitchFamily="49" charset="-122"/>
                <a:ea typeface="黑体" pitchFamily="49" charset="-122"/>
                <a:cs typeface="Traditional Arabic" pitchFamily="2" charset="-78"/>
              </a:rPr>
              <a:t>吉林</a:t>
            </a:r>
            <a:r>
              <a:rPr lang="zh-CN" altLang="en-US" sz="2000" b="1" dirty="0" smtClean="0">
                <a:solidFill>
                  <a:srgbClr val="0768A9"/>
                </a:solidFill>
                <a:latin typeface="黑体" pitchFamily="49" charset="-122"/>
                <a:ea typeface="黑体" pitchFamily="49" charset="-122"/>
                <a:cs typeface="Traditional Arabic" pitchFamily="2" charset="-78"/>
              </a:rPr>
              <a:t>大学</a:t>
            </a:r>
            <a:endParaRPr lang="en-US" altLang="zh-CN" sz="2000" b="1" dirty="0" smtClean="0">
              <a:solidFill>
                <a:srgbClr val="0768A9"/>
              </a:solidFill>
              <a:latin typeface="黑体" pitchFamily="49" charset="-122"/>
              <a:ea typeface="黑体" pitchFamily="49" charset="-122"/>
              <a:cs typeface="Traditional Arabic" pitchFamily="2" charset="-78"/>
            </a:endParaRPr>
          </a:p>
          <a:p>
            <a:pPr algn="l" eaLnBrk="1" hangingPunct="1"/>
            <a:r>
              <a:rPr lang="en-US" altLang="zh-CN" sz="2000" b="1" dirty="0" smtClean="0">
                <a:solidFill>
                  <a:srgbClr val="0768A9"/>
                </a:solidFill>
                <a:latin typeface="黑体" pitchFamily="49" charset="-122"/>
                <a:ea typeface="黑体" pitchFamily="49" charset="-122"/>
                <a:cs typeface="Traditional Arabic" pitchFamily="2" charset="-78"/>
              </a:rPr>
              <a:t>2014</a:t>
            </a:r>
            <a:r>
              <a:rPr lang="zh-CN" altLang="en-US" sz="2000" b="1" dirty="0" smtClean="0">
                <a:solidFill>
                  <a:srgbClr val="0768A9"/>
                </a:solidFill>
                <a:latin typeface="黑体" pitchFamily="49" charset="-122"/>
                <a:ea typeface="黑体" pitchFamily="49" charset="-122"/>
                <a:cs typeface="Traditional Arabic" pitchFamily="2" charset="-78"/>
              </a:rPr>
              <a:t>年</a:t>
            </a:r>
            <a:r>
              <a:rPr lang="en-US" altLang="zh-CN" sz="2000" b="1" dirty="0" smtClean="0">
                <a:solidFill>
                  <a:srgbClr val="0768A9"/>
                </a:solidFill>
                <a:latin typeface="黑体" pitchFamily="49" charset="-122"/>
                <a:ea typeface="黑体" pitchFamily="49" charset="-122"/>
                <a:cs typeface="Traditional Arabic" pitchFamily="2" charset="-78"/>
              </a:rPr>
              <a:t>11</a:t>
            </a:r>
            <a:r>
              <a:rPr lang="zh-CN" altLang="en-US" sz="2000" b="1" dirty="0" smtClean="0">
                <a:solidFill>
                  <a:srgbClr val="0768A9"/>
                </a:solidFill>
                <a:latin typeface="黑体" pitchFamily="49" charset="-122"/>
                <a:ea typeface="黑体" pitchFamily="49" charset="-122"/>
                <a:cs typeface="Traditional Arabic" pitchFamily="2" charset="-78"/>
              </a:rPr>
              <a:t>月</a:t>
            </a:r>
            <a:endParaRPr lang="en-US" altLang="zh-CN" sz="2000" b="1" dirty="0" smtClean="0">
              <a:solidFill>
                <a:srgbClr val="0768A9"/>
              </a:solidFill>
              <a:latin typeface="黑体" pitchFamily="49" charset="-122"/>
              <a:ea typeface="黑体" pitchFamily="49" charset="-122"/>
              <a:cs typeface="Traditional Arabic" pitchFamily="2" charset="-78"/>
            </a:endParaRPr>
          </a:p>
        </p:txBody>
      </p:sp>
      <p:sp>
        <p:nvSpPr>
          <p:cNvPr id="13" name="Title 1"/>
          <p:cNvSpPr txBox="1">
            <a:spLocks/>
          </p:cNvSpPr>
          <p:nvPr/>
        </p:nvSpPr>
        <p:spPr bwMode="auto">
          <a:xfrm>
            <a:off x="2811439" y="1039504"/>
            <a:ext cx="6099411" cy="2057400"/>
          </a:xfrm>
          <a:prstGeom prst="rect">
            <a:avLst/>
          </a:prstGeom>
          <a:noFill/>
          <a:ln w="12700" cmpd="dbl">
            <a:noFill/>
            <a:round/>
            <a:headEnd/>
            <a:tailEnd/>
          </a:ln>
          <a:scene3d>
            <a:camera prst="orthographicFront"/>
            <a:lightRig rig="threePt" dir="t"/>
          </a:scene3d>
          <a:sp3d>
            <a:bevelT w="0" h="63500"/>
            <a:bevelB w="0" h="63500"/>
          </a:sp3d>
        </p:spPr>
        <p:txBody>
          <a:bodyPr lIns="182880" anchor="ctr"/>
          <a:lstStyle>
            <a:lvl1pPr marL="0" indent="0">
              <a:defRPr/>
            </a:lvl1pPr>
          </a:lstStyle>
          <a:p>
            <a:pPr algn="ctr">
              <a:defRPr/>
            </a:pPr>
            <a:r>
              <a:rPr lang="zh-CN" altLang="en-US" sz="3400" b="1" dirty="0" smtClean="0">
                <a:solidFill>
                  <a:srgbClr val="0768A9"/>
                </a:solidFill>
                <a:latin typeface="+mj-lt"/>
                <a:ea typeface="黑体" panose="02010609060101010101" pitchFamily="49" charset="-122"/>
              </a:rPr>
              <a:t>思想深度、信息宽度</a:t>
            </a:r>
            <a:endParaRPr lang="en-US" sz="3400" b="1" dirty="0" smtClean="0">
              <a:solidFill>
                <a:srgbClr val="0768A9"/>
              </a:solidFill>
              <a:latin typeface="+mj-lt"/>
              <a:ea typeface="黑体" panose="02010609060101010101" pitchFamily="49" charset="-122"/>
            </a:endParaRPr>
          </a:p>
          <a:p>
            <a:pPr>
              <a:defRPr/>
            </a:pPr>
            <a:r>
              <a:rPr lang="en-US" altLang="zh-CN" sz="3400" b="1" dirty="0" smtClean="0">
                <a:solidFill>
                  <a:srgbClr val="0768A9"/>
                </a:solidFill>
                <a:latin typeface="+mj-lt"/>
                <a:ea typeface="黑体" panose="02010609060101010101" pitchFamily="49" charset="-122"/>
              </a:rPr>
              <a:t>--OVID</a:t>
            </a:r>
            <a:r>
              <a:rPr lang="zh-CN" altLang="en-US" sz="3400" b="1" dirty="0" smtClean="0">
                <a:solidFill>
                  <a:srgbClr val="0768A9"/>
                </a:solidFill>
                <a:latin typeface="+mj-lt"/>
                <a:ea typeface="黑体" panose="02010609060101010101" pitchFamily="49" charset="-122"/>
              </a:rPr>
              <a:t>科研在线整体解决方案</a:t>
            </a:r>
            <a:endParaRPr lang="en-US" sz="3400" b="1" dirty="0">
              <a:solidFill>
                <a:srgbClr val="0768A9"/>
              </a:solidFill>
              <a:latin typeface="+mj-lt"/>
              <a:ea typeface="黑体" panose="02010609060101010101" pitchFamily="49" charset="-122"/>
            </a:endParaRPr>
          </a:p>
        </p:txBody>
      </p:sp>
    </p:spTree>
    <p:extLst>
      <p:ext uri="{BB962C8B-B14F-4D97-AF65-F5344CB8AC3E}">
        <p14:creationId xmlns:p14="http://schemas.microsoft.com/office/powerpoint/2010/main" xmlns="" val="1567711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a:t>
            </a:r>
            <a:r>
              <a:rPr lang="zh-CN" altLang="en-US" dirty="0" smtClean="0">
                <a:latin typeface="黑体" panose="02010609060101010101" pitchFamily="49" charset="-122"/>
                <a:ea typeface="黑体" panose="02010609060101010101" pitchFamily="49" charset="-122"/>
              </a:rPr>
              <a:t>期刊亮点</a:t>
            </a:r>
            <a:endParaRPr lang="en-US" dirty="0">
              <a:latin typeface="黑体" panose="02010609060101010101" pitchFamily="49" charset="-122"/>
              <a:ea typeface="黑体" panose="02010609060101010101" pitchFamily="49" charset="-122"/>
            </a:endParaRPr>
          </a:p>
        </p:txBody>
      </p:sp>
      <p:sp>
        <p:nvSpPr>
          <p:cNvPr id="3" name="Content Placeholder 2"/>
          <p:cNvSpPr>
            <a:spLocks noGrp="1"/>
          </p:cNvSpPr>
          <p:nvPr>
            <p:ph idx="1"/>
          </p:nvPr>
        </p:nvSpPr>
        <p:spPr>
          <a:xfrm>
            <a:off x="332096" y="1276066"/>
            <a:ext cx="8534399" cy="4495800"/>
          </a:xfrm>
        </p:spPr>
        <p:txBody>
          <a:bodyPr/>
          <a:lstStyle/>
          <a:p>
            <a:pPr marL="344488" lvl="1" indent="0">
              <a:buNone/>
            </a:pPr>
            <a:r>
              <a:rPr lang="en-GB" dirty="0" smtClean="0">
                <a:solidFill>
                  <a:srgbClr val="0768A9"/>
                </a:solidFill>
                <a:latin typeface="黑体" panose="02010609060101010101" pitchFamily="49" charset="-122"/>
                <a:ea typeface="黑体" panose="02010609060101010101" pitchFamily="49" charset="-122"/>
              </a:rPr>
              <a:t>6</a:t>
            </a:r>
            <a:r>
              <a:rPr lang="zh-CN" altLang="en-US" dirty="0" smtClean="0">
                <a:solidFill>
                  <a:srgbClr val="0768A9"/>
                </a:solidFill>
                <a:latin typeface="黑体" panose="02010609060101010101" pitchFamily="49" charset="-122"/>
                <a:ea typeface="黑体" panose="02010609060101010101" pitchFamily="49" charset="-122"/>
              </a:rPr>
              <a:t>种期刊在</a:t>
            </a:r>
            <a:r>
              <a:rPr lang="en-US" altLang="zh-CN" dirty="0" smtClean="0">
                <a:solidFill>
                  <a:srgbClr val="0768A9"/>
                </a:solidFill>
                <a:latin typeface="黑体" panose="02010609060101010101" pitchFamily="49" charset="-122"/>
                <a:ea typeface="黑体" panose="02010609060101010101" pitchFamily="49" charset="-122"/>
              </a:rPr>
              <a:t>7</a:t>
            </a:r>
            <a:r>
              <a:rPr lang="zh-CN" altLang="en-US" dirty="0" smtClean="0">
                <a:solidFill>
                  <a:srgbClr val="0768A9"/>
                </a:solidFill>
                <a:latin typeface="黑体" panose="02010609060101010101" pitchFamily="49" charset="-122"/>
                <a:ea typeface="黑体" panose="02010609060101010101" pitchFamily="49" charset="-122"/>
              </a:rPr>
              <a:t>个</a:t>
            </a:r>
            <a:r>
              <a:rPr lang="en-US" altLang="zh-CN" dirty="0" smtClean="0">
                <a:solidFill>
                  <a:srgbClr val="0768A9"/>
                </a:solidFill>
                <a:latin typeface="黑体" panose="02010609060101010101" pitchFamily="49" charset="-122"/>
                <a:ea typeface="黑体" panose="02010609060101010101" pitchFamily="49" charset="-122"/>
              </a:rPr>
              <a:t>JCR</a:t>
            </a:r>
            <a:r>
              <a:rPr lang="zh-CN" altLang="en-US" dirty="0" smtClean="0">
                <a:solidFill>
                  <a:srgbClr val="0768A9"/>
                </a:solidFill>
                <a:latin typeface="黑体" panose="02010609060101010101" pitchFamily="49" charset="-122"/>
                <a:ea typeface="黑体" panose="02010609060101010101" pitchFamily="49" charset="-122"/>
              </a:rPr>
              <a:t>目录中排名第一</a:t>
            </a:r>
            <a:endParaRPr lang="en-GB" sz="1600" dirty="0">
              <a:latin typeface="黑体" panose="02010609060101010101" pitchFamily="49" charset="-122"/>
              <a:ea typeface="黑体" panose="02010609060101010101" pitchFamily="49" charset="-122"/>
            </a:endParaRPr>
          </a:p>
          <a:p>
            <a:pPr marL="344488" lvl="1" indent="0">
              <a:buNone/>
            </a:pPr>
            <a:r>
              <a:rPr lang="en-GB" sz="1600" dirty="0">
                <a:latin typeface="华文中宋" panose="02010600040101010101" pitchFamily="2" charset="-122"/>
                <a:ea typeface="华文中宋" panose="02010600040101010101" pitchFamily="2" charset="-122"/>
              </a:rPr>
              <a:t> </a:t>
            </a:r>
            <a:endParaRPr lang="en-GB" sz="1600" dirty="0" smtClean="0">
              <a:latin typeface="华文中宋" panose="02010600040101010101" pitchFamily="2" charset="-122"/>
              <a:ea typeface="华文中宋" panose="02010600040101010101" pitchFamily="2" charset="-122"/>
            </a:endParaRPr>
          </a:p>
          <a:p>
            <a:pPr marL="1831975" lvl="4" indent="0">
              <a:buNone/>
            </a:pPr>
            <a:r>
              <a:rPr lang="en-GB" sz="1700" b="1" i="1" dirty="0" smtClean="0">
                <a:solidFill>
                  <a:schemeClr val="tx1"/>
                </a:solidFill>
                <a:latin typeface="华文中宋" panose="02010600040101010101" pitchFamily="2" charset="-122"/>
                <a:ea typeface="华文中宋" panose="02010600040101010101" pitchFamily="2" charset="-122"/>
              </a:rPr>
              <a:t>Circulation</a:t>
            </a:r>
            <a:r>
              <a:rPr lang="en-GB" sz="1700" dirty="0" smtClean="0">
                <a:solidFill>
                  <a:schemeClr val="tx1"/>
                </a:solidFill>
                <a:latin typeface="华文中宋" panose="02010600040101010101" pitchFamily="2" charset="-122"/>
                <a:ea typeface="华文中宋" panose="02010600040101010101" pitchFamily="2"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由</a:t>
            </a:r>
            <a:r>
              <a:rPr lang="en-GB" sz="1700" dirty="0" smtClean="0">
                <a:solidFill>
                  <a:schemeClr val="tx1"/>
                </a:solidFill>
                <a:latin typeface="华文中宋" panose="02010600040101010101" pitchFamily="2" charset="-122"/>
                <a:ea typeface="华文中宋" panose="02010600040101010101" pitchFamily="2" charset="-122"/>
              </a:rPr>
              <a:t>American Heart Association</a:t>
            </a:r>
            <a:r>
              <a:rPr lang="zh-CN" altLang="en-US" sz="1700" dirty="0" smtClean="0">
                <a:solidFill>
                  <a:schemeClr val="tx1"/>
                </a:solidFill>
                <a:latin typeface="黑体" panose="02010609060101010101" pitchFamily="49" charset="-122"/>
                <a:ea typeface="黑体" panose="02010609060101010101" pitchFamily="49" charset="-122"/>
              </a:rPr>
              <a:t>（美国心脏学会）出版</a:t>
            </a:r>
            <a:r>
              <a:rPr lang="en-GB" sz="1700" dirty="0" smtClean="0">
                <a:solidFill>
                  <a:schemeClr val="tx1"/>
                </a:solidFill>
                <a:latin typeface="华文中宋" panose="02010600040101010101" pitchFamily="2" charset="-122"/>
                <a:ea typeface="华文中宋" panose="02010600040101010101" pitchFamily="2"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在</a:t>
            </a:r>
            <a:r>
              <a:rPr lang="en-GB" sz="1700" dirty="0" smtClean="0">
                <a:solidFill>
                  <a:schemeClr val="tx1"/>
                </a:solidFill>
                <a:latin typeface="华文中宋" panose="02010600040101010101" pitchFamily="2" charset="-122"/>
                <a:ea typeface="华文中宋" panose="02010600040101010101" pitchFamily="2" charset="-122"/>
              </a:rPr>
              <a:t>Cardiac and Cardiovascular Systems</a:t>
            </a:r>
            <a:r>
              <a:rPr lang="zh-CN" altLang="en-US" sz="1700" dirty="0" smtClean="0">
                <a:solidFill>
                  <a:schemeClr val="tx1"/>
                </a:solidFill>
                <a:latin typeface="黑体" panose="02010609060101010101" pitchFamily="49" charset="-122"/>
                <a:ea typeface="黑体" panose="02010609060101010101" pitchFamily="49" charset="-122"/>
              </a:rPr>
              <a:t>（心脏和心血管系统）</a:t>
            </a:r>
            <a:r>
              <a:rPr lang="en-GB" sz="1700" dirty="0" smtClean="0">
                <a:solidFill>
                  <a:schemeClr val="tx1"/>
                </a:solidFill>
                <a:latin typeface="黑体" panose="02010609060101010101" pitchFamily="49" charset="-122"/>
                <a:ea typeface="黑体" panose="02010609060101010101" pitchFamily="49" charset="-122"/>
              </a:rPr>
              <a:t> </a:t>
            </a:r>
            <a:r>
              <a:rPr lang="en-GB" sz="1700" dirty="0" smtClean="0">
                <a:solidFill>
                  <a:schemeClr val="tx1"/>
                </a:solidFill>
                <a:latin typeface="华文中宋" panose="02010600040101010101" pitchFamily="2" charset="-122"/>
                <a:ea typeface="华文中宋" panose="02010600040101010101" pitchFamily="2" charset="-122"/>
              </a:rPr>
              <a:t>and Peripheral Vascular Disease </a:t>
            </a:r>
            <a:r>
              <a:rPr lang="zh-CN" altLang="en-US" sz="1700" dirty="0" smtClean="0">
                <a:solidFill>
                  <a:schemeClr val="tx1"/>
                </a:solidFill>
                <a:latin typeface="黑体" panose="02010609060101010101" pitchFamily="49" charset="-122"/>
                <a:ea typeface="黑体" panose="02010609060101010101" pitchFamily="49" charset="-122"/>
              </a:rPr>
              <a:t>（外周血管）排名第一</a:t>
            </a:r>
            <a:r>
              <a:rPr lang="en-GB" sz="1700" dirty="0" smtClean="0">
                <a:solidFill>
                  <a:schemeClr val="tx1"/>
                </a:solidFill>
                <a:latin typeface="华文中宋" panose="02010600040101010101" pitchFamily="2" charset="-122"/>
                <a:ea typeface="华文中宋" panose="02010600040101010101" pitchFamily="2" charset="-122"/>
              </a:rPr>
              <a:t>. (IF 15.202*)</a:t>
            </a:r>
          </a:p>
          <a:p>
            <a:pPr marL="1831975" lvl="4" indent="0">
              <a:buNone/>
            </a:pPr>
            <a:endParaRPr lang="en-GB" sz="1700" dirty="0">
              <a:solidFill>
                <a:schemeClr val="tx1"/>
              </a:solidFill>
              <a:latin typeface="华文中宋" panose="02010600040101010101" pitchFamily="2" charset="-122"/>
              <a:ea typeface="华文中宋" panose="02010600040101010101" pitchFamily="2" charset="-122"/>
            </a:endParaRPr>
          </a:p>
          <a:p>
            <a:pPr marL="1831975" lvl="4" indent="0">
              <a:buNone/>
            </a:pPr>
            <a:r>
              <a:rPr lang="en-GB" sz="1700" b="1" i="1" dirty="0">
                <a:solidFill>
                  <a:schemeClr val="tx1"/>
                </a:solidFill>
                <a:latin typeface="华文中宋" panose="02010600040101010101" pitchFamily="2" charset="-122"/>
                <a:ea typeface="华文中宋" panose="02010600040101010101" pitchFamily="2" charset="-122"/>
              </a:rPr>
              <a:t>Annals of Surgery</a:t>
            </a:r>
            <a:r>
              <a:rPr lang="en-GB" sz="1700" dirty="0">
                <a:solidFill>
                  <a:schemeClr val="tx1"/>
                </a:solidFill>
                <a:latin typeface="华文中宋" panose="02010600040101010101" pitchFamily="2" charset="-122"/>
                <a:ea typeface="华文中宋" panose="02010600040101010101" pitchFamily="2"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由</a:t>
            </a:r>
            <a:r>
              <a:rPr lang="en-GB" sz="1700" dirty="0" smtClean="0">
                <a:solidFill>
                  <a:schemeClr val="tx1"/>
                </a:solidFill>
                <a:latin typeface="华文中宋" panose="02010600040101010101" pitchFamily="2" charset="-122"/>
                <a:ea typeface="华文中宋" panose="02010600040101010101" pitchFamily="2" charset="-122"/>
              </a:rPr>
              <a:t>American </a:t>
            </a:r>
            <a:r>
              <a:rPr lang="en-GB" sz="1700" dirty="0">
                <a:solidFill>
                  <a:schemeClr val="tx1"/>
                </a:solidFill>
                <a:latin typeface="华文中宋" panose="02010600040101010101" pitchFamily="2" charset="-122"/>
                <a:ea typeface="华文中宋" panose="02010600040101010101" pitchFamily="2" charset="-122"/>
              </a:rPr>
              <a:t>Surgical </a:t>
            </a:r>
            <a:r>
              <a:rPr lang="en-GB" sz="1700" dirty="0" smtClean="0">
                <a:solidFill>
                  <a:schemeClr val="tx1"/>
                </a:solidFill>
                <a:latin typeface="华文中宋" panose="02010600040101010101" pitchFamily="2" charset="-122"/>
                <a:ea typeface="华文中宋" panose="02010600040101010101" pitchFamily="2" charset="-122"/>
              </a:rPr>
              <a:t>Association</a:t>
            </a:r>
            <a:r>
              <a:rPr lang="zh-CN" altLang="en-US" sz="1700" dirty="0" smtClean="0">
                <a:solidFill>
                  <a:schemeClr val="tx1"/>
                </a:solidFill>
                <a:latin typeface="黑体" panose="02010609060101010101" pitchFamily="49" charset="-122"/>
                <a:ea typeface="黑体" panose="02010609060101010101" pitchFamily="49" charset="-122"/>
              </a:rPr>
              <a:t>（美国外科学会）</a:t>
            </a:r>
            <a:r>
              <a:rPr lang="en-GB" sz="1700" dirty="0" smtClean="0">
                <a:solidFill>
                  <a:schemeClr val="tx1"/>
                </a:solidFill>
                <a:latin typeface="黑体" panose="02010609060101010101" pitchFamily="49" charset="-122"/>
                <a:ea typeface="黑体" panose="02010609060101010101" pitchFamily="49"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和</a:t>
            </a:r>
            <a:r>
              <a:rPr lang="en-GB" sz="1700" dirty="0" smtClean="0">
                <a:solidFill>
                  <a:schemeClr val="tx1"/>
                </a:solidFill>
                <a:latin typeface="华文中宋" panose="02010600040101010101" pitchFamily="2" charset="-122"/>
                <a:ea typeface="华文中宋" panose="02010600040101010101" pitchFamily="2" charset="-122"/>
              </a:rPr>
              <a:t> </a:t>
            </a:r>
            <a:r>
              <a:rPr lang="en-GB" sz="1700" dirty="0">
                <a:solidFill>
                  <a:schemeClr val="tx1"/>
                </a:solidFill>
                <a:latin typeface="华文中宋" panose="02010600040101010101" pitchFamily="2" charset="-122"/>
                <a:ea typeface="华文中宋" panose="02010600040101010101" pitchFamily="2" charset="-122"/>
              </a:rPr>
              <a:t>European Surgical </a:t>
            </a:r>
            <a:r>
              <a:rPr lang="en-GB" sz="1700" dirty="0" smtClean="0">
                <a:solidFill>
                  <a:schemeClr val="tx1"/>
                </a:solidFill>
                <a:latin typeface="华文中宋" panose="02010600040101010101" pitchFamily="2" charset="-122"/>
                <a:ea typeface="华文中宋" panose="02010600040101010101" pitchFamily="2" charset="-122"/>
              </a:rPr>
              <a:t>Association</a:t>
            </a:r>
            <a:r>
              <a:rPr lang="zh-CN" altLang="en-US" sz="1700" dirty="0" smtClean="0">
                <a:solidFill>
                  <a:schemeClr val="tx1"/>
                </a:solidFill>
                <a:latin typeface="华文中宋" panose="02010600040101010101" pitchFamily="2" charset="-122"/>
                <a:ea typeface="华文中宋" panose="02010600040101010101" pitchFamily="2" charset="-122"/>
              </a:rPr>
              <a:t>（</a:t>
            </a:r>
            <a:r>
              <a:rPr lang="zh-CN" altLang="en-US" sz="1700" dirty="0" smtClean="0">
                <a:solidFill>
                  <a:schemeClr val="tx1"/>
                </a:solidFill>
                <a:latin typeface="黑体" panose="02010609060101010101" pitchFamily="49" charset="-122"/>
                <a:ea typeface="黑体" panose="02010609060101010101" pitchFamily="49" charset="-122"/>
              </a:rPr>
              <a:t>欧洲外科学会）</a:t>
            </a:r>
            <a:r>
              <a:rPr lang="zh-CN" altLang="en-US" sz="1700" dirty="0" smtClean="0">
                <a:solidFill>
                  <a:schemeClr val="tx1"/>
                </a:solidFill>
                <a:latin typeface="华文中宋" panose="02010600040101010101" pitchFamily="2" charset="-122"/>
                <a:ea typeface="华文中宋" panose="02010600040101010101" pitchFamily="2" charset="-122"/>
              </a:rPr>
              <a:t>联合出版</a:t>
            </a:r>
            <a:r>
              <a:rPr lang="en-GB" sz="1700" dirty="0" smtClean="0">
                <a:solidFill>
                  <a:schemeClr val="tx1"/>
                </a:solidFill>
                <a:latin typeface="华文中宋" panose="02010600040101010101" pitchFamily="2" charset="-122"/>
                <a:ea typeface="华文中宋" panose="02010600040101010101" pitchFamily="2"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在</a:t>
            </a:r>
            <a:r>
              <a:rPr lang="en-GB" sz="1700" dirty="0" smtClean="0">
                <a:solidFill>
                  <a:schemeClr val="tx1"/>
                </a:solidFill>
                <a:latin typeface="华文中宋" panose="02010600040101010101" pitchFamily="2" charset="-122"/>
                <a:ea typeface="华文中宋" panose="02010600040101010101" pitchFamily="2" charset="-122"/>
              </a:rPr>
              <a:t>Surgery </a:t>
            </a:r>
            <a:r>
              <a:rPr lang="zh-CN" altLang="en-US" sz="1700" dirty="0" smtClean="0">
                <a:solidFill>
                  <a:schemeClr val="tx1"/>
                </a:solidFill>
                <a:latin typeface="黑体" panose="02010609060101010101" pitchFamily="49" charset="-122"/>
                <a:ea typeface="黑体" panose="02010609060101010101" pitchFamily="49" charset="-122"/>
              </a:rPr>
              <a:t>（外科学）排名第一</a:t>
            </a:r>
            <a:r>
              <a:rPr lang="en-GB" sz="1700" dirty="0" smtClean="0">
                <a:solidFill>
                  <a:schemeClr val="tx1"/>
                </a:solidFill>
                <a:latin typeface="华文中宋" panose="02010600040101010101" pitchFamily="2" charset="-122"/>
                <a:ea typeface="华文中宋" panose="02010600040101010101" pitchFamily="2" charset="-122"/>
              </a:rPr>
              <a:t>. </a:t>
            </a:r>
          </a:p>
          <a:p>
            <a:pPr marL="1831975" lvl="4" indent="0">
              <a:buNone/>
            </a:pPr>
            <a:r>
              <a:rPr lang="en-GB" sz="1700" dirty="0" smtClean="0">
                <a:solidFill>
                  <a:schemeClr val="tx1"/>
                </a:solidFill>
                <a:latin typeface="华文中宋" panose="02010600040101010101" pitchFamily="2" charset="-122"/>
                <a:ea typeface="华文中宋" panose="02010600040101010101" pitchFamily="2" charset="-122"/>
              </a:rPr>
              <a:t>(IF 6.329*)</a:t>
            </a:r>
            <a:endParaRPr lang="en-GB" sz="1700" dirty="0">
              <a:solidFill>
                <a:schemeClr val="tx1"/>
              </a:solidFill>
              <a:latin typeface="华文中宋" panose="02010600040101010101" pitchFamily="2" charset="-122"/>
              <a:ea typeface="华文中宋" panose="02010600040101010101" pitchFamily="2" charset="-122"/>
            </a:endParaRPr>
          </a:p>
          <a:p>
            <a:pPr marL="1831975" lvl="4" indent="0">
              <a:buNone/>
            </a:pPr>
            <a:endParaRPr lang="en-GB" sz="1700" dirty="0">
              <a:solidFill>
                <a:schemeClr val="tx1"/>
              </a:solidFill>
              <a:latin typeface="华文中宋" panose="02010600040101010101" pitchFamily="2" charset="-122"/>
              <a:ea typeface="华文中宋" panose="02010600040101010101" pitchFamily="2" charset="-122"/>
            </a:endParaRPr>
          </a:p>
          <a:p>
            <a:pPr marL="1831975" lvl="4" indent="0">
              <a:buNone/>
            </a:pPr>
            <a:r>
              <a:rPr lang="en-GB" sz="1700" b="1" i="1" dirty="0">
                <a:solidFill>
                  <a:schemeClr val="tx1"/>
                </a:solidFill>
                <a:latin typeface="华文中宋" panose="02010600040101010101" pitchFamily="2" charset="-122"/>
                <a:ea typeface="华文中宋" panose="02010600040101010101" pitchFamily="2" charset="-122"/>
              </a:rPr>
              <a:t>The Journal of Head Trauma </a:t>
            </a:r>
            <a:r>
              <a:rPr lang="en-GB" sz="1700" b="1" i="1" dirty="0" smtClean="0">
                <a:solidFill>
                  <a:schemeClr val="tx1"/>
                </a:solidFill>
                <a:latin typeface="华文中宋" panose="02010600040101010101" pitchFamily="2" charset="-122"/>
                <a:ea typeface="华文中宋" panose="02010600040101010101" pitchFamily="2" charset="-122"/>
              </a:rPr>
              <a:t>Rehabilitation</a:t>
            </a:r>
            <a:r>
              <a:rPr lang="en-GB" sz="1700" dirty="0" smtClean="0">
                <a:solidFill>
                  <a:schemeClr val="tx1"/>
                </a:solidFill>
                <a:latin typeface="华文中宋" panose="02010600040101010101" pitchFamily="2" charset="-122"/>
                <a:ea typeface="华文中宋" panose="02010600040101010101" pitchFamily="2"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是</a:t>
            </a:r>
            <a:r>
              <a:rPr lang="en-GB" sz="1700" dirty="0" smtClean="0">
                <a:solidFill>
                  <a:schemeClr val="tx1"/>
                </a:solidFill>
                <a:latin typeface="华文中宋" panose="02010600040101010101" pitchFamily="2" charset="-122"/>
                <a:ea typeface="华文中宋" panose="02010600040101010101" pitchFamily="2" charset="-122"/>
              </a:rPr>
              <a:t>Brain </a:t>
            </a:r>
            <a:r>
              <a:rPr lang="en-GB" sz="1700" dirty="0">
                <a:solidFill>
                  <a:schemeClr val="tx1"/>
                </a:solidFill>
                <a:latin typeface="华文中宋" panose="02010600040101010101" pitchFamily="2" charset="-122"/>
                <a:ea typeface="华文中宋" panose="02010600040101010101" pitchFamily="2" charset="-122"/>
              </a:rPr>
              <a:t>Injury Association of </a:t>
            </a:r>
            <a:r>
              <a:rPr lang="en-GB" sz="1700" dirty="0" smtClean="0">
                <a:solidFill>
                  <a:schemeClr val="tx1"/>
                </a:solidFill>
                <a:latin typeface="华文中宋" panose="02010600040101010101" pitchFamily="2" charset="-122"/>
                <a:ea typeface="华文中宋" panose="02010600040101010101" pitchFamily="2" charset="-122"/>
              </a:rPr>
              <a:t>America </a:t>
            </a:r>
            <a:r>
              <a:rPr lang="zh-CN" altLang="en-US" sz="1700" dirty="0" smtClean="0">
                <a:solidFill>
                  <a:schemeClr val="tx1"/>
                </a:solidFill>
                <a:latin typeface="黑体" panose="02010609060101010101" pitchFamily="49" charset="-122"/>
                <a:ea typeface="黑体" panose="02010609060101010101" pitchFamily="49" charset="-122"/>
              </a:rPr>
              <a:t>（美国脑损伤协会）的官方期刊，经过同行评议，在康复医学中排名第一</a:t>
            </a:r>
            <a:r>
              <a:rPr lang="en-GB" sz="1700" dirty="0" smtClean="0">
                <a:solidFill>
                  <a:schemeClr val="tx1"/>
                </a:solidFill>
                <a:latin typeface="黑体" panose="02010609060101010101" pitchFamily="49" charset="-122"/>
                <a:ea typeface="黑体" panose="02010609060101010101" pitchFamily="49" charset="-122"/>
              </a:rPr>
              <a:t>.</a:t>
            </a:r>
          </a:p>
          <a:p>
            <a:pPr marL="1831975" lvl="4" indent="0">
              <a:buNone/>
            </a:pPr>
            <a:r>
              <a:rPr lang="en-GB" sz="1700" dirty="0" smtClean="0">
                <a:solidFill>
                  <a:schemeClr val="tx1"/>
                </a:solidFill>
                <a:latin typeface="华文中宋" panose="02010600040101010101" pitchFamily="2" charset="-122"/>
                <a:ea typeface="华文中宋" panose="02010600040101010101" pitchFamily="2" charset="-122"/>
              </a:rPr>
              <a:t>(IF 4.443*)</a:t>
            </a:r>
            <a:endParaRPr lang="en-GB" sz="1700" dirty="0">
              <a:solidFill>
                <a:schemeClr val="tx1"/>
              </a:solidFill>
              <a:latin typeface="华文中宋" panose="02010600040101010101" pitchFamily="2" charset="-122"/>
              <a:ea typeface="华文中宋" panose="02010600040101010101" pitchFamily="2" charset="-122"/>
            </a:endParaRPr>
          </a:p>
          <a:p>
            <a:pPr lvl="1"/>
            <a:endParaRPr lang="en-US" sz="1400" dirty="0">
              <a:latin typeface="华文中宋" panose="02010600040101010101" pitchFamily="2" charset="-122"/>
              <a:ea typeface="华文中宋" panose="02010600040101010101" pitchFamily="2" charset="-122"/>
            </a:endParaRPr>
          </a:p>
        </p:txBody>
      </p:sp>
      <p:sp>
        <p:nvSpPr>
          <p:cNvPr id="4" name="TextBox 3"/>
          <p:cNvSpPr txBox="1"/>
          <p:nvPr/>
        </p:nvSpPr>
        <p:spPr>
          <a:xfrm>
            <a:off x="5638800" y="5972889"/>
            <a:ext cx="3505200" cy="246221"/>
          </a:xfrm>
          <a:prstGeom prst="rect">
            <a:avLst/>
          </a:prstGeom>
          <a:noFill/>
        </p:spPr>
        <p:txBody>
          <a:bodyPr wrap="square" rtlCol="0">
            <a:spAutoFit/>
          </a:bodyPr>
          <a:lstStyle/>
          <a:p>
            <a:r>
              <a:rPr lang="en-GB" sz="1000" dirty="0"/>
              <a:t>*</a:t>
            </a:r>
            <a:r>
              <a:rPr lang="en-GB" sz="1000" dirty="0" smtClean="0"/>
              <a:t>2012 </a:t>
            </a:r>
            <a:r>
              <a:rPr lang="en-GB" sz="1000" i="1" dirty="0"/>
              <a:t>Journal Citation Reports</a:t>
            </a:r>
            <a:r>
              <a:rPr lang="en-GB" sz="1000" dirty="0"/>
              <a:t>® (Thomson Reuters, </a:t>
            </a:r>
            <a:r>
              <a:rPr lang="en-GB" sz="1000" dirty="0" smtClean="0"/>
              <a:t>2013)</a:t>
            </a:r>
            <a:endParaRPr lang="en-GB" sz="1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2352" y="1904999"/>
            <a:ext cx="969461" cy="129540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352" y="3352799"/>
            <a:ext cx="925287" cy="129540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4438" y="4800598"/>
            <a:ext cx="925287" cy="12954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3172399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idx="4294967295"/>
          </p:nvPr>
        </p:nvSpPr>
        <p:spPr>
          <a:xfrm>
            <a:off x="990600" y="209550"/>
            <a:ext cx="8153400" cy="1085850"/>
          </a:xfrm>
        </p:spPr>
        <p:txBody>
          <a:bodyPr/>
          <a:lstStyle>
            <a:lvl1pPr eaLnBrk="0" hangingPunct="0">
              <a:defRPr kumimoji="1" sz="2400">
                <a:solidFill>
                  <a:srgbClr val="0768A9"/>
                </a:solidFill>
                <a:latin typeface="Trebuchet MS" pitchFamily="34" charset="0"/>
                <a:ea typeface="ＭＳ Ｐゴシック" pitchFamily="34" charset="-128"/>
              </a:defRPr>
            </a:lvl1pPr>
            <a:lvl2pPr marL="742950" indent="-285750" eaLnBrk="0" hangingPunct="0">
              <a:defRPr kumimoji="1" sz="2400">
                <a:solidFill>
                  <a:srgbClr val="0768A9"/>
                </a:solidFill>
                <a:latin typeface="Trebuchet MS" pitchFamily="34" charset="0"/>
                <a:ea typeface="ＭＳ Ｐゴシック" pitchFamily="34" charset="-128"/>
              </a:defRPr>
            </a:lvl2pPr>
            <a:lvl3pPr marL="1143000" indent="-228600" eaLnBrk="0" hangingPunct="0">
              <a:defRPr kumimoji="1" sz="2400">
                <a:solidFill>
                  <a:srgbClr val="0768A9"/>
                </a:solidFill>
                <a:latin typeface="Trebuchet MS" pitchFamily="34" charset="0"/>
                <a:ea typeface="ＭＳ Ｐゴシック" pitchFamily="34" charset="-128"/>
              </a:defRPr>
            </a:lvl3pPr>
            <a:lvl4pPr marL="1600200" indent="-228600" eaLnBrk="0" hangingPunct="0">
              <a:defRPr kumimoji="1" sz="2400">
                <a:solidFill>
                  <a:srgbClr val="0768A9"/>
                </a:solidFill>
                <a:latin typeface="Trebuchet MS" pitchFamily="34" charset="0"/>
                <a:ea typeface="ＭＳ Ｐゴシック" pitchFamily="34" charset="-128"/>
              </a:defRPr>
            </a:lvl4pPr>
            <a:lvl5pPr marL="2057400" indent="-228600" eaLnBrk="0" hangingPunct="0">
              <a:defRPr kumimoji="1" sz="2400">
                <a:solidFill>
                  <a:srgbClr val="0768A9"/>
                </a:solidFill>
                <a:latin typeface="Trebuchet MS" pitchFamily="34" charset="0"/>
                <a:ea typeface="ＭＳ Ｐゴシック" pitchFamily="34" charset="-128"/>
              </a:defRPr>
            </a:lvl5pPr>
            <a:lvl6pPr marL="25146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6pPr>
            <a:lvl7pPr marL="29718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7pPr>
            <a:lvl8pPr marL="34290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8pPr>
            <a:lvl9pPr marL="38862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9pPr>
          </a:lstStyle>
          <a:p>
            <a:pPr eaLnBrk="1" hangingPunct="1">
              <a:defRPr/>
            </a:pPr>
            <a:r>
              <a:rPr kumimoji="0" lang="en-US" altLang="zh-TW" sz="3400" dirty="0" err="1" smtClean="0">
                <a:solidFill>
                  <a:srgbClr val="0070C0"/>
                </a:solidFill>
                <a:latin typeface="+mj-lt"/>
                <a:ea typeface="黑体" panose="02010609060101010101" pitchFamily="49" charset="-122"/>
                <a:cs typeface="ＭＳ Ｐゴシック" pitchFamily="34" charset="-128"/>
              </a:rPr>
              <a:t>OvidSP</a:t>
            </a:r>
            <a:r>
              <a:rPr kumimoji="0" lang="en-US" altLang="zh-TW" sz="3400" dirty="0" smtClean="0">
                <a:solidFill>
                  <a:srgbClr val="0070C0"/>
                </a:solidFill>
                <a:latin typeface="+mj-lt"/>
                <a:ea typeface="黑体" panose="02010609060101010101" pitchFamily="49" charset="-122"/>
                <a:cs typeface="ＭＳ Ｐゴシック" pitchFamily="34" charset="-128"/>
              </a:rPr>
              <a:t> 3.0</a:t>
            </a:r>
            <a:r>
              <a:rPr kumimoji="0" lang="zh-CN" altLang="en-US" sz="3400" b="1" dirty="0" smtClean="0">
                <a:solidFill>
                  <a:srgbClr val="0070C0"/>
                </a:solidFill>
                <a:latin typeface="+mj-lt"/>
                <a:ea typeface="黑体" panose="02010609060101010101" pitchFamily="49" charset="-122"/>
                <a:cs typeface="ＭＳ Ｐゴシック" pitchFamily="34" charset="-128"/>
              </a:rPr>
              <a:t>工具栏</a:t>
            </a:r>
            <a:endParaRPr kumimoji="0" lang="en-US" altLang="zh-TW" sz="3400" dirty="0" smtClean="0">
              <a:solidFill>
                <a:srgbClr val="0070C0"/>
              </a:solidFill>
              <a:latin typeface="+mj-lt"/>
              <a:ea typeface="黑体" panose="02010609060101010101" pitchFamily="49" charset="-122"/>
              <a:cs typeface="ＭＳ Ｐゴシック" pitchFamily="34" charset="-128"/>
            </a:endParaRPr>
          </a:p>
        </p:txBody>
      </p:sp>
      <p:sp>
        <p:nvSpPr>
          <p:cNvPr id="128005" name="Rectangle 5"/>
          <p:cNvSpPr>
            <a:spLocks noChangeArrowheads="1"/>
          </p:cNvSpPr>
          <p:nvPr/>
        </p:nvSpPr>
        <p:spPr bwMode="auto">
          <a:xfrm>
            <a:off x="191293" y="1186218"/>
            <a:ext cx="879872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a:lstStyle>
            <a:lvl1pPr marL="342900" indent="-342900" eaLnBrk="0" hangingPunct="0">
              <a:spcBef>
                <a:spcPct val="20000"/>
              </a:spcBef>
              <a:buChar char="•"/>
              <a:defRPr sz="2400">
                <a:solidFill>
                  <a:srgbClr val="0768A9"/>
                </a:solidFill>
                <a:latin typeface="Trebuchet MS" pitchFamily="34" charset="0"/>
                <a:ea typeface="ＭＳ Ｐゴシック" pitchFamily="34" charset="-128"/>
              </a:defRPr>
            </a:lvl1pPr>
            <a:lvl2pPr marL="569913" indent="-225425"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pPr lvl="1"/>
            <a:r>
              <a:rPr lang="zh-CN" altLang="en-US" sz="2400" dirty="0">
                <a:solidFill>
                  <a:srgbClr val="0768A9"/>
                </a:solidFill>
                <a:latin typeface="+mj-lt"/>
                <a:ea typeface="黑体" panose="02010609060101010101" pitchFamily="49" charset="-122"/>
              </a:rPr>
              <a:t>点击</a:t>
            </a:r>
            <a:r>
              <a:rPr lang="en-US" altLang="zh-TW" sz="2400" dirty="0">
                <a:solidFill>
                  <a:srgbClr val="0768A9"/>
                </a:solidFill>
                <a:latin typeface="+mj-lt"/>
                <a:ea typeface="黑体" panose="02010609060101010101" pitchFamily="49" charset="-122"/>
              </a:rPr>
              <a:t> “x” </a:t>
            </a:r>
            <a:r>
              <a:rPr lang="zh-CN" altLang="en-US" sz="2400" dirty="0">
                <a:solidFill>
                  <a:srgbClr val="0768A9"/>
                </a:solidFill>
                <a:latin typeface="+mj-lt"/>
                <a:ea typeface="黑体" panose="02010609060101010101" pitchFamily="49" charset="-122"/>
              </a:rPr>
              <a:t>将收起</a:t>
            </a:r>
            <a:r>
              <a:rPr lang="zh-CN" altLang="zh-TW" sz="2400" dirty="0">
                <a:solidFill>
                  <a:srgbClr val="0768A9"/>
                </a:solidFill>
                <a:latin typeface="+mj-lt"/>
                <a:ea typeface="黑体" panose="02010609060101010101" pitchFamily="49" charset="-122"/>
              </a:rPr>
              <a:t>工具</a:t>
            </a:r>
            <a:r>
              <a:rPr lang="zh-CN" altLang="en-US" sz="2400" dirty="0">
                <a:solidFill>
                  <a:srgbClr val="0768A9"/>
                </a:solidFill>
                <a:latin typeface="+mj-lt"/>
                <a:ea typeface="黑体" panose="02010609060101010101" pitchFamily="49" charset="-122"/>
              </a:rPr>
              <a:t>栏</a:t>
            </a:r>
            <a:endParaRPr lang="en-US" altLang="zh-TW" sz="2400" dirty="0">
              <a:solidFill>
                <a:srgbClr val="0768A9"/>
              </a:solidFill>
              <a:latin typeface="+mj-lt"/>
              <a:ea typeface="黑体" panose="02010609060101010101" pitchFamily="49" charset="-122"/>
            </a:endParaRPr>
          </a:p>
          <a:p>
            <a:pPr lvl="1"/>
            <a:r>
              <a:rPr lang="en-US" altLang="zh-TW" sz="2400" dirty="0" err="1">
                <a:solidFill>
                  <a:srgbClr val="0768A9"/>
                </a:solidFill>
                <a:latin typeface="+mj-lt"/>
                <a:ea typeface="黑体" panose="02010609060101010101" pitchFamily="49" charset="-122"/>
              </a:rPr>
              <a:t>OvidSP</a:t>
            </a:r>
            <a:r>
              <a:rPr lang="zh-CN" altLang="en-US" sz="2400" dirty="0">
                <a:solidFill>
                  <a:srgbClr val="0768A9"/>
                </a:solidFill>
                <a:latin typeface="+mj-lt"/>
                <a:ea typeface="黑体" panose="02010609060101010101" pitchFamily="49" charset="-122"/>
              </a:rPr>
              <a:t>将检测版本，并当新版本可安装时提醒用户</a:t>
            </a:r>
            <a:endParaRPr lang="en-US" altLang="zh-TW" sz="2400" dirty="0">
              <a:solidFill>
                <a:srgbClr val="0768A9"/>
              </a:solidFill>
              <a:latin typeface="+mj-lt"/>
              <a:ea typeface="黑体" panose="02010609060101010101" pitchFamily="49" charset="-122"/>
            </a:endParaRPr>
          </a:p>
          <a:p>
            <a:pPr lvl="1"/>
            <a:r>
              <a:rPr lang="en-US" altLang="zh-TW" sz="2400" dirty="0">
                <a:solidFill>
                  <a:srgbClr val="0768A9"/>
                </a:solidFill>
                <a:latin typeface="+mj-lt"/>
                <a:ea typeface="黑体" panose="02010609060101010101" pitchFamily="49" charset="-122"/>
              </a:rPr>
              <a:t> </a:t>
            </a:r>
            <a:r>
              <a:rPr lang="zh-CN" altLang="zh-TW" sz="2400" dirty="0">
                <a:solidFill>
                  <a:srgbClr val="0768A9"/>
                </a:solidFill>
                <a:latin typeface="+mj-lt"/>
                <a:ea typeface="黑体" panose="02010609060101010101" pitchFamily="49" charset="-122"/>
              </a:rPr>
              <a:t>工具</a:t>
            </a:r>
            <a:r>
              <a:rPr lang="zh-CN" altLang="en-US" sz="2400" dirty="0">
                <a:solidFill>
                  <a:srgbClr val="0768A9"/>
                </a:solidFill>
                <a:latin typeface="+mj-lt"/>
                <a:ea typeface="黑体" panose="02010609060101010101" pitchFamily="49" charset="-122"/>
              </a:rPr>
              <a:t>栏在所有网站均为可用，除了在</a:t>
            </a:r>
            <a:r>
              <a:rPr lang="en-US" altLang="zh-TW" sz="2400" dirty="0" err="1">
                <a:solidFill>
                  <a:srgbClr val="0768A9"/>
                </a:solidFill>
                <a:latin typeface="+mj-lt"/>
                <a:ea typeface="黑体" panose="02010609060101010101" pitchFamily="49" charset="-122"/>
              </a:rPr>
              <a:t>OvidSP</a:t>
            </a:r>
            <a:r>
              <a:rPr lang="zh-CN" altLang="en-US" sz="2400" dirty="0">
                <a:solidFill>
                  <a:srgbClr val="0768A9"/>
                </a:solidFill>
                <a:latin typeface="+mj-lt"/>
                <a:ea typeface="黑体" panose="02010609060101010101" pitchFamily="49" charset="-122"/>
              </a:rPr>
              <a:t>时（不可用）</a:t>
            </a:r>
            <a:endParaRPr lang="en-US" altLang="zh-TW" sz="2400" dirty="0">
              <a:solidFill>
                <a:srgbClr val="0768A9"/>
              </a:solidFill>
              <a:latin typeface="+mj-lt"/>
              <a:ea typeface="黑体" panose="02010609060101010101" pitchFamily="49" charset="-122"/>
            </a:endParaRPr>
          </a:p>
        </p:txBody>
      </p:sp>
      <p:pic>
        <p:nvPicPr>
          <p:cNvPr id="12800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138" y="2819400"/>
            <a:ext cx="865187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
        <p:nvSpPr>
          <p:cNvPr id="128007" name="Rectangle 7"/>
          <p:cNvSpPr>
            <a:spLocks noChangeArrowheads="1"/>
          </p:cNvSpPr>
          <p:nvPr/>
        </p:nvSpPr>
        <p:spPr bwMode="auto">
          <a:xfrm>
            <a:off x="304800" y="3733800"/>
            <a:ext cx="4114800" cy="381000"/>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sz="2400">
                <a:solidFill>
                  <a:srgbClr val="0768A9"/>
                </a:solidFill>
                <a:latin typeface="Trebuchet MS" pitchFamily="34" charset="0"/>
                <a:ea typeface="ＭＳ Ｐゴシック" pitchFamily="34" charset="-128"/>
              </a:defRPr>
            </a:lvl1pPr>
            <a:lvl2pPr marL="742950" indent="-285750"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pPr eaLnBrk="1" hangingPunct="1">
              <a:spcBef>
                <a:spcPct val="0"/>
              </a:spcBef>
              <a:buFontTx/>
              <a:buNone/>
            </a:pPr>
            <a:endParaRPr lang="en-US" altLang="zh-TW"/>
          </a:p>
        </p:txBody>
      </p:sp>
    </p:spTree>
    <p:extLst>
      <p:ext uri="{BB962C8B-B14F-4D97-AF65-F5344CB8AC3E}">
        <p14:creationId xmlns:p14="http://schemas.microsoft.com/office/powerpoint/2010/main" xmlns="" val="2891326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554037"/>
          </a:xfrm>
        </p:spPr>
        <p:txBody>
          <a:bodyPr/>
          <a:lstStyle/>
          <a:p>
            <a:pPr eaLnBrk="1" hangingPunct="1"/>
            <a:r>
              <a:rPr lang="zh-CN" altLang="en-US" sz="3000" smtClean="0">
                <a:solidFill>
                  <a:srgbClr val="0768A9"/>
                </a:solidFill>
                <a:latin typeface="宋体" pitchFamily="2" charset="-122"/>
                <a:ea typeface="宋体" pitchFamily="2" charset="-122"/>
              </a:rPr>
              <a:t>如需要更多详细内容</a:t>
            </a:r>
            <a:endParaRPr lang="en-US" altLang="zh-CN" sz="3000" smtClean="0">
              <a:solidFill>
                <a:srgbClr val="0768A9"/>
              </a:solidFill>
              <a:latin typeface="宋体" pitchFamily="2" charset="-122"/>
              <a:ea typeface="宋体" pitchFamily="2" charset="-122"/>
            </a:endParaRPr>
          </a:p>
        </p:txBody>
      </p:sp>
      <p:sp>
        <p:nvSpPr>
          <p:cNvPr id="55299" name="Rectangle 3"/>
          <p:cNvSpPr txBox="1">
            <a:spLocks noChangeArrowheads="1"/>
          </p:cNvSpPr>
          <p:nvPr/>
        </p:nvSpPr>
        <p:spPr bwMode="auto">
          <a:xfrm>
            <a:off x="-838200" y="1052581"/>
            <a:ext cx="91440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indent="-2921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indent="-2921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indent="-2921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indent="-2921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indent="-2921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lvl="4" eaLnBrk="1" hangingPunct="1">
              <a:spcBef>
                <a:spcPct val="0"/>
              </a:spcBef>
              <a:buClrTx/>
              <a:buFontTx/>
              <a:buNone/>
            </a:pPr>
            <a:r>
              <a:rPr lang="en-GB" altLang="zh-CN" sz="2200" dirty="0">
                <a:solidFill>
                  <a:srgbClr val="0070C0"/>
                </a:solidFill>
                <a:ea typeface="MS PGothic" pitchFamily="34" charset="-128"/>
                <a:hlinkClick r:id="rId3"/>
              </a:rPr>
              <a:t>support@ovid.com</a:t>
            </a:r>
            <a:r>
              <a:rPr lang="en-GB" altLang="zh-CN" sz="2200" dirty="0">
                <a:solidFill>
                  <a:srgbClr val="0070C0"/>
                </a:solidFill>
                <a:ea typeface="MS PGothic" pitchFamily="34" charset="-128"/>
              </a:rPr>
              <a:t> or </a:t>
            </a:r>
            <a:r>
              <a:rPr lang="zh-CN" altLang="en-US" sz="2200" dirty="0">
                <a:solidFill>
                  <a:srgbClr val="0070C0"/>
                </a:solidFill>
                <a:ea typeface="MS PGothic" pitchFamily="34" charset="-128"/>
              </a:rPr>
              <a:t>访问</a:t>
            </a:r>
            <a:r>
              <a:rPr lang="en-GB" altLang="zh-CN" sz="2200" dirty="0">
                <a:solidFill>
                  <a:srgbClr val="0070C0"/>
                </a:solidFill>
                <a:ea typeface="MS PGothic" pitchFamily="34" charset="-128"/>
              </a:rPr>
              <a:t> </a:t>
            </a:r>
            <a:r>
              <a:rPr lang="en-GB" altLang="zh-CN" sz="2200" dirty="0">
                <a:solidFill>
                  <a:srgbClr val="0070C0"/>
                </a:solidFill>
                <a:ea typeface="MS PGothic" pitchFamily="34" charset="-128"/>
                <a:hlinkClick r:id="rId4"/>
              </a:rPr>
              <a:t>http://</a:t>
            </a:r>
            <a:r>
              <a:rPr lang="en-GB" altLang="zh-CN" sz="2200" dirty="0" smtClean="0">
                <a:solidFill>
                  <a:srgbClr val="0070C0"/>
                </a:solidFill>
                <a:ea typeface="MS PGothic" pitchFamily="34" charset="-128"/>
                <a:hlinkClick r:id="rId4"/>
              </a:rPr>
              <a:t>resourcenter.ovid.com</a:t>
            </a:r>
            <a:r>
              <a:rPr lang="en-GB" altLang="zh-CN" sz="2200" dirty="0" smtClean="0">
                <a:solidFill>
                  <a:srgbClr val="0070C0"/>
                </a:solidFill>
                <a:ea typeface="MS PGothic" pitchFamily="34" charset="-128"/>
              </a:rPr>
              <a:t> </a:t>
            </a:r>
            <a:endParaRPr lang="en-GB" altLang="zh-CN" sz="1800" dirty="0">
              <a:solidFill>
                <a:srgbClr val="0768A9"/>
              </a:solidFill>
              <a:ea typeface="MS PGothic" pitchFamily="34" charset="-128"/>
            </a:endParaRPr>
          </a:p>
        </p:txBody>
      </p:sp>
      <p:pic>
        <p:nvPicPr>
          <p:cNvPr id="8" name="Picture 7" descr="Ovid_support.jpg"/>
          <p:cNvPicPr>
            <a:picLocks noChangeAspect="1"/>
          </p:cNvPicPr>
          <p:nvPr/>
        </p:nvPicPr>
        <p:blipFill>
          <a:blip r:embed="rId5" cstate="print"/>
          <a:stretch>
            <a:fillRect/>
          </a:stretch>
        </p:blipFill>
        <p:spPr>
          <a:xfrm>
            <a:off x="7391400" y="228600"/>
            <a:ext cx="1524000" cy="823981"/>
          </a:xfrm>
          <a:prstGeom prst="rect">
            <a:avLst/>
          </a:prstGeom>
          <a:scene3d>
            <a:camera prst="orthographicFront"/>
            <a:lightRig rig="threePt" dir="t"/>
          </a:scene3d>
          <a:sp3d>
            <a:bevelT/>
          </a:sp3d>
        </p:spPr>
      </p:pic>
      <p:pic>
        <p:nvPicPr>
          <p:cNvPr id="20484"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5175" y="1786415"/>
            <a:ext cx="6924289" cy="4285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24651" y="1786414"/>
            <a:ext cx="6487555" cy="4285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5"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151177" y="1786415"/>
            <a:ext cx="6796355" cy="4285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85349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fade">
                                      <p:cBhvr>
                                        <p:cTn id="14" dur="1000"/>
                                        <p:tgtEl>
                                          <p:spTgt spid="20483"/>
                                        </p:tgtEl>
                                      </p:cBhvr>
                                    </p:animEffect>
                                    <p:anim calcmode="lin" valueType="num">
                                      <p:cBhvr>
                                        <p:cTn id="15" dur="1000" fill="hold"/>
                                        <p:tgtEl>
                                          <p:spTgt spid="20483"/>
                                        </p:tgtEl>
                                        <p:attrNameLst>
                                          <p:attrName>ppt_x</p:attrName>
                                        </p:attrNameLst>
                                      </p:cBhvr>
                                      <p:tavLst>
                                        <p:tav tm="0">
                                          <p:val>
                                            <p:strVal val="#ppt_x"/>
                                          </p:val>
                                        </p:tav>
                                        <p:tav tm="100000">
                                          <p:val>
                                            <p:strVal val="#ppt_x"/>
                                          </p:val>
                                        </p:tav>
                                      </p:tavLst>
                                    </p:anim>
                                    <p:anim calcmode="lin" valueType="num">
                                      <p:cBhvr>
                                        <p:cTn id="16"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85"/>
                                        </p:tgtEl>
                                        <p:attrNameLst>
                                          <p:attrName>style.visibility</p:attrName>
                                        </p:attrNameLst>
                                      </p:cBhvr>
                                      <p:to>
                                        <p:strVal val="visible"/>
                                      </p:to>
                                    </p:set>
                                    <p:animEffect transition="in" filter="fade">
                                      <p:cBhvr>
                                        <p:cTn id="21" dur="1000"/>
                                        <p:tgtEl>
                                          <p:spTgt spid="20485"/>
                                        </p:tgtEl>
                                      </p:cBhvr>
                                    </p:animEffect>
                                    <p:anim calcmode="lin" valueType="num">
                                      <p:cBhvr>
                                        <p:cTn id="22" dur="1000" fill="hold"/>
                                        <p:tgtEl>
                                          <p:spTgt spid="20485"/>
                                        </p:tgtEl>
                                        <p:attrNameLst>
                                          <p:attrName>ppt_x</p:attrName>
                                        </p:attrNameLst>
                                      </p:cBhvr>
                                      <p:tavLst>
                                        <p:tav tm="0">
                                          <p:val>
                                            <p:strVal val="#ppt_x"/>
                                          </p:val>
                                        </p:tav>
                                        <p:tav tm="100000">
                                          <p:val>
                                            <p:strVal val="#ppt_x"/>
                                          </p:val>
                                        </p:tav>
                                      </p:tavLst>
                                    </p:anim>
                                    <p:anim calcmode="lin" valueType="num">
                                      <p:cBhvr>
                                        <p:cTn id="23"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3992563"/>
            <a:ext cx="4419600" cy="2133600"/>
          </a:xfrm>
          <a:prstGeom prst="rect">
            <a:avLst/>
          </a:prstGeom>
          <a:solidFill>
            <a:srgbClr val="0768A9">
              <a:alpha val="91000"/>
            </a:srgbClr>
          </a:solidFill>
          <a:ln w="9525">
            <a:noFill/>
            <a:miter lim="800000"/>
            <a:headEnd/>
            <a:tailEnd/>
          </a:ln>
        </p:spPr>
        <p:txBody>
          <a:bodyPr anchor="ctr"/>
          <a:lstStyle/>
          <a:p>
            <a:pPr marL="457200">
              <a:defRPr/>
            </a:pP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r>
              <a:rPr lang="zh-CN" altLang="en-US" sz="3800" dirty="0" smtClean="0">
                <a:solidFill>
                  <a:schemeClr val="bg1"/>
                </a:solidFill>
                <a:latin typeface="华文中宋" panose="02010600040101010101" pitchFamily="2" charset="-122"/>
                <a:ea typeface="华文中宋" panose="02010600040101010101" pitchFamily="2" charset="-122"/>
              </a:rPr>
              <a:t>问题</a:t>
            </a:r>
            <a:r>
              <a:rPr lang="en-US" sz="3800" dirty="0" smtClean="0">
                <a:solidFill>
                  <a:schemeClr val="bg1"/>
                </a:solidFill>
                <a:latin typeface="华文中宋" panose="02010600040101010101" pitchFamily="2" charset="-122"/>
                <a:ea typeface="华文中宋" panose="02010600040101010101" pitchFamily="2" charset="-122"/>
              </a:rPr>
              <a:t>?</a:t>
            </a:r>
            <a:endParaRPr lang="en-US" sz="3800" dirty="0">
              <a:solidFill>
                <a:schemeClr val="bg1"/>
              </a:solidFill>
              <a:latin typeface="华文中宋" panose="02010600040101010101" pitchFamily="2" charset="-122"/>
              <a:ea typeface="华文中宋" panose="02010600040101010101" pitchFamily="2" charset="-122"/>
            </a:endParaRPr>
          </a:p>
          <a:p>
            <a:pPr marL="457200">
              <a:defRPr/>
            </a:pP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r>
              <a:rPr lang="zh-CN" altLang="en-US" sz="3800" dirty="0">
                <a:solidFill>
                  <a:schemeClr val="bg1"/>
                </a:solidFill>
                <a:latin typeface="华文中宋" panose="02010600040101010101" pitchFamily="2" charset="-122"/>
                <a:ea typeface="华文中宋" panose="02010600040101010101" pitchFamily="2" charset="-122"/>
              </a:rPr>
              <a:t>非常感谢</a:t>
            </a:r>
            <a:r>
              <a:rPr lang="en-US" sz="3800" dirty="0" smtClean="0">
                <a:solidFill>
                  <a:schemeClr val="bg1"/>
                </a:solidFill>
                <a:latin typeface="华文中宋" panose="02010600040101010101" pitchFamily="2" charset="-122"/>
                <a:ea typeface="华文中宋" panose="02010600040101010101" pitchFamily="2" charset="-122"/>
              </a:rPr>
              <a:t>!</a:t>
            </a: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endParaRPr lang="en-US" sz="3800" i="1" dirty="0">
              <a:solidFill>
                <a:schemeClr val="bg1"/>
              </a:solidFill>
              <a:latin typeface="华文中宋" panose="02010600040101010101" pitchFamily="2" charset="-122"/>
              <a:ea typeface="华文中宋" panose="02010600040101010101" pitchFamily="2" charset="-122"/>
            </a:endParaRPr>
          </a:p>
        </p:txBody>
      </p:sp>
      <p:sp>
        <p:nvSpPr>
          <p:cNvPr id="3" name="TextBox 2"/>
          <p:cNvSpPr txBox="1">
            <a:spLocks noChangeArrowheads="1"/>
          </p:cNvSpPr>
          <p:nvPr/>
        </p:nvSpPr>
        <p:spPr bwMode="auto">
          <a:xfrm>
            <a:off x="5292080" y="5105400"/>
            <a:ext cx="393409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r>
              <a:rPr lang="zh-CN" altLang="en-US" sz="2200" b="1" dirty="0">
                <a:solidFill>
                  <a:schemeClr val="bg1"/>
                </a:solidFill>
                <a:latin typeface="华文中宋" panose="02010600040101010101" pitchFamily="2" charset="-122"/>
                <a:ea typeface="华文中宋" panose="02010600040101010101" pitchFamily="2" charset="-122"/>
              </a:rPr>
              <a:t>李宁</a:t>
            </a:r>
            <a:endParaRPr lang="es-ES" altLang="zh-CN" sz="2200" b="1" dirty="0">
              <a:solidFill>
                <a:schemeClr val="bg1"/>
              </a:solidFill>
              <a:latin typeface="华文中宋" panose="02010600040101010101" pitchFamily="2" charset="-122"/>
              <a:ea typeface="华文中宋" panose="02010600040101010101" pitchFamily="2" charset="-122"/>
            </a:endParaRPr>
          </a:p>
          <a:p>
            <a:pPr eaLnBrk="1" hangingPunct="1">
              <a:spcBef>
                <a:spcPct val="0"/>
              </a:spcBef>
              <a:buClrTx/>
              <a:buFontTx/>
              <a:buNone/>
            </a:pPr>
            <a:r>
              <a:rPr lang="en-US" altLang="zh-CN" sz="2200" b="1" dirty="0" smtClean="0">
                <a:solidFill>
                  <a:schemeClr val="bg1"/>
                </a:solidFill>
                <a:latin typeface="华文中宋" panose="02010600040101010101" pitchFamily="2" charset="-122"/>
                <a:ea typeface="华文中宋" panose="02010600040101010101" pitchFamily="2" charset="-122"/>
              </a:rPr>
              <a:t>Ovid</a:t>
            </a:r>
            <a:r>
              <a:rPr lang="zh-CN" altLang="en-US" sz="2200" b="1" dirty="0" smtClean="0">
                <a:solidFill>
                  <a:schemeClr val="bg1"/>
                </a:solidFill>
                <a:latin typeface="华文中宋" panose="02010600040101010101" pitchFamily="2" charset="-122"/>
                <a:ea typeface="华文中宋" panose="02010600040101010101" pitchFamily="2" charset="-122"/>
              </a:rPr>
              <a:t>培训</a:t>
            </a:r>
            <a:r>
              <a:rPr lang="zh-CN" altLang="en-US" sz="2200" b="1" dirty="0">
                <a:solidFill>
                  <a:schemeClr val="bg1"/>
                </a:solidFill>
                <a:latin typeface="华文中宋" panose="02010600040101010101" pitchFamily="2" charset="-122"/>
                <a:ea typeface="华文中宋" panose="02010600040101010101" pitchFamily="2" charset="-122"/>
              </a:rPr>
              <a:t>经理</a:t>
            </a:r>
            <a:endParaRPr lang="es-ES" altLang="zh-CN" sz="2200" b="1" dirty="0">
              <a:solidFill>
                <a:schemeClr val="bg1"/>
              </a:solidFill>
              <a:latin typeface="华文中宋" panose="02010600040101010101" pitchFamily="2" charset="-122"/>
              <a:ea typeface="华文中宋" panose="02010600040101010101" pitchFamily="2" charset="-122"/>
            </a:endParaRPr>
          </a:p>
          <a:p>
            <a:pPr eaLnBrk="1" hangingPunct="1">
              <a:spcBef>
                <a:spcPct val="0"/>
              </a:spcBef>
              <a:buClrTx/>
              <a:buFontTx/>
              <a:buNone/>
            </a:pPr>
            <a:r>
              <a:rPr lang="es-ES" altLang="zh-CN" sz="2200" u="sng" dirty="0">
                <a:solidFill>
                  <a:schemeClr val="bg1"/>
                </a:solidFill>
                <a:latin typeface="华文中宋" panose="02010600040101010101" pitchFamily="2" charset="-122"/>
                <a:ea typeface="华文中宋" panose="02010600040101010101" pitchFamily="2" charset="-122"/>
              </a:rPr>
              <a:t>Ning.li@wolterskluwer.com</a:t>
            </a:r>
          </a:p>
          <a:p>
            <a:pPr eaLnBrk="1" hangingPunct="1">
              <a:spcBef>
                <a:spcPct val="0"/>
              </a:spcBef>
              <a:buClrTx/>
              <a:buFontTx/>
              <a:buNone/>
            </a:pPr>
            <a:r>
              <a:rPr lang="es-ES" altLang="zh-CN" sz="2200" u="sng" dirty="0">
                <a:solidFill>
                  <a:schemeClr val="bg1"/>
                </a:solidFill>
                <a:latin typeface="华文中宋" panose="02010600040101010101" pitchFamily="2" charset="-122"/>
                <a:ea typeface="华文中宋" panose="02010600040101010101" pitchFamily="2" charset="-122"/>
              </a:rPr>
              <a:t>support@ovid.com</a:t>
            </a:r>
          </a:p>
        </p:txBody>
      </p:sp>
      <p:sp>
        <p:nvSpPr>
          <p:cNvPr id="5" name="Rectangle 5"/>
          <p:cNvSpPr>
            <a:spLocks noChangeArrowheads="1"/>
          </p:cNvSpPr>
          <p:nvPr/>
        </p:nvSpPr>
        <p:spPr bwMode="auto">
          <a:xfrm>
            <a:off x="341194" y="810953"/>
            <a:ext cx="8611737" cy="2133600"/>
          </a:xfrm>
          <a:prstGeom prst="rect">
            <a:avLst/>
          </a:prstGeom>
          <a:solidFill>
            <a:schemeClr val="accent2">
              <a:lumMod val="60000"/>
              <a:lumOff val="40000"/>
            </a:schemeClr>
          </a:solidFill>
          <a:ln w="9525">
            <a:noFill/>
            <a:miter lim="800000"/>
            <a:headEnd/>
            <a:tailEnd/>
          </a:ln>
        </p:spPr>
        <p:txBody>
          <a:bodyPr anchor="ctr"/>
          <a:lstStyle/>
          <a:p>
            <a:pPr marL="457200" algn="ctr">
              <a:defRPr/>
            </a:pP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r>
              <a:rPr lang="zh-CN" altLang="en-US" sz="3800" dirty="0" smtClean="0">
                <a:latin typeface="华文中宋" panose="02010600040101010101" pitchFamily="2" charset="-122"/>
                <a:ea typeface="华文中宋" panose="02010600040101010101" pitchFamily="2" charset="-122"/>
              </a:rPr>
              <a:t>培训反馈</a:t>
            </a:r>
            <a:endParaRPr lang="en-US" sz="3800" dirty="0">
              <a:latin typeface="华文中宋" panose="02010600040101010101" pitchFamily="2" charset="-122"/>
              <a:ea typeface="华文中宋" panose="02010600040101010101" pitchFamily="2" charset="-122"/>
            </a:endParaRPr>
          </a:p>
          <a:p>
            <a:pPr marL="457200" lvl="4">
              <a:defRPr/>
            </a:pP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r>
              <a:rPr lang="en-US" altLang="zh-CN" sz="2400" u="sng" dirty="0" smtClean="0">
                <a:hlinkClick r:id="rId3"/>
              </a:rPr>
              <a:t>https</a:t>
            </a:r>
            <a:r>
              <a:rPr lang="en-US" altLang="zh-CN" sz="2400" u="sng" dirty="0">
                <a:hlinkClick r:id="rId3"/>
              </a:rPr>
              <a:t>://</a:t>
            </a:r>
            <a:r>
              <a:rPr lang="en-US" altLang="zh-CN" sz="2400" u="sng" dirty="0" smtClean="0">
                <a:hlinkClick r:id="rId3"/>
              </a:rPr>
              <a:t>www.surveymonkey.com/s/Ovideval_Chinese</a:t>
            </a: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r>
              <a:rPr lang="en-US" sz="3800" dirty="0">
                <a:solidFill>
                  <a:schemeClr val="bg1"/>
                </a:solidFill>
                <a:latin typeface="华文中宋" panose="02010600040101010101" pitchFamily="2" charset="-122"/>
                <a:ea typeface="华文中宋" panose="02010600040101010101" pitchFamily="2" charset="-122"/>
              </a:rPr>
              <a:t/>
            </a:r>
            <a:br>
              <a:rPr lang="en-US" sz="3800" dirty="0">
                <a:solidFill>
                  <a:schemeClr val="bg1"/>
                </a:solidFill>
                <a:latin typeface="华文中宋" panose="02010600040101010101" pitchFamily="2" charset="-122"/>
                <a:ea typeface="华文中宋" panose="02010600040101010101" pitchFamily="2" charset="-122"/>
              </a:rPr>
            </a:br>
            <a:endParaRPr lang="en-US" sz="3800" i="1" dirty="0">
              <a:solidFill>
                <a:schemeClr val="bg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1182163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a:t>
            </a:r>
            <a:r>
              <a:rPr lang="zh-CN" altLang="en-US" dirty="0" smtClean="0">
                <a:latin typeface="黑体" panose="02010609060101010101" pitchFamily="49" charset="-122"/>
                <a:ea typeface="黑体" panose="02010609060101010101" pitchFamily="49" charset="-122"/>
              </a:rPr>
              <a:t>期刊亮点</a:t>
            </a:r>
            <a:endParaRPr lang="en-US" dirty="0">
              <a:latin typeface="黑体" panose="02010609060101010101" pitchFamily="49" charset="-122"/>
              <a:ea typeface="黑体" panose="02010609060101010101" pitchFamily="49" charset="-122"/>
            </a:endParaRPr>
          </a:p>
        </p:txBody>
      </p:sp>
      <p:sp>
        <p:nvSpPr>
          <p:cNvPr id="3" name="Content Placeholder 2"/>
          <p:cNvSpPr>
            <a:spLocks noGrp="1"/>
          </p:cNvSpPr>
          <p:nvPr>
            <p:ph idx="1"/>
          </p:nvPr>
        </p:nvSpPr>
        <p:spPr>
          <a:xfrm>
            <a:off x="304801" y="1371600"/>
            <a:ext cx="8458200" cy="4495800"/>
          </a:xfrm>
        </p:spPr>
        <p:txBody>
          <a:bodyPr/>
          <a:lstStyle/>
          <a:p>
            <a:pPr marL="344488" lvl="1" indent="0">
              <a:buNone/>
            </a:pPr>
            <a:r>
              <a:rPr lang="en-GB" dirty="0" smtClean="0">
                <a:solidFill>
                  <a:srgbClr val="0768A9"/>
                </a:solidFill>
                <a:latin typeface="黑体" panose="02010609060101010101" pitchFamily="49" charset="-122"/>
                <a:ea typeface="黑体" panose="02010609060101010101" pitchFamily="49" charset="-122"/>
              </a:rPr>
              <a:t>6</a:t>
            </a:r>
            <a:r>
              <a:rPr lang="zh-CN" altLang="en-US" dirty="0" smtClean="0">
                <a:solidFill>
                  <a:srgbClr val="0768A9"/>
                </a:solidFill>
                <a:latin typeface="黑体" panose="02010609060101010101" pitchFamily="49" charset="-122"/>
                <a:ea typeface="黑体" panose="02010609060101010101" pitchFamily="49" charset="-122"/>
              </a:rPr>
              <a:t>种期刊在</a:t>
            </a:r>
            <a:r>
              <a:rPr lang="en-US" altLang="zh-CN" dirty="0" smtClean="0">
                <a:solidFill>
                  <a:srgbClr val="0768A9"/>
                </a:solidFill>
                <a:latin typeface="黑体" panose="02010609060101010101" pitchFamily="49" charset="-122"/>
                <a:ea typeface="黑体" panose="02010609060101010101" pitchFamily="49" charset="-122"/>
              </a:rPr>
              <a:t>7</a:t>
            </a:r>
            <a:r>
              <a:rPr lang="zh-CN" altLang="en-US" dirty="0" smtClean="0">
                <a:solidFill>
                  <a:srgbClr val="0768A9"/>
                </a:solidFill>
                <a:latin typeface="黑体" panose="02010609060101010101" pitchFamily="49" charset="-122"/>
                <a:ea typeface="黑体" panose="02010609060101010101" pitchFamily="49" charset="-122"/>
              </a:rPr>
              <a:t>个</a:t>
            </a:r>
            <a:r>
              <a:rPr lang="en-US" altLang="zh-CN" dirty="0" smtClean="0">
                <a:solidFill>
                  <a:srgbClr val="0768A9"/>
                </a:solidFill>
                <a:latin typeface="黑体" panose="02010609060101010101" pitchFamily="49" charset="-122"/>
                <a:ea typeface="黑体" panose="02010609060101010101" pitchFamily="49" charset="-122"/>
              </a:rPr>
              <a:t>JCR</a:t>
            </a:r>
            <a:r>
              <a:rPr lang="zh-CN" altLang="en-US" dirty="0" smtClean="0">
                <a:solidFill>
                  <a:srgbClr val="0768A9"/>
                </a:solidFill>
                <a:latin typeface="黑体" panose="02010609060101010101" pitchFamily="49" charset="-122"/>
                <a:ea typeface="黑体" panose="02010609060101010101" pitchFamily="49" charset="-122"/>
              </a:rPr>
              <a:t>目录中排名第一</a:t>
            </a:r>
            <a:endParaRPr lang="en-GB" dirty="0" smtClean="0">
              <a:solidFill>
                <a:srgbClr val="0768A9"/>
              </a:solidFill>
              <a:latin typeface="黑体" panose="02010609060101010101" pitchFamily="49" charset="-122"/>
              <a:ea typeface="黑体" panose="02010609060101010101" pitchFamily="49" charset="-122"/>
            </a:endParaRPr>
          </a:p>
          <a:p>
            <a:pPr marL="344488" lvl="1" indent="0">
              <a:buNone/>
            </a:pPr>
            <a:r>
              <a:rPr lang="en-GB" sz="1600" dirty="0" smtClean="0">
                <a:latin typeface="华文中宋" panose="02010600040101010101" pitchFamily="2" charset="-122"/>
                <a:ea typeface="华文中宋" panose="02010600040101010101" pitchFamily="2" charset="-122"/>
              </a:rPr>
              <a:t> </a:t>
            </a:r>
            <a:endParaRPr lang="en-GB" sz="1600" dirty="0">
              <a:latin typeface="华文中宋" panose="02010600040101010101" pitchFamily="2" charset="-122"/>
              <a:ea typeface="华文中宋" panose="02010600040101010101" pitchFamily="2" charset="-122"/>
            </a:endParaRPr>
          </a:p>
          <a:p>
            <a:pPr marL="344488" lvl="1" indent="0">
              <a:buNone/>
            </a:pPr>
            <a:r>
              <a:rPr lang="en-GB" sz="1600" dirty="0">
                <a:latin typeface="华文中宋" panose="02010600040101010101" pitchFamily="2" charset="-122"/>
                <a:ea typeface="华文中宋" panose="02010600040101010101" pitchFamily="2" charset="-122"/>
              </a:rPr>
              <a:t> </a:t>
            </a:r>
            <a:endParaRPr lang="en-GB" sz="1600" dirty="0" smtClean="0">
              <a:latin typeface="华文中宋" panose="02010600040101010101" pitchFamily="2" charset="-122"/>
              <a:ea typeface="华文中宋" panose="02010600040101010101" pitchFamily="2" charset="-122"/>
            </a:endParaRPr>
          </a:p>
          <a:p>
            <a:pPr marL="1831975" lvl="4" indent="0">
              <a:buNone/>
            </a:pPr>
            <a:r>
              <a:rPr lang="en-GB" sz="1700" b="1" i="1" dirty="0" smtClean="0">
                <a:solidFill>
                  <a:schemeClr val="tx1"/>
                </a:solidFill>
                <a:latin typeface="华文中宋" panose="02010600040101010101" pitchFamily="2" charset="-122"/>
                <a:ea typeface="华文中宋" panose="02010600040101010101" pitchFamily="2" charset="-122"/>
              </a:rPr>
              <a:t>Ear and Hearing</a:t>
            </a:r>
            <a:r>
              <a:rPr lang="en-GB" sz="1700" dirty="0" smtClean="0">
                <a:solidFill>
                  <a:schemeClr val="tx1"/>
                </a:solidFill>
                <a:latin typeface="华文中宋" panose="02010600040101010101" pitchFamily="2" charset="-122"/>
                <a:ea typeface="华文中宋" panose="02010600040101010101" pitchFamily="2" charset="-122"/>
              </a:rPr>
              <a:t>, American Auditory Society</a:t>
            </a:r>
            <a:r>
              <a:rPr lang="zh-CN" altLang="en-US" sz="1700" dirty="0" smtClean="0">
                <a:solidFill>
                  <a:schemeClr val="tx1"/>
                </a:solidFill>
                <a:latin typeface="黑体" panose="02010609060101010101" pitchFamily="49" charset="-122"/>
                <a:ea typeface="黑体" panose="02010609060101010101" pitchFamily="49" charset="-122"/>
              </a:rPr>
              <a:t>（美国听觉协会）的官方期刊</a:t>
            </a:r>
            <a:r>
              <a:rPr lang="en-GB" sz="1700" dirty="0" smtClean="0">
                <a:solidFill>
                  <a:schemeClr val="tx1"/>
                </a:solidFill>
                <a:latin typeface="华文中宋" panose="02010600040101010101" pitchFamily="2" charset="-122"/>
                <a:ea typeface="华文中宋" panose="02010600040101010101" pitchFamily="2"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在</a:t>
            </a:r>
            <a:r>
              <a:rPr lang="en-GB" sz="1700" dirty="0" smtClean="0">
                <a:solidFill>
                  <a:schemeClr val="tx1"/>
                </a:solidFill>
                <a:latin typeface="华文中宋" panose="02010600040101010101" pitchFamily="2" charset="-122"/>
                <a:ea typeface="华文中宋" panose="02010600040101010101" pitchFamily="2" charset="-122"/>
              </a:rPr>
              <a:t>Otorhinolaryngology</a:t>
            </a:r>
            <a:r>
              <a:rPr lang="zh-CN" altLang="en-US" sz="1700" dirty="0" smtClean="0">
                <a:solidFill>
                  <a:schemeClr val="tx1"/>
                </a:solidFill>
                <a:latin typeface="黑体" panose="02010609060101010101" pitchFamily="49" charset="-122"/>
                <a:ea typeface="黑体" panose="02010609060101010101" pitchFamily="49" charset="-122"/>
              </a:rPr>
              <a:t>（耳鼻喉科学）排名第一</a:t>
            </a:r>
            <a:r>
              <a:rPr lang="en-GB" sz="1700" dirty="0" smtClean="0">
                <a:solidFill>
                  <a:schemeClr val="tx1"/>
                </a:solidFill>
                <a:latin typeface="黑体" panose="02010609060101010101" pitchFamily="49" charset="-122"/>
                <a:ea typeface="黑体" panose="02010609060101010101" pitchFamily="49" charset="-122"/>
              </a:rPr>
              <a:t>. </a:t>
            </a:r>
          </a:p>
          <a:p>
            <a:pPr marL="1831975" lvl="4" indent="0">
              <a:buNone/>
            </a:pPr>
            <a:r>
              <a:rPr lang="en-GB" sz="1700" dirty="0" smtClean="0">
                <a:solidFill>
                  <a:schemeClr val="tx1"/>
                </a:solidFill>
                <a:latin typeface="华文中宋" panose="02010600040101010101" pitchFamily="2" charset="-122"/>
                <a:ea typeface="华文中宋" panose="02010600040101010101" pitchFamily="2" charset="-122"/>
              </a:rPr>
              <a:t>(</a:t>
            </a:r>
            <a:r>
              <a:rPr lang="en-GB" sz="1700" dirty="0">
                <a:solidFill>
                  <a:schemeClr val="tx1"/>
                </a:solidFill>
                <a:latin typeface="华文中宋" panose="02010600040101010101" pitchFamily="2" charset="-122"/>
                <a:ea typeface="华文中宋" panose="02010600040101010101" pitchFamily="2" charset="-122"/>
              </a:rPr>
              <a:t>IF </a:t>
            </a:r>
            <a:r>
              <a:rPr lang="en-GB" sz="1700" dirty="0" smtClean="0">
                <a:solidFill>
                  <a:schemeClr val="tx1"/>
                </a:solidFill>
                <a:latin typeface="华文中宋" panose="02010600040101010101" pitchFamily="2" charset="-122"/>
                <a:ea typeface="华文中宋" panose="02010600040101010101" pitchFamily="2" charset="-122"/>
              </a:rPr>
              <a:t>3.262*)</a:t>
            </a:r>
            <a:endParaRPr lang="en-GB" sz="1700" dirty="0">
              <a:solidFill>
                <a:schemeClr val="tx1"/>
              </a:solidFill>
              <a:latin typeface="华文中宋" panose="02010600040101010101" pitchFamily="2" charset="-122"/>
              <a:ea typeface="华文中宋" panose="02010600040101010101" pitchFamily="2" charset="-122"/>
            </a:endParaRPr>
          </a:p>
          <a:p>
            <a:pPr marL="1831975" lvl="4" indent="0">
              <a:buNone/>
            </a:pPr>
            <a:endParaRPr lang="en-GB" sz="1700" dirty="0">
              <a:solidFill>
                <a:schemeClr val="tx1"/>
              </a:solidFill>
              <a:latin typeface="华文中宋" panose="02010600040101010101" pitchFamily="2" charset="-122"/>
              <a:ea typeface="华文中宋" panose="02010600040101010101" pitchFamily="2" charset="-122"/>
            </a:endParaRPr>
          </a:p>
          <a:p>
            <a:pPr marL="1831975" lvl="4" indent="0">
              <a:buNone/>
            </a:pPr>
            <a:r>
              <a:rPr lang="en-GB" sz="1700" b="1" i="1" dirty="0" smtClean="0">
                <a:solidFill>
                  <a:schemeClr val="tx1"/>
                </a:solidFill>
                <a:latin typeface="华文中宋" panose="02010600040101010101" pitchFamily="2" charset="-122"/>
                <a:ea typeface="华文中宋" panose="02010600040101010101" pitchFamily="2" charset="-122"/>
              </a:rPr>
              <a:t>Epidemiology</a:t>
            </a:r>
            <a:r>
              <a:rPr lang="en-GB" sz="1700" dirty="0">
                <a:solidFill>
                  <a:schemeClr val="tx1"/>
                </a:solidFill>
                <a:latin typeface="华文中宋" panose="02010600040101010101" pitchFamily="2" charset="-122"/>
                <a:ea typeface="华文中宋" panose="02010600040101010101" pitchFamily="2" charset="-122"/>
              </a:rPr>
              <a:t>, </a:t>
            </a:r>
            <a:r>
              <a:rPr lang="en-GB" sz="1700" dirty="0" smtClean="0">
                <a:solidFill>
                  <a:schemeClr val="tx1"/>
                </a:solidFill>
                <a:latin typeface="华文中宋" panose="02010600040101010101" pitchFamily="2" charset="-122"/>
                <a:ea typeface="华文中宋" panose="02010600040101010101" pitchFamily="2" charset="-122"/>
              </a:rPr>
              <a:t>International </a:t>
            </a:r>
            <a:r>
              <a:rPr lang="en-GB" sz="1700" dirty="0">
                <a:solidFill>
                  <a:schemeClr val="tx1"/>
                </a:solidFill>
                <a:latin typeface="华文中宋" panose="02010600040101010101" pitchFamily="2" charset="-122"/>
                <a:ea typeface="华文中宋" panose="02010600040101010101" pitchFamily="2" charset="-122"/>
              </a:rPr>
              <a:t>Society for Environmental </a:t>
            </a:r>
            <a:r>
              <a:rPr lang="en-GB" sz="1700" dirty="0" smtClean="0">
                <a:solidFill>
                  <a:schemeClr val="tx1"/>
                </a:solidFill>
                <a:latin typeface="华文中宋" panose="02010600040101010101" pitchFamily="2" charset="-122"/>
                <a:ea typeface="华文中宋" panose="02010600040101010101" pitchFamily="2" charset="-122"/>
              </a:rPr>
              <a:t>Epidemiology</a:t>
            </a:r>
            <a:r>
              <a:rPr lang="zh-CN" altLang="en-US" sz="1700" dirty="0" smtClean="0">
                <a:solidFill>
                  <a:schemeClr val="tx1"/>
                </a:solidFill>
                <a:latin typeface="华文中宋" panose="02010600040101010101" pitchFamily="2" charset="-122"/>
                <a:ea typeface="华文中宋" panose="02010600040101010101" pitchFamily="2" charset="-122"/>
              </a:rPr>
              <a:t>（</a:t>
            </a:r>
            <a:r>
              <a:rPr lang="zh-CN" altLang="en-US" sz="1700" dirty="0" smtClean="0">
                <a:solidFill>
                  <a:schemeClr val="tx1"/>
                </a:solidFill>
                <a:latin typeface="黑体" panose="02010609060101010101" pitchFamily="49" charset="-122"/>
                <a:ea typeface="黑体" panose="02010609060101010101" pitchFamily="49" charset="-122"/>
              </a:rPr>
              <a:t>国际环境流行病学会）官方期刊</a:t>
            </a:r>
            <a:r>
              <a:rPr lang="en-GB" sz="1700" dirty="0" smtClean="0">
                <a:solidFill>
                  <a:schemeClr val="tx1"/>
                </a:solidFill>
                <a:latin typeface="华文中宋" panose="02010600040101010101" pitchFamily="2" charset="-122"/>
                <a:ea typeface="华文中宋" panose="02010600040101010101" pitchFamily="2"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在</a:t>
            </a:r>
            <a:r>
              <a:rPr lang="en-GB" sz="1700" dirty="0" smtClean="0">
                <a:solidFill>
                  <a:schemeClr val="tx1"/>
                </a:solidFill>
                <a:latin typeface="华文中宋" panose="02010600040101010101" pitchFamily="2" charset="-122"/>
                <a:ea typeface="华文中宋" panose="02010600040101010101" pitchFamily="2" charset="-122"/>
              </a:rPr>
              <a:t>Public</a:t>
            </a:r>
            <a:r>
              <a:rPr lang="en-GB" sz="1700" dirty="0">
                <a:solidFill>
                  <a:schemeClr val="tx1"/>
                </a:solidFill>
                <a:latin typeface="华文中宋" panose="02010600040101010101" pitchFamily="2" charset="-122"/>
                <a:ea typeface="华文中宋" panose="02010600040101010101" pitchFamily="2" charset="-122"/>
              </a:rPr>
              <a:t>, Environmental &amp; Occupational </a:t>
            </a:r>
            <a:r>
              <a:rPr lang="en-GB" sz="1700" dirty="0" smtClean="0">
                <a:solidFill>
                  <a:schemeClr val="tx1"/>
                </a:solidFill>
                <a:latin typeface="华文中宋" panose="02010600040101010101" pitchFamily="2" charset="-122"/>
                <a:ea typeface="华文中宋" panose="02010600040101010101" pitchFamily="2" charset="-122"/>
              </a:rPr>
              <a:t>Health</a:t>
            </a:r>
            <a:r>
              <a:rPr lang="zh-CN" altLang="en-US" sz="1700" dirty="0" smtClean="0">
                <a:solidFill>
                  <a:schemeClr val="tx1"/>
                </a:solidFill>
                <a:latin typeface="黑体" panose="02010609060101010101" pitchFamily="49" charset="-122"/>
                <a:ea typeface="黑体" panose="02010609060101010101" pitchFamily="49" charset="-122"/>
              </a:rPr>
              <a:t>（公共、环境、职业保健）排名第一</a:t>
            </a:r>
            <a:r>
              <a:rPr lang="en-GB" sz="1700" dirty="0" smtClean="0">
                <a:solidFill>
                  <a:schemeClr val="tx1"/>
                </a:solidFill>
                <a:latin typeface="黑体" panose="02010609060101010101" pitchFamily="49" charset="-122"/>
                <a:ea typeface="黑体" panose="02010609060101010101" pitchFamily="49" charset="-122"/>
              </a:rPr>
              <a:t>.</a:t>
            </a:r>
          </a:p>
          <a:p>
            <a:pPr marL="1831975" lvl="4" indent="0">
              <a:buNone/>
            </a:pPr>
            <a:r>
              <a:rPr lang="en-GB" sz="1700" dirty="0" smtClean="0">
                <a:solidFill>
                  <a:schemeClr val="tx1"/>
                </a:solidFill>
                <a:latin typeface="华文中宋" panose="02010600040101010101" pitchFamily="2" charset="-122"/>
                <a:ea typeface="华文中宋" panose="02010600040101010101" pitchFamily="2" charset="-122"/>
              </a:rPr>
              <a:t>(IF 5.738*)</a:t>
            </a:r>
          </a:p>
          <a:p>
            <a:pPr marL="1831975" lvl="4" indent="0">
              <a:buNone/>
            </a:pPr>
            <a:endParaRPr lang="en-GB" sz="1700" dirty="0">
              <a:solidFill>
                <a:schemeClr val="tx1"/>
              </a:solidFill>
              <a:latin typeface="华文中宋" panose="02010600040101010101" pitchFamily="2" charset="-122"/>
              <a:ea typeface="华文中宋" panose="02010600040101010101" pitchFamily="2" charset="-122"/>
            </a:endParaRPr>
          </a:p>
          <a:p>
            <a:pPr marL="1831975" lvl="4" indent="0">
              <a:buNone/>
            </a:pPr>
            <a:r>
              <a:rPr lang="en-GB" sz="1700" b="1" i="1" dirty="0">
                <a:solidFill>
                  <a:schemeClr val="tx1"/>
                </a:solidFill>
                <a:latin typeface="华文中宋" panose="02010600040101010101" pitchFamily="2" charset="-122"/>
                <a:ea typeface="华文中宋" panose="02010600040101010101" pitchFamily="2" charset="-122"/>
              </a:rPr>
              <a:t>Circulation Research, </a:t>
            </a:r>
            <a:r>
              <a:rPr lang="en-GB" sz="1700" dirty="0" smtClean="0">
                <a:solidFill>
                  <a:schemeClr val="tx1"/>
                </a:solidFill>
                <a:latin typeface="华文中宋" panose="02010600040101010101" pitchFamily="2" charset="-122"/>
                <a:ea typeface="华文中宋" panose="02010600040101010101" pitchFamily="2" charset="-122"/>
              </a:rPr>
              <a:t>American </a:t>
            </a:r>
            <a:r>
              <a:rPr lang="en-GB" sz="1700" dirty="0">
                <a:solidFill>
                  <a:schemeClr val="tx1"/>
                </a:solidFill>
                <a:latin typeface="华文中宋" panose="02010600040101010101" pitchFamily="2" charset="-122"/>
                <a:ea typeface="华文中宋" panose="02010600040101010101" pitchFamily="2" charset="-122"/>
              </a:rPr>
              <a:t>Heart </a:t>
            </a:r>
            <a:r>
              <a:rPr lang="en-GB" sz="1700" dirty="0" smtClean="0">
                <a:solidFill>
                  <a:schemeClr val="tx1"/>
                </a:solidFill>
                <a:latin typeface="华文中宋" panose="02010600040101010101" pitchFamily="2" charset="-122"/>
                <a:ea typeface="华文中宋" panose="02010600040101010101" pitchFamily="2" charset="-122"/>
              </a:rPr>
              <a:t>Association</a:t>
            </a:r>
            <a:r>
              <a:rPr lang="zh-CN" altLang="en-US" sz="1700" dirty="0" smtClean="0">
                <a:solidFill>
                  <a:schemeClr val="tx1"/>
                </a:solidFill>
                <a:latin typeface="黑体" panose="02010609060101010101" pitchFamily="49" charset="-122"/>
                <a:ea typeface="黑体" panose="02010609060101010101" pitchFamily="49" charset="-122"/>
              </a:rPr>
              <a:t>（美国心脏学会）期刊</a:t>
            </a:r>
            <a:r>
              <a:rPr lang="en-GB" sz="1700" dirty="0" smtClean="0">
                <a:solidFill>
                  <a:schemeClr val="tx1"/>
                </a:solidFill>
                <a:latin typeface="华文中宋" panose="02010600040101010101" pitchFamily="2" charset="-122"/>
                <a:ea typeface="华文中宋" panose="02010600040101010101" pitchFamily="2" charset="-122"/>
              </a:rPr>
              <a:t>, </a:t>
            </a:r>
            <a:r>
              <a:rPr lang="zh-CN" altLang="en-US" sz="1700" dirty="0" smtClean="0">
                <a:solidFill>
                  <a:schemeClr val="tx1"/>
                </a:solidFill>
                <a:latin typeface="华文中宋" panose="02010600040101010101" pitchFamily="2" charset="-122"/>
                <a:ea typeface="华文中宋" panose="02010600040101010101" pitchFamily="2" charset="-122"/>
              </a:rPr>
              <a:t>在</a:t>
            </a:r>
            <a:r>
              <a:rPr lang="en-GB" sz="1700" dirty="0" err="1" smtClean="0">
                <a:solidFill>
                  <a:schemeClr val="tx1"/>
                </a:solidFill>
                <a:latin typeface="华文中宋" panose="02010600040101010101" pitchFamily="2" charset="-122"/>
                <a:ea typeface="华文中宋" panose="02010600040101010101" pitchFamily="2" charset="-122"/>
              </a:rPr>
              <a:t>Hematology</a:t>
            </a:r>
            <a:r>
              <a:rPr lang="zh-CN" altLang="en-US" sz="1700" dirty="0" smtClean="0">
                <a:solidFill>
                  <a:schemeClr val="tx1"/>
                </a:solidFill>
                <a:latin typeface="华文中宋" panose="02010600040101010101" pitchFamily="2" charset="-122"/>
                <a:ea typeface="华文中宋" panose="02010600040101010101" pitchFamily="2" charset="-122"/>
              </a:rPr>
              <a:t>（</a:t>
            </a:r>
            <a:r>
              <a:rPr lang="zh-CN" altLang="en-US" sz="1700" dirty="0" smtClean="0">
                <a:solidFill>
                  <a:schemeClr val="tx1"/>
                </a:solidFill>
                <a:latin typeface="黑体" panose="02010609060101010101" pitchFamily="49" charset="-122"/>
                <a:ea typeface="黑体" panose="02010609060101010101" pitchFamily="49" charset="-122"/>
              </a:rPr>
              <a:t>血液学）排名第一</a:t>
            </a:r>
            <a:r>
              <a:rPr lang="en-GB" sz="1700" dirty="0" smtClean="0">
                <a:solidFill>
                  <a:schemeClr val="tx1"/>
                </a:solidFill>
                <a:latin typeface="华文中宋" panose="02010600040101010101" pitchFamily="2" charset="-122"/>
                <a:ea typeface="华文中宋" panose="02010600040101010101" pitchFamily="2" charset="-122"/>
              </a:rPr>
              <a:t>.</a:t>
            </a:r>
          </a:p>
          <a:p>
            <a:pPr marL="1831975" lvl="4" indent="0">
              <a:buNone/>
            </a:pPr>
            <a:r>
              <a:rPr lang="en-GB" sz="1700" dirty="0" smtClean="0">
                <a:solidFill>
                  <a:schemeClr val="tx1"/>
                </a:solidFill>
                <a:latin typeface="华文中宋" panose="02010600040101010101" pitchFamily="2" charset="-122"/>
                <a:ea typeface="华文中宋" panose="02010600040101010101" pitchFamily="2" charset="-122"/>
              </a:rPr>
              <a:t>(IF 11.86*1)</a:t>
            </a:r>
            <a:endParaRPr lang="en-US" sz="1700" dirty="0">
              <a:solidFill>
                <a:schemeClr val="tx1"/>
              </a:solidFill>
              <a:latin typeface="华文中宋" panose="02010600040101010101" pitchFamily="2" charset="-122"/>
              <a:ea typeface="华文中宋" panose="02010600040101010101" pitchFamily="2" charset="-122"/>
            </a:endParaRPr>
          </a:p>
        </p:txBody>
      </p:sp>
      <p:sp>
        <p:nvSpPr>
          <p:cNvPr id="4" name="TextBox 3"/>
          <p:cNvSpPr txBox="1"/>
          <p:nvPr/>
        </p:nvSpPr>
        <p:spPr>
          <a:xfrm>
            <a:off x="5638800" y="5972889"/>
            <a:ext cx="3505200" cy="246221"/>
          </a:xfrm>
          <a:prstGeom prst="rect">
            <a:avLst/>
          </a:prstGeom>
          <a:noFill/>
        </p:spPr>
        <p:txBody>
          <a:bodyPr wrap="square" rtlCol="0">
            <a:spAutoFit/>
          </a:bodyPr>
          <a:lstStyle/>
          <a:p>
            <a:r>
              <a:rPr lang="en-GB" sz="1000" dirty="0"/>
              <a:t>*</a:t>
            </a:r>
            <a:r>
              <a:rPr lang="en-GB" sz="1000" dirty="0" smtClean="0"/>
              <a:t>2012 </a:t>
            </a:r>
            <a:r>
              <a:rPr lang="en-GB" sz="1000" i="1" dirty="0"/>
              <a:t>Journal Citation Reports</a:t>
            </a:r>
            <a:r>
              <a:rPr lang="en-GB" sz="1000" dirty="0"/>
              <a:t>® (Thomson Reuters, </a:t>
            </a:r>
            <a:r>
              <a:rPr lang="en-GB" sz="1000" dirty="0" smtClean="0"/>
              <a:t>2013)</a:t>
            </a:r>
            <a:endParaRPr lang="en-GB" sz="1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2352" y="1905000"/>
            <a:ext cx="1046789" cy="129540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1484" y="3352800"/>
            <a:ext cx="968524" cy="1295401"/>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1484" y="4800599"/>
            <a:ext cx="967233" cy="12954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311884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a:t>
            </a:r>
            <a:r>
              <a:rPr lang="zh-CN" altLang="en-US" dirty="0" smtClean="0"/>
              <a:t>期刊亮点</a:t>
            </a:r>
            <a:endParaRPr lang="en-US" dirty="0"/>
          </a:p>
        </p:txBody>
      </p:sp>
      <p:sp>
        <p:nvSpPr>
          <p:cNvPr id="3" name="Content Placeholder 2"/>
          <p:cNvSpPr>
            <a:spLocks noGrp="1"/>
          </p:cNvSpPr>
          <p:nvPr>
            <p:ph idx="1"/>
          </p:nvPr>
        </p:nvSpPr>
        <p:spPr>
          <a:xfrm>
            <a:off x="304801" y="1173707"/>
            <a:ext cx="8458200" cy="4693693"/>
          </a:xfrm>
        </p:spPr>
        <p:txBody>
          <a:bodyPr/>
          <a:lstStyle/>
          <a:p>
            <a:pPr marL="344488" lvl="1" indent="0">
              <a:buNone/>
            </a:pPr>
            <a:r>
              <a:rPr lang="en-US" altLang="zh-CN" dirty="0" smtClean="0">
                <a:solidFill>
                  <a:srgbClr val="0768A9"/>
                </a:solidFill>
              </a:rPr>
              <a:t>Clinical Neurology </a:t>
            </a:r>
            <a:r>
              <a:rPr lang="zh-CN" altLang="en-US" dirty="0" smtClean="0">
                <a:solidFill>
                  <a:srgbClr val="0768A9"/>
                </a:solidFill>
                <a:latin typeface="黑体" panose="02010609060101010101" pitchFamily="49" charset="-122"/>
                <a:ea typeface="黑体" panose="02010609060101010101" pitchFamily="49" charset="-122"/>
              </a:rPr>
              <a:t>（临床神经病学）和</a:t>
            </a:r>
            <a:r>
              <a:rPr lang="en-US" altLang="zh-CN" dirty="0" smtClean="0">
                <a:solidFill>
                  <a:srgbClr val="0768A9"/>
                </a:solidFill>
              </a:rPr>
              <a:t>Transplantation</a:t>
            </a:r>
            <a:r>
              <a:rPr lang="zh-CN" altLang="en-US" dirty="0" smtClean="0">
                <a:solidFill>
                  <a:srgbClr val="0768A9"/>
                </a:solidFill>
                <a:latin typeface="黑体" panose="02010609060101010101" pitchFamily="49" charset="-122"/>
                <a:ea typeface="黑体" panose="02010609060101010101" pitchFamily="49" charset="-122"/>
              </a:rPr>
              <a:t>（移植）领域的顶级被引期刊</a:t>
            </a:r>
            <a:endParaRPr lang="en-GB" dirty="0">
              <a:solidFill>
                <a:srgbClr val="0768A9"/>
              </a:solidFill>
              <a:latin typeface="黑体" panose="02010609060101010101" pitchFamily="49" charset="-122"/>
              <a:ea typeface="黑体" panose="02010609060101010101" pitchFamily="49" charset="-122"/>
            </a:endParaRPr>
          </a:p>
          <a:p>
            <a:pPr marL="344488" lvl="1" indent="0">
              <a:buNone/>
            </a:pPr>
            <a:endParaRPr lang="en-GB" dirty="0">
              <a:solidFill>
                <a:srgbClr val="0768A9"/>
              </a:solidFill>
            </a:endParaRPr>
          </a:p>
          <a:p>
            <a:pPr marL="1831975" lvl="4" indent="0">
              <a:buNone/>
            </a:pPr>
            <a:endParaRPr lang="en-GB" sz="1600" b="1" i="1" dirty="0" smtClean="0">
              <a:solidFill>
                <a:schemeClr val="bg2">
                  <a:lumMod val="75000"/>
                </a:schemeClr>
              </a:solidFill>
            </a:endParaRPr>
          </a:p>
          <a:p>
            <a:pPr marL="1831975" lvl="4" indent="0">
              <a:buNone/>
            </a:pPr>
            <a:r>
              <a:rPr lang="en-GB" sz="1700" b="1" i="1" dirty="0" smtClean="0">
                <a:solidFill>
                  <a:schemeClr val="tx1"/>
                </a:solidFill>
              </a:rPr>
              <a:t>Neurology</a:t>
            </a:r>
            <a:r>
              <a:rPr lang="en-GB" sz="1700" dirty="0" smtClean="0">
                <a:solidFill>
                  <a:schemeClr val="tx1"/>
                </a:solidFill>
              </a:rPr>
              <a:t> </a:t>
            </a:r>
            <a:r>
              <a:rPr lang="en-GB" sz="1700" dirty="0">
                <a:solidFill>
                  <a:schemeClr val="tx1"/>
                </a:solidFill>
              </a:rPr>
              <a:t>(IF </a:t>
            </a:r>
            <a:r>
              <a:rPr lang="en-GB" sz="1700" dirty="0" smtClean="0">
                <a:solidFill>
                  <a:schemeClr val="tx1"/>
                </a:solidFill>
              </a:rPr>
              <a:t>8.249*), American </a:t>
            </a:r>
            <a:r>
              <a:rPr lang="en-GB" sz="1700" dirty="0">
                <a:solidFill>
                  <a:schemeClr val="tx1"/>
                </a:solidFill>
              </a:rPr>
              <a:t>Academy of </a:t>
            </a:r>
            <a:r>
              <a:rPr lang="en-GB" sz="1700" dirty="0" smtClean="0">
                <a:solidFill>
                  <a:schemeClr val="tx1"/>
                </a:solidFill>
              </a:rPr>
              <a:t>Neurology</a:t>
            </a:r>
            <a:r>
              <a:rPr lang="zh-CN" altLang="en-US" sz="1700" dirty="0" smtClean="0">
                <a:solidFill>
                  <a:schemeClr val="tx1"/>
                </a:solidFill>
                <a:latin typeface="黑体" panose="02010609060101010101" pitchFamily="49" charset="-122"/>
                <a:ea typeface="黑体" panose="02010609060101010101" pitchFamily="49" charset="-122"/>
              </a:rPr>
              <a:t>（美国神经协会）期刊</a:t>
            </a:r>
            <a:r>
              <a:rPr lang="en-GB" sz="1700" dirty="0" smtClean="0">
                <a:solidFill>
                  <a:schemeClr val="tx1"/>
                </a:solidFill>
              </a:rPr>
              <a:t>, </a:t>
            </a:r>
            <a:r>
              <a:rPr lang="zh-CN" altLang="en-US" sz="1700" dirty="0" smtClean="0">
                <a:solidFill>
                  <a:schemeClr val="tx1"/>
                </a:solidFill>
              </a:rPr>
              <a:t>在</a:t>
            </a:r>
            <a:r>
              <a:rPr lang="en-US" altLang="zh-CN" sz="1700" dirty="0" smtClean="0">
                <a:solidFill>
                  <a:schemeClr val="tx1"/>
                </a:solidFill>
              </a:rPr>
              <a:t>JCR</a:t>
            </a:r>
            <a:r>
              <a:rPr lang="en-GB" sz="1700" dirty="0" smtClean="0">
                <a:solidFill>
                  <a:schemeClr val="tx1"/>
                </a:solidFill>
              </a:rPr>
              <a:t> Clinical Neurology</a:t>
            </a:r>
            <a:r>
              <a:rPr lang="zh-CN" altLang="en-US" sz="1700" dirty="0" smtClean="0">
                <a:solidFill>
                  <a:schemeClr val="tx1"/>
                </a:solidFill>
                <a:latin typeface="黑体" panose="02010609060101010101" pitchFamily="49" charset="-122"/>
                <a:ea typeface="黑体" panose="02010609060101010101" pitchFamily="49" charset="-122"/>
              </a:rPr>
              <a:t>（临床神经病学）领域中</a:t>
            </a:r>
            <a:r>
              <a:rPr lang="en-US" altLang="zh-CN" sz="1700" dirty="0" smtClean="0">
                <a:solidFill>
                  <a:schemeClr val="tx1"/>
                </a:solidFill>
                <a:latin typeface="黑体" panose="02010609060101010101" pitchFamily="49" charset="-122"/>
                <a:ea typeface="黑体" panose="02010609060101010101" pitchFamily="49" charset="-122"/>
              </a:rPr>
              <a:t>2012</a:t>
            </a:r>
            <a:r>
              <a:rPr lang="zh-CN" altLang="en-US" sz="1700" dirty="0" smtClean="0">
                <a:solidFill>
                  <a:schemeClr val="tx1"/>
                </a:solidFill>
                <a:latin typeface="黑体" panose="02010609060101010101" pitchFamily="49" charset="-122"/>
                <a:ea typeface="黑体" panose="02010609060101010101" pitchFamily="49" charset="-122"/>
              </a:rPr>
              <a:t>年被引</a:t>
            </a:r>
            <a:r>
              <a:rPr lang="en-US" altLang="zh-CN" sz="1700" dirty="0" smtClean="0">
                <a:solidFill>
                  <a:schemeClr val="tx1"/>
                </a:solidFill>
                <a:latin typeface="黑体" panose="02010609060101010101" pitchFamily="49" charset="-122"/>
                <a:ea typeface="黑体" panose="02010609060101010101" pitchFamily="49" charset="-122"/>
              </a:rPr>
              <a:t>74408</a:t>
            </a:r>
            <a:r>
              <a:rPr lang="zh-CN" altLang="en-US" sz="1700" dirty="0" smtClean="0">
                <a:solidFill>
                  <a:schemeClr val="tx1"/>
                </a:solidFill>
                <a:latin typeface="黑体" panose="02010609060101010101" pitchFamily="49" charset="-122"/>
                <a:ea typeface="黑体" panose="02010609060101010101" pitchFamily="49" charset="-122"/>
              </a:rPr>
              <a:t>次，是被引次数最多的期刊</a:t>
            </a:r>
            <a:r>
              <a:rPr lang="en-GB" altLang="zh-CN" sz="1700" dirty="0">
                <a:solidFill>
                  <a:schemeClr val="tx1"/>
                </a:solidFill>
                <a:latin typeface="黑体" panose="02010609060101010101" pitchFamily="49" charset="-122"/>
                <a:ea typeface="黑体" panose="02010609060101010101" pitchFamily="49" charset="-122"/>
              </a:rPr>
              <a:t>.</a:t>
            </a:r>
            <a:endParaRPr lang="en-GB" sz="1700" dirty="0">
              <a:solidFill>
                <a:schemeClr val="tx1"/>
              </a:solidFill>
              <a:latin typeface="黑体" panose="02010609060101010101" pitchFamily="49" charset="-122"/>
              <a:ea typeface="黑体" panose="02010609060101010101" pitchFamily="49" charset="-122"/>
            </a:endParaRPr>
          </a:p>
          <a:p>
            <a:pPr marL="344488" lvl="1" indent="0">
              <a:buNone/>
            </a:pPr>
            <a:endParaRPr lang="en-GB" sz="1700" dirty="0" smtClean="0">
              <a:solidFill>
                <a:schemeClr val="tx1"/>
              </a:solidFill>
            </a:endParaRPr>
          </a:p>
          <a:p>
            <a:pPr marL="1831975" lvl="4" indent="0">
              <a:buNone/>
            </a:pPr>
            <a:endParaRPr lang="en-GB" sz="1700" b="1" i="1" dirty="0" smtClean="0">
              <a:solidFill>
                <a:schemeClr val="tx1"/>
              </a:solidFill>
            </a:endParaRPr>
          </a:p>
          <a:p>
            <a:pPr marL="1831975" lvl="4" indent="0">
              <a:buNone/>
            </a:pPr>
            <a:endParaRPr lang="en-GB" sz="1700" b="1" i="1" dirty="0" smtClean="0">
              <a:solidFill>
                <a:schemeClr val="tx1"/>
              </a:solidFill>
            </a:endParaRPr>
          </a:p>
          <a:p>
            <a:pPr marL="1831975" lvl="4" indent="0">
              <a:buNone/>
            </a:pPr>
            <a:r>
              <a:rPr lang="en-GB" sz="1700" b="1" i="1" dirty="0" smtClean="0">
                <a:solidFill>
                  <a:schemeClr val="tx1"/>
                </a:solidFill>
              </a:rPr>
              <a:t>Transplantation</a:t>
            </a:r>
            <a:r>
              <a:rPr lang="en-GB" sz="1700" dirty="0" smtClean="0">
                <a:solidFill>
                  <a:schemeClr val="tx1"/>
                </a:solidFill>
              </a:rPr>
              <a:t> </a:t>
            </a:r>
            <a:r>
              <a:rPr lang="en-GB" sz="1700" dirty="0">
                <a:solidFill>
                  <a:schemeClr val="tx1"/>
                </a:solidFill>
              </a:rPr>
              <a:t>(IF </a:t>
            </a:r>
            <a:r>
              <a:rPr lang="en-GB" sz="1700" dirty="0" smtClean="0">
                <a:solidFill>
                  <a:schemeClr val="tx1"/>
                </a:solidFill>
              </a:rPr>
              <a:t>3.781*) </a:t>
            </a:r>
            <a:r>
              <a:rPr lang="zh-CN" altLang="en-US" sz="1700" dirty="0" smtClean="0">
                <a:solidFill>
                  <a:schemeClr val="tx1"/>
                </a:solidFill>
              </a:rPr>
              <a:t>在</a:t>
            </a:r>
            <a:r>
              <a:rPr lang="en-GB" sz="1700" dirty="0" smtClean="0">
                <a:solidFill>
                  <a:schemeClr val="tx1"/>
                </a:solidFill>
              </a:rPr>
              <a:t> JCR Transplantation </a:t>
            </a:r>
            <a:r>
              <a:rPr lang="zh-CN" altLang="en-US" sz="1700" dirty="0" smtClean="0">
                <a:solidFill>
                  <a:schemeClr val="tx1"/>
                </a:solidFill>
                <a:latin typeface="黑体" panose="02010609060101010101" pitchFamily="49" charset="-122"/>
                <a:ea typeface="黑体" panose="02010609060101010101" pitchFamily="49" charset="-122"/>
              </a:rPr>
              <a:t>（移植）领域中，</a:t>
            </a:r>
            <a:r>
              <a:rPr lang="en-US" altLang="zh-CN" sz="1700" dirty="0" smtClean="0">
                <a:solidFill>
                  <a:schemeClr val="tx1"/>
                </a:solidFill>
                <a:latin typeface="黑体" panose="02010609060101010101" pitchFamily="49" charset="-122"/>
                <a:ea typeface="黑体" panose="02010609060101010101" pitchFamily="49" charset="-122"/>
              </a:rPr>
              <a:t>2013</a:t>
            </a:r>
            <a:r>
              <a:rPr lang="zh-CN" altLang="en-US" sz="1700" dirty="0" smtClean="0">
                <a:solidFill>
                  <a:schemeClr val="tx1"/>
                </a:solidFill>
                <a:latin typeface="黑体" panose="02010609060101010101" pitchFamily="49" charset="-122"/>
                <a:ea typeface="黑体" panose="02010609060101010101" pitchFamily="49" charset="-122"/>
              </a:rPr>
              <a:t>年被引</a:t>
            </a:r>
            <a:r>
              <a:rPr lang="en-US" altLang="zh-CN" sz="1700" dirty="0" smtClean="0">
                <a:solidFill>
                  <a:schemeClr val="tx1"/>
                </a:solidFill>
                <a:latin typeface="黑体" panose="02010609060101010101" pitchFamily="49" charset="-122"/>
                <a:ea typeface="黑体" panose="02010609060101010101" pitchFamily="49" charset="-122"/>
              </a:rPr>
              <a:t>25429</a:t>
            </a:r>
            <a:r>
              <a:rPr lang="zh-CN" altLang="en-US" sz="1700" dirty="0" smtClean="0">
                <a:solidFill>
                  <a:schemeClr val="tx1"/>
                </a:solidFill>
                <a:latin typeface="黑体" panose="02010609060101010101" pitchFamily="49" charset="-122"/>
                <a:ea typeface="黑体" panose="02010609060101010101" pitchFamily="49" charset="-122"/>
              </a:rPr>
              <a:t>次，是该领域被引次数最多的期刊。</a:t>
            </a:r>
            <a:endParaRPr lang="en-GB" sz="1700" dirty="0">
              <a:solidFill>
                <a:schemeClr val="tx1"/>
              </a:solidFill>
              <a:latin typeface="黑体" panose="02010609060101010101" pitchFamily="49" charset="-122"/>
              <a:ea typeface="黑体" panose="02010609060101010101" pitchFamily="49" charset="-122"/>
            </a:endParaRPr>
          </a:p>
          <a:p>
            <a:pPr lvl="1"/>
            <a:endParaRPr lang="en-US" sz="1700" dirty="0"/>
          </a:p>
        </p:txBody>
      </p:sp>
      <p:sp>
        <p:nvSpPr>
          <p:cNvPr id="6" name="TextBox 5"/>
          <p:cNvSpPr txBox="1"/>
          <p:nvPr/>
        </p:nvSpPr>
        <p:spPr>
          <a:xfrm>
            <a:off x="5257800" y="6437870"/>
            <a:ext cx="3505200" cy="246221"/>
          </a:xfrm>
          <a:prstGeom prst="rect">
            <a:avLst/>
          </a:prstGeom>
          <a:noFill/>
        </p:spPr>
        <p:txBody>
          <a:bodyPr wrap="square" rtlCol="0">
            <a:spAutoFit/>
          </a:bodyPr>
          <a:lstStyle/>
          <a:p>
            <a:r>
              <a:rPr lang="en-GB" sz="1000" dirty="0"/>
              <a:t>*</a:t>
            </a:r>
            <a:r>
              <a:rPr lang="en-GB" sz="1000" dirty="0" smtClean="0"/>
              <a:t>2012 </a:t>
            </a:r>
            <a:r>
              <a:rPr lang="en-GB" sz="1000" i="1" dirty="0"/>
              <a:t>Journal Citation Reports</a:t>
            </a:r>
            <a:r>
              <a:rPr lang="en-GB" sz="1000" dirty="0"/>
              <a:t>® (Thomson Reuters, </a:t>
            </a:r>
            <a:r>
              <a:rPr lang="en-GB" sz="1000" dirty="0" smtClean="0"/>
              <a:t>2013)</a:t>
            </a:r>
            <a:endParaRPr lang="en-GB" sz="1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1624" y="1981200"/>
            <a:ext cx="1331976" cy="175260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0465" y="3962400"/>
            <a:ext cx="1263135" cy="1752600"/>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725265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a:t>
            </a:r>
            <a:r>
              <a:rPr lang="zh-CN" altLang="en-US" dirty="0" smtClean="0"/>
              <a:t>期刊亮点</a:t>
            </a:r>
            <a:endParaRPr lang="en-US" dirty="0"/>
          </a:p>
        </p:txBody>
      </p:sp>
      <p:sp>
        <p:nvSpPr>
          <p:cNvPr id="3" name="Content Placeholder 2"/>
          <p:cNvSpPr>
            <a:spLocks noGrp="1"/>
          </p:cNvSpPr>
          <p:nvPr>
            <p:ph idx="1"/>
          </p:nvPr>
        </p:nvSpPr>
        <p:spPr>
          <a:xfrm>
            <a:off x="304801" y="1371600"/>
            <a:ext cx="8458200" cy="4876800"/>
          </a:xfrm>
        </p:spPr>
        <p:txBody>
          <a:bodyPr/>
          <a:lstStyle/>
          <a:p>
            <a:pPr marL="344488" lvl="1" indent="0">
              <a:buNone/>
            </a:pPr>
            <a:r>
              <a:rPr lang="en-GB" dirty="0" smtClean="0">
                <a:solidFill>
                  <a:srgbClr val="0768A9"/>
                </a:solidFill>
              </a:rPr>
              <a:t>Peripheral </a:t>
            </a:r>
            <a:r>
              <a:rPr lang="en-GB" dirty="0">
                <a:solidFill>
                  <a:srgbClr val="0768A9"/>
                </a:solidFill>
              </a:rPr>
              <a:t>Vascular </a:t>
            </a:r>
            <a:r>
              <a:rPr lang="en-GB" dirty="0" smtClean="0">
                <a:solidFill>
                  <a:srgbClr val="0768A9"/>
                </a:solidFill>
              </a:rPr>
              <a:t>Disease </a:t>
            </a:r>
            <a:r>
              <a:rPr lang="zh-CN" altLang="en-US" dirty="0" smtClean="0">
                <a:solidFill>
                  <a:srgbClr val="0768A9"/>
                </a:solidFill>
                <a:latin typeface="黑体" panose="02010609060101010101" pitchFamily="49" charset="-122"/>
                <a:ea typeface="黑体" panose="02010609060101010101" pitchFamily="49" charset="-122"/>
              </a:rPr>
              <a:t>（外周血管疾病）的</a:t>
            </a:r>
            <a:r>
              <a:rPr lang="en-US" altLang="zh-CN" dirty="0" smtClean="0">
                <a:solidFill>
                  <a:srgbClr val="0768A9"/>
                </a:solidFill>
                <a:latin typeface="黑体" panose="02010609060101010101" pitchFamily="49" charset="-122"/>
                <a:ea typeface="黑体" panose="02010609060101010101" pitchFamily="49" charset="-122"/>
              </a:rPr>
              <a:t>5</a:t>
            </a:r>
            <a:r>
              <a:rPr lang="zh-CN" altLang="en-US" dirty="0" smtClean="0">
                <a:solidFill>
                  <a:srgbClr val="0768A9"/>
                </a:solidFill>
                <a:latin typeface="黑体" panose="02010609060101010101" pitchFamily="49" charset="-122"/>
                <a:ea typeface="黑体" panose="02010609060101010101" pitchFamily="49" charset="-122"/>
              </a:rPr>
              <a:t>种最顶级期刊</a:t>
            </a:r>
            <a:endParaRPr lang="en-GB" dirty="0">
              <a:solidFill>
                <a:srgbClr val="0768A9"/>
              </a:solidFill>
              <a:latin typeface="黑体" panose="02010609060101010101" pitchFamily="49" charset="-122"/>
              <a:ea typeface="黑体" panose="02010609060101010101" pitchFamily="49" charset="-122"/>
            </a:endParaRPr>
          </a:p>
          <a:p>
            <a:pPr marL="344488" lvl="1" indent="0">
              <a:buNone/>
            </a:pPr>
            <a:endParaRPr lang="en-GB" sz="1600" dirty="0" smtClean="0">
              <a:solidFill>
                <a:schemeClr val="bg2">
                  <a:lumMod val="75000"/>
                </a:schemeClr>
              </a:solidFill>
            </a:endParaRPr>
          </a:p>
          <a:p>
            <a:pPr marL="1374775" lvl="3" indent="0">
              <a:buNone/>
            </a:pPr>
            <a:r>
              <a:rPr lang="en-GB" sz="1700" dirty="0" smtClean="0">
                <a:solidFill>
                  <a:schemeClr val="tx1"/>
                </a:solidFill>
              </a:rPr>
              <a:t>LWW</a:t>
            </a:r>
            <a:r>
              <a:rPr lang="zh-CN" altLang="en-US" sz="1700" dirty="0" smtClean="0">
                <a:solidFill>
                  <a:schemeClr val="tx1"/>
                </a:solidFill>
              </a:rPr>
              <a:t>出版</a:t>
            </a:r>
            <a:r>
              <a:rPr lang="en-GB" sz="1700" dirty="0" smtClean="0">
                <a:solidFill>
                  <a:schemeClr val="tx1"/>
                </a:solidFill>
              </a:rPr>
              <a:t> </a:t>
            </a:r>
            <a:r>
              <a:rPr lang="en-US" altLang="zh-CN" sz="1700" dirty="0" smtClean="0">
                <a:solidFill>
                  <a:schemeClr val="tx1"/>
                </a:solidFill>
              </a:rPr>
              <a:t>Peripheral Vascular Disease</a:t>
            </a:r>
            <a:r>
              <a:rPr lang="zh-CN" altLang="en-US" sz="1700" dirty="0" smtClean="0">
                <a:solidFill>
                  <a:schemeClr val="tx1"/>
                </a:solidFill>
                <a:latin typeface="黑体" panose="02010609060101010101" pitchFamily="49" charset="-122"/>
                <a:ea typeface="黑体" panose="02010609060101010101" pitchFamily="49" charset="-122"/>
              </a:rPr>
              <a:t>领域最顶顶级的</a:t>
            </a:r>
            <a:r>
              <a:rPr lang="en-US" altLang="zh-CN" sz="1700" dirty="0" smtClean="0">
                <a:solidFill>
                  <a:schemeClr val="tx1"/>
                </a:solidFill>
                <a:latin typeface="黑体" panose="02010609060101010101" pitchFamily="49" charset="-122"/>
                <a:ea typeface="黑体" panose="02010609060101010101" pitchFamily="49" charset="-122"/>
              </a:rPr>
              <a:t>5</a:t>
            </a:r>
            <a:r>
              <a:rPr lang="zh-CN" altLang="en-US" sz="1700" dirty="0" smtClean="0">
                <a:solidFill>
                  <a:schemeClr val="tx1"/>
                </a:solidFill>
                <a:latin typeface="黑体" panose="02010609060101010101" pitchFamily="49" charset="-122"/>
                <a:ea typeface="黑体" panose="02010609060101010101" pitchFamily="49" charset="-122"/>
              </a:rPr>
              <a:t>种期刊</a:t>
            </a:r>
            <a:r>
              <a:rPr lang="en-GB" sz="1700" dirty="0" smtClean="0">
                <a:solidFill>
                  <a:schemeClr val="tx1"/>
                </a:solidFill>
              </a:rPr>
              <a:t>*</a:t>
            </a:r>
            <a:endParaRPr lang="en-GB" sz="1700" dirty="0">
              <a:solidFill>
                <a:schemeClr val="tx1"/>
              </a:solidFill>
            </a:endParaRPr>
          </a:p>
          <a:p>
            <a:pPr marL="1374775" lvl="3" indent="0">
              <a:buNone/>
            </a:pPr>
            <a:endParaRPr lang="en-GB" sz="1700" dirty="0">
              <a:solidFill>
                <a:schemeClr val="tx1"/>
              </a:solidFill>
            </a:endParaRPr>
          </a:p>
          <a:p>
            <a:pPr marL="1374775" lvl="3" indent="0">
              <a:buNone/>
            </a:pPr>
            <a:r>
              <a:rPr lang="en-GB" sz="1700" dirty="0">
                <a:solidFill>
                  <a:schemeClr val="tx1"/>
                </a:solidFill>
              </a:rPr>
              <a:t>#1 </a:t>
            </a:r>
            <a:r>
              <a:rPr lang="en-GB" sz="1700" b="1" i="1" dirty="0">
                <a:solidFill>
                  <a:schemeClr val="tx1"/>
                </a:solidFill>
              </a:rPr>
              <a:t>Circulation</a:t>
            </a:r>
            <a:r>
              <a:rPr lang="en-GB" sz="1700" dirty="0">
                <a:solidFill>
                  <a:schemeClr val="tx1"/>
                </a:solidFill>
              </a:rPr>
              <a:t>, </a:t>
            </a:r>
            <a:r>
              <a:rPr lang="en-GB" sz="1700" dirty="0" smtClean="0">
                <a:solidFill>
                  <a:schemeClr val="tx1"/>
                </a:solidFill>
              </a:rPr>
              <a:t>American </a:t>
            </a:r>
            <a:r>
              <a:rPr lang="en-GB" sz="1700" dirty="0">
                <a:solidFill>
                  <a:schemeClr val="tx1"/>
                </a:solidFill>
              </a:rPr>
              <a:t>Heart </a:t>
            </a:r>
            <a:r>
              <a:rPr lang="en-GB" sz="1700" dirty="0" smtClean="0">
                <a:solidFill>
                  <a:schemeClr val="tx1"/>
                </a:solidFill>
              </a:rPr>
              <a:t>Association (AHA) </a:t>
            </a:r>
            <a:r>
              <a:rPr lang="zh-CN" altLang="en-US" sz="1700" dirty="0" smtClean="0">
                <a:solidFill>
                  <a:schemeClr val="tx1"/>
                </a:solidFill>
                <a:latin typeface="黑体" panose="02010609060101010101" pitchFamily="49" charset="-122"/>
                <a:ea typeface="黑体" panose="02010609060101010101" pitchFamily="49" charset="-122"/>
              </a:rPr>
              <a:t>（美国心脏协会）</a:t>
            </a:r>
            <a:endParaRPr lang="en-GB" sz="1700" dirty="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smtClean="0">
              <a:solidFill>
                <a:schemeClr val="tx1"/>
              </a:solidFill>
            </a:endParaRPr>
          </a:p>
          <a:p>
            <a:pPr marL="1374775" lvl="3" indent="0">
              <a:buNone/>
            </a:pPr>
            <a:r>
              <a:rPr lang="en-GB" sz="1700" dirty="0" smtClean="0">
                <a:solidFill>
                  <a:schemeClr val="tx1"/>
                </a:solidFill>
              </a:rPr>
              <a:t>#</a:t>
            </a:r>
            <a:r>
              <a:rPr lang="en-GB" sz="1700" dirty="0">
                <a:solidFill>
                  <a:schemeClr val="tx1"/>
                </a:solidFill>
              </a:rPr>
              <a:t>2 </a:t>
            </a:r>
            <a:r>
              <a:rPr lang="en-GB" sz="1700" b="1" i="1" dirty="0">
                <a:solidFill>
                  <a:schemeClr val="tx1"/>
                </a:solidFill>
              </a:rPr>
              <a:t>Circulation Research</a:t>
            </a:r>
            <a:r>
              <a:rPr lang="en-GB" sz="1700" dirty="0">
                <a:solidFill>
                  <a:schemeClr val="tx1"/>
                </a:solidFill>
              </a:rPr>
              <a:t>, </a:t>
            </a:r>
            <a:r>
              <a:rPr lang="en-GB" sz="1700" dirty="0" smtClean="0">
                <a:solidFill>
                  <a:schemeClr val="tx1"/>
                </a:solidFill>
              </a:rPr>
              <a:t>AHA</a:t>
            </a:r>
            <a:r>
              <a:rPr lang="zh-CN" altLang="en-US" sz="1700" dirty="0" smtClean="0">
                <a:solidFill>
                  <a:schemeClr val="tx1"/>
                </a:solidFill>
                <a:latin typeface="黑体" panose="02010609060101010101" pitchFamily="49" charset="-122"/>
                <a:ea typeface="黑体" panose="02010609060101010101" pitchFamily="49" charset="-122"/>
              </a:rPr>
              <a:t>期刊</a:t>
            </a:r>
            <a:endParaRPr lang="en-GB" sz="1700" dirty="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smtClean="0">
              <a:solidFill>
                <a:schemeClr val="tx1"/>
              </a:solidFill>
            </a:endParaRPr>
          </a:p>
          <a:p>
            <a:pPr marL="1374775" lvl="3" indent="0">
              <a:buNone/>
            </a:pPr>
            <a:r>
              <a:rPr lang="en-GB" sz="1700" dirty="0" smtClean="0">
                <a:solidFill>
                  <a:schemeClr val="tx1"/>
                </a:solidFill>
              </a:rPr>
              <a:t>#</a:t>
            </a:r>
            <a:r>
              <a:rPr lang="en-GB" sz="1700" dirty="0">
                <a:solidFill>
                  <a:schemeClr val="tx1"/>
                </a:solidFill>
              </a:rPr>
              <a:t>3 </a:t>
            </a:r>
            <a:r>
              <a:rPr lang="en-GB" sz="1700" b="1" i="1" dirty="0">
                <a:solidFill>
                  <a:schemeClr val="tx1"/>
                </a:solidFill>
              </a:rPr>
              <a:t>Hypertension</a:t>
            </a:r>
            <a:r>
              <a:rPr lang="en-GB" sz="1700" dirty="0">
                <a:solidFill>
                  <a:schemeClr val="tx1"/>
                </a:solidFill>
              </a:rPr>
              <a:t>, </a:t>
            </a:r>
            <a:r>
              <a:rPr lang="en-GB" sz="1700" dirty="0" smtClean="0">
                <a:solidFill>
                  <a:schemeClr val="tx1"/>
                </a:solidFill>
              </a:rPr>
              <a:t>AHA</a:t>
            </a:r>
            <a:r>
              <a:rPr lang="zh-CN" altLang="en-US" sz="1700" dirty="0" smtClean="0">
                <a:solidFill>
                  <a:schemeClr val="tx1"/>
                </a:solidFill>
                <a:latin typeface="黑体" panose="02010609060101010101" pitchFamily="49" charset="-122"/>
                <a:ea typeface="黑体" panose="02010609060101010101" pitchFamily="49" charset="-122"/>
              </a:rPr>
              <a:t>期刊</a:t>
            </a:r>
            <a:endParaRPr lang="en-GB" sz="1700" dirty="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smtClean="0">
              <a:solidFill>
                <a:schemeClr val="tx1"/>
              </a:solidFill>
            </a:endParaRPr>
          </a:p>
          <a:p>
            <a:pPr marL="1374775" lvl="3" indent="0">
              <a:buNone/>
            </a:pPr>
            <a:r>
              <a:rPr lang="en-GB" sz="1700" dirty="0" smtClean="0">
                <a:solidFill>
                  <a:schemeClr val="tx1"/>
                </a:solidFill>
              </a:rPr>
              <a:t>#4 </a:t>
            </a:r>
            <a:r>
              <a:rPr lang="en-GB" sz="1700" b="1" i="1" dirty="0" smtClean="0">
                <a:solidFill>
                  <a:schemeClr val="tx1"/>
                </a:solidFill>
              </a:rPr>
              <a:t>Arteriosclerosis</a:t>
            </a:r>
            <a:r>
              <a:rPr lang="en-GB" sz="1700" b="1" i="1" dirty="0">
                <a:solidFill>
                  <a:schemeClr val="tx1"/>
                </a:solidFill>
              </a:rPr>
              <a:t>, Thrombosis &amp; Vascular Biology</a:t>
            </a:r>
            <a:r>
              <a:rPr lang="en-GB" sz="1700" dirty="0">
                <a:solidFill>
                  <a:schemeClr val="tx1"/>
                </a:solidFill>
              </a:rPr>
              <a:t>, </a:t>
            </a:r>
            <a:r>
              <a:rPr lang="en-GB" sz="1700" dirty="0" smtClean="0">
                <a:solidFill>
                  <a:schemeClr val="tx1"/>
                </a:solidFill>
              </a:rPr>
              <a:t>AHA</a:t>
            </a:r>
            <a:r>
              <a:rPr lang="zh-CN" altLang="en-US" sz="1700" dirty="0" smtClean="0">
                <a:solidFill>
                  <a:schemeClr val="tx1"/>
                </a:solidFill>
                <a:latin typeface="黑体" panose="02010609060101010101" pitchFamily="49" charset="-122"/>
                <a:ea typeface="黑体" panose="02010609060101010101" pitchFamily="49" charset="-122"/>
              </a:rPr>
              <a:t>期刊</a:t>
            </a:r>
            <a:endParaRPr lang="en-GB" sz="1700" dirty="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a:solidFill>
                <a:schemeClr val="tx1"/>
              </a:solidFill>
            </a:endParaRPr>
          </a:p>
          <a:p>
            <a:pPr marL="1374775" lvl="3" indent="0">
              <a:buNone/>
            </a:pPr>
            <a:r>
              <a:rPr lang="en-GB" sz="1700" dirty="0">
                <a:solidFill>
                  <a:schemeClr val="tx1"/>
                </a:solidFill>
              </a:rPr>
              <a:t>#5 </a:t>
            </a:r>
            <a:r>
              <a:rPr lang="en-GB" sz="1700" b="1" i="1" dirty="0" smtClean="0">
                <a:solidFill>
                  <a:schemeClr val="tx1"/>
                </a:solidFill>
              </a:rPr>
              <a:t>Stroke</a:t>
            </a:r>
            <a:r>
              <a:rPr lang="en-GB" sz="1700" dirty="0" smtClean="0">
                <a:solidFill>
                  <a:schemeClr val="tx1"/>
                </a:solidFill>
              </a:rPr>
              <a:t>, AHA</a:t>
            </a:r>
            <a:r>
              <a:rPr lang="zh-CN" altLang="en-US" sz="1700" dirty="0" smtClean="0">
                <a:solidFill>
                  <a:schemeClr val="tx1"/>
                </a:solidFill>
                <a:latin typeface="黑体" panose="02010609060101010101" pitchFamily="49" charset="-122"/>
                <a:ea typeface="黑体" panose="02010609060101010101" pitchFamily="49" charset="-122"/>
              </a:rPr>
              <a:t>期刊</a:t>
            </a:r>
            <a:endParaRPr lang="en-GB" sz="1700" dirty="0">
              <a:solidFill>
                <a:schemeClr val="tx1"/>
              </a:solidFill>
              <a:latin typeface="黑体" panose="02010609060101010101" pitchFamily="49" charset="-122"/>
              <a:ea typeface="黑体" panose="02010609060101010101" pitchFamily="49" charset="-122"/>
            </a:endParaRPr>
          </a:p>
          <a:p>
            <a:pPr marL="1374775" lvl="3" indent="0">
              <a:buNone/>
            </a:pPr>
            <a:endParaRPr lang="en-GB" sz="1600" dirty="0" smtClean="0">
              <a:solidFill>
                <a:schemeClr val="bg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1828800"/>
            <a:ext cx="685800" cy="91637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437" y="3962400"/>
            <a:ext cx="760525" cy="9906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extBox 9"/>
          <p:cNvSpPr txBox="1"/>
          <p:nvPr/>
        </p:nvSpPr>
        <p:spPr>
          <a:xfrm>
            <a:off x="5257800" y="6437870"/>
            <a:ext cx="3505200" cy="246221"/>
          </a:xfrm>
          <a:prstGeom prst="rect">
            <a:avLst/>
          </a:prstGeom>
          <a:noFill/>
        </p:spPr>
        <p:txBody>
          <a:bodyPr wrap="square" rtlCol="0">
            <a:spAutoFit/>
          </a:bodyPr>
          <a:lstStyle/>
          <a:p>
            <a:r>
              <a:rPr lang="en-GB" sz="1000" dirty="0"/>
              <a:t>*</a:t>
            </a:r>
            <a:r>
              <a:rPr lang="en-GB" sz="1000" dirty="0" smtClean="0"/>
              <a:t>2012 </a:t>
            </a:r>
            <a:r>
              <a:rPr lang="en-GB" sz="1000" i="1" dirty="0"/>
              <a:t>Journal Citation Reports</a:t>
            </a:r>
            <a:r>
              <a:rPr lang="en-GB" sz="1000" dirty="0"/>
              <a:t>® (Thomson Reuters, </a:t>
            </a:r>
            <a:r>
              <a:rPr lang="en-GB" sz="1000" dirty="0" smtClean="0"/>
              <a:t>2013)</a:t>
            </a:r>
            <a:endParaRPr lang="en-GB" sz="10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2767" y="5193149"/>
            <a:ext cx="731866" cy="91637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800" y="2895600"/>
            <a:ext cx="685800" cy="918482"/>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25580" y="5191001"/>
            <a:ext cx="679887" cy="91637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192224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a:t>
            </a:r>
            <a:r>
              <a:rPr lang="zh-CN" altLang="en-US" dirty="0" smtClean="0"/>
              <a:t>期刊亮点</a:t>
            </a:r>
            <a:endParaRPr lang="en-US" dirty="0"/>
          </a:p>
        </p:txBody>
      </p:sp>
      <p:sp>
        <p:nvSpPr>
          <p:cNvPr id="3" name="Content Placeholder 2"/>
          <p:cNvSpPr>
            <a:spLocks noGrp="1"/>
          </p:cNvSpPr>
          <p:nvPr>
            <p:ph idx="1"/>
          </p:nvPr>
        </p:nvSpPr>
        <p:spPr>
          <a:xfrm>
            <a:off x="304800" y="1295400"/>
            <a:ext cx="8686799" cy="5105400"/>
          </a:xfrm>
        </p:spPr>
        <p:txBody>
          <a:bodyPr/>
          <a:lstStyle/>
          <a:p>
            <a:pPr marL="344488" lvl="1" indent="0">
              <a:buNone/>
            </a:pPr>
            <a:r>
              <a:rPr lang="en-GB" dirty="0" err="1" smtClean="0">
                <a:solidFill>
                  <a:srgbClr val="0768A9"/>
                </a:solidFill>
              </a:rPr>
              <a:t>Anesthesiology</a:t>
            </a:r>
            <a:r>
              <a:rPr lang="en-GB" dirty="0" smtClean="0">
                <a:solidFill>
                  <a:srgbClr val="0768A9"/>
                </a:solidFill>
              </a:rPr>
              <a:t> </a:t>
            </a:r>
            <a:r>
              <a:rPr lang="zh-CN" altLang="en-US" dirty="0" smtClean="0">
                <a:solidFill>
                  <a:srgbClr val="0768A9"/>
                </a:solidFill>
                <a:latin typeface="黑体" panose="02010609060101010101" pitchFamily="49" charset="-122"/>
                <a:ea typeface="黑体" panose="02010609060101010101" pitchFamily="49" charset="-122"/>
              </a:rPr>
              <a:t>（麻醉学）领域</a:t>
            </a:r>
            <a:r>
              <a:rPr lang="en-US" altLang="zh-CN" dirty="0" smtClean="0">
                <a:solidFill>
                  <a:srgbClr val="0768A9"/>
                </a:solidFill>
                <a:latin typeface="黑体" panose="02010609060101010101" pitchFamily="49" charset="-122"/>
                <a:ea typeface="黑体" panose="02010609060101010101" pitchFamily="49" charset="-122"/>
              </a:rPr>
              <a:t>10</a:t>
            </a:r>
            <a:r>
              <a:rPr lang="zh-CN" altLang="en-US" dirty="0" smtClean="0">
                <a:solidFill>
                  <a:srgbClr val="0768A9"/>
                </a:solidFill>
                <a:latin typeface="黑体" panose="02010609060101010101" pitchFamily="49" charset="-122"/>
                <a:ea typeface="黑体" panose="02010609060101010101" pitchFamily="49" charset="-122"/>
              </a:rPr>
              <a:t>种顶级期刊中的</a:t>
            </a:r>
            <a:r>
              <a:rPr lang="en-US" altLang="zh-CN" dirty="0" smtClean="0">
                <a:solidFill>
                  <a:srgbClr val="0768A9"/>
                </a:solidFill>
                <a:latin typeface="黑体" panose="02010609060101010101" pitchFamily="49" charset="-122"/>
                <a:ea typeface="黑体" panose="02010609060101010101" pitchFamily="49" charset="-122"/>
              </a:rPr>
              <a:t>4</a:t>
            </a:r>
            <a:r>
              <a:rPr lang="zh-CN" altLang="en-US" dirty="0" smtClean="0">
                <a:solidFill>
                  <a:srgbClr val="0768A9"/>
                </a:solidFill>
                <a:latin typeface="黑体" panose="02010609060101010101" pitchFamily="49" charset="-122"/>
                <a:ea typeface="黑体" panose="02010609060101010101" pitchFamily="49" charset="-122"/>
              </a:rPr>
              <a:t>种</a:t>
            </a:r>
            <a:endParaRPr lang="en-GB" dirty="0" smtClean="0">
              <a:solidFill>
                <a:srgbClr val="0768A9"/>
              </a:solidFill>
              <a:latin typeface="黑体" panose="02010609060101010101" pitchFamily="49" charset="-122"/>
              <a:ea typeface="黑体" panose="02010609060101010101" pitchFamily="49" charset="-122"/>
            </a:endParaRPr>
          </a:p>
          <a:p>
            <a:pPr marL="1374775" lvl="3" indent="0">
              <a:buNone/>
            </a:pPr>
            <a:r>
              <a:rPr lang="en-GB" sz="1700" dirty="0" smtClean="0">
                <a:solidFill>
                  <a:schemeClr val="tx1"/>
                </a:solidFill>
              </a:rPr>
              <a:t>LWW</a:t>
            </a:r>
            <a:r>
              <a:rPr lang="zh-CN" altLang="en-US" sz="1700" dirty="0" smtClean="0">
                <a:solidFill>
                  <a:schemeClr val="tx1"/>
                </a:solidFill>
                <a:latin typeface="黑体" panose="02010609060101010101" pitchFamily="49" charset="-122"/>
                <a:ea typeface="黑体" panose="02010609060101010101" pitchFamily="49" charset="-122"/>
              </a:rPr>
              <a:t>出版</a:t>
            </a:r>
            <a:r>
              <a:rPr lang="en-US" altLang="zh-CN" sz="1700" dirty="0" smtClean="0">
                <a:solidFill>
                  <a:schemeClr val="tx1"/>
                </a:solidFill>
              </a:rPr>
              <a:t>Anesthesiology</a:t>
            </a:r>
            <a:r>
              <a:rPr lang="zh-CN" altLang="en-US" sz="1700" dirty="0" smtClean="0">
                <a:solidFill>
                  <a:schemeClr val="tx1"/>
                </a:solidFill>
              </a:rPr>
              <a:t>（</a:t>
            </a:r>
            <a:r>
              <a:rPr lang="zh-CN" altLang="en-US" sz="1700" dirty="0" smtClean="0">
                <a:solidFill>
                  <a:schemeClr val="tx1"/>
                </a:solidFill>
                <a:latin typeface="黑体" panose="02010609060101010101" pitchFamily="49" charset="-122"/>
                <a:ea typeface="黑体" panose="02010609060101010101" pitchFamily="49" charset="-122"/>
              </a:rPr>
              <a:t>麻醉学）领域中</a:t>
            </a:r>
            <a:r>
              <a:rPr lang="en-US" altLang="zh-CN" sz="1700" dirty="0" smtClean="0">
                <a:solidFill>
                  <a:schemeClr val="tx1"/>
                </a:solidFill>
                <a:latin typeface="黑体" panose="02010609060101010101" pitchFamily="49" charset="-122"/>
                <a:ea typeface="黑体" panose="02010609060101010101" pitchFamily="49" charset="-122"/>
              </a:rPr>
              <a:t>20</a:t>
            </a:r>
            <a:r>
              <a:rPr lang="zh-CN" altLang="en-US" sz="1700" dirty="0" smtClean="0">
                <a:solidFill>
                  <a:schemeClr val="tx1"/>
                </a:solidFill>
                <a:latin typeface="黑体" panose="02010609060101010101" pitchFamily="49" charset="-122"/>
                <a:ea typeface="黑体" panose="02010609060101010101" pitchFamily="49" charset="-122"/>
              </a:rPr>
              <a:t>种顶级期刊中的</a:t>
            </a:r>
            <a:r>
              <a:rPr lang="en-US" altLang="zh-CN" sz="1700" dirty="0" smtClean="0">
                <a:solidFill>
                  <a:schemeClr val="tx1"/>
                </a:solidFill>
                <a:latin typeface="黑体" panose="02010609060101010101" pitchFamily="49" charset="-122"/>
                <a:ea typeface="黑体" panose="02010609060101010101" pitchFamily="49" charset="-122"/>
              </a:rPr>
              <a:t>6</a:t>
            </a:r>
            <a:r>
              <a:rPr lang="zh-CN" altLang="en-US" sz="1700" dirty="0" smtClean="0">
                <a:solidFill>
                  <a:schemeClr val="tx1"/>
                </a:solidFill>
                <a:latin typeface="黑体" panose="02010609060101010101" pitchFamily="49" charset="-122"/>
                <a:ea typeface="黑体" panose="02010609060101010101" pitchFamily="49" charset="-122"/>
              </a:rPr>
              <a:t>种</a:t>
            </a:r>
            <a:r>
              <a:rPr lang="en-GB" sz="1700" dirty="0" smtClean="0">
                <a:solidFill>
                  <a:schemeClr val="tx1"/>
                </a:solidFill>
                <a:latin typeface="黑体" panose="02010609060101010101" pitchFamily="49" charset="-122"/>
                <a:ea typeface="黑体" panose="02010609060101010101" pitchFamily="49" charset="-122"/>
              </a:rPr>
              <a:t>:</a:t>
            </a:r>
          </a:p>
          <a:p>
            <a:pPr marL="1374775" lvl="3" indent="0">
              <a:buNone/>
            </a:pPr>
            <a:endParaRPr lang="en-GB" sz="1700" dirty="0" smtClean="0">
              <a:solidFill>
                <a:schemeClr val="tx1"/>
              </a:solidFill>
            </a:endParaRPr>
          </a:p>
          <a:p>
            <a:pPr marL="1374775" lvl="3" indent="0">
              <a:buNone/>
            </a:pPr>
            <a:r>
              <a:rPr lang="en-GB" sz="1700" dirty="0" smtClean="0">
                <a:solidFill>
                  <a:schemeClr val="tx1"/>
                </a:solidFill>
              </a:rPr>
              <a:t>#2 </a:t>
            </a:r>
            <a:r>
              <a:rPr lang="en-GB" sz="1700" b="1" i="1" dirty="0" smtClean="0">
                <a:solidFill>
                  <a:schemeClr val="tx1"/>
                </a:solidFill>
              </a:rPr>
              <a:t>Anesthesiology</a:t>
            </a:r>
            <a:r>
              <a:rPr lang="en-GB" sz="1700" dirty="0" smtClean="0">
                <a:solidFill>
                  <a:schemeClr val="tx1"/>
                </a:solidFill>
              </a:rPr>
              <a:t>, American Society of </a:t>
            </a:r>
            <a:r>
              <a:rPr lang="en-GB" sz="1700" dirty="0" err="1" smtClean="0">
                <a:solidFill>
                  <a:schemeClr val="tx1"/>
                </a:solidFill>
              </a:rPr>
              <a:t>Anesthesiologists</a:t>
            </a:r>
            <a:r>
              <a:rPr lang="en-GB" sz="1700" dirty="0" smtClean="0">
                <a:solidFill>
                  <a:schemeClr val="tx1"/>
                </a:solidFill>
              </a:rPr>
              <a:t> </a:t>
            </a:r>
            <a:r>
              <a:rPr lang="zh-CN" altLang="en-US" sz="1700" dirty="0" smtClean="0">
                <a:solidFill>
                  <a:schemeClr val="tx1"/>
                </a:solidFill>
                <a:latin typeface="黑体" panose="02010609060101010101" pitchFamily="49" charset="-122"/>
                <a:ea typeface="黑体" panose="02010609060101010101" pitchFamily="49" charset="-122"/>
              </a:rPr>
              <a:t>（美国麻醉师协会）期刊</a:t>
            </a:r>
            <a:endParaRPr lang="en-GB" sz="1700" dirty="0" smtClean="0">
              <a:solidFill>
                <a:schemeClr val="tx1"/>
              </a:solidFill>
              <a:latin typeface="黑体" panose="02010609060101010101" pitchFamily="49" charset="-122"/>
              <a:ea typeface="黑体" panose="02010609060101010101" pitchFamily="49" charset="-122"/>
            </a:endParaRPr>
          </a:p>
          <a:p>
            <a:pPr marL="1374775" lvl="3" indent="0">
              <a:buNone/>
            </a:pPr>
            <a:r>
              <a:rPr lang="en-GB" sz="1700" dirty="0" smtClean="0">
                <a:solidFill>
                  <a:schemeClr val="tx1"/>
                </a:solidFill>
              </a:rPr>
              <a:t>#5 </a:t>
            </a:r>
            <a:r>
              <a:rPr lang="en-GB" sz="1700" b="1" i="1" dirty="0" smtClean="0">
                <a:solidFill>
                  <a:schemeClr val="tx1"/>
                </a:solidFill>
              </a:rPr>
              <a:t>Regional </a:t>
            </a:r>
            <a:r>
              <a:rPr lang="en-GB" sz="1700" b="1" i="1" dirty="0" err="1" smtClean="0">
                <a:solidFill>
                  <a:schemeClr val="tx1"/>
                </a:solidFill>
              </a:rPr>
              <a:t>Anesthesia</a:t>
            </a:r>
            <a:r>
              <a:rPr lang="en-GB" sz="1700" b="1" i="1" dirty="0" smtClean="0">
                <a:solidFill>
                  <a:schemeClr val="tx1"/>
                </a:solidFill>
              </a:rPr>
              <a:t> and Pain Medicine</a:t>
            </a:r>
            <a:r>
              <a:rPr lang="en-GB" sz="1700" dirty="0" smtClean="0">
                <a:solidFill>
                  <a:schemeClr val="tx1"/>
                </a:solidFill>
              </a:rPr>
              <a:t>, American Society of Regional </a:t>
            </a:r>
            <a:r>
              <a:rPr lang="en-GB" sz="1700" dirty="0" err="1" smtClean="0">
                <a:solidFill>
                  <a:schemeClr val="tx1"/>
                </a:solidFill>
              </a:rPr>
              <a:t>Anesthesia</a:t>
            </a:r>
            <a:r>
              <a:rPr lang="en-GB" sz="1700" dirty="0" smtClean="0">
                <a:solidFill>
                  <a:schemeClr val="tx1"/>
                </a:solidFill>
              </a:rPr>
              <a:t> and Pain Medicine </a:t>
            </a:r>
            <a:r>
              <a:rPr lang="zh-CN" altLang="en-US" sz="1700" dirty="0" smtClean="0">
                <a:solidFill>
                  <a:schemeClr val="tx1"/>
                </a:solidFill>
                <a:latin typeface="黑体" panose="02010609060101010101" pitchFamily="49" charset="-122"/>
                <a:ea typeface="黑体" panose="02010609060101010101" pitchFamily="49" charset="-122"/>
              </a:rPr>
              <a:t>（美国区域麻醉和疼痛医学学会）期刊</a:t>
            </a:r>
            <a:endParaRPr lang="en-GB" sz="1700" dirty="0" smtClean="0">
              <a:solidFill>
                <a:schemeClr val="tx1"/>
              </a:solidFill>
              <a:latin typeface="黑体" panose="02010609060101010101" pitchFamily="49" charset="-122"/>
              <a:ea typeface="黑体" panose="02010609060101010101" pitchFamily="49" charset="-122"/>
            </a:endParaRPr>
          </a:p>
          <a:p>
            <a:pPr marL="1374775" lvl="3" indent="0">
              <a:buNone/>
            </a:pPr>
            <a:r>
              <a:rPr lang="en-GB" sz="1700" dirty="0" smtClean="0">
                <a:solidFill>
                  <a:schemeClr val="tx1"/>
                </a:solidFill>
              </a:rPr>
              <a:t>#6 </a:t>
            </a:r>
            <a:r>
              <a:rPr lang="en-GB" sz="1700" b="1" i="1" dirty="0" err="1" smtClean="0">
                <a:solidFill>
                  <a:schemeClr val="tx1"/>
                </a:solidFill>
              </a:rPr>
              <a:t>Anesthesia</a:t>
            </a:r>
            <a:r>
              <a:rPr lang="en-GB" sz="1700" b="1" i="1" dirty="0" smtClean="0">
                <a:solidFill>
                  <a:schemeClr val="tx1"/>
                </a:solidFill>
              </a:rPr>
              <a:t> &amp; Analgesia</a:t>
            </a:r>
            <a:r>
              <a:rPr lang="en-GB" sz="1700" dirty="0" smtClean="0">
                <a:solidFill>
                  <a:schemeClr val="tx1"/>
                </a:solidFill>
              </a:rPr>
              <a:t>, international </a:t>
            </a:r>
            <a:r>
              <a:rPr lang="en-GB" sz="1700" dirty="0" err="1" smtClean="0">
                <a:solidFill>
                  <a:schemeClr val="tx1"/>
                </a:solidFill>
              </a:rPr>
              <a:t>Anesthesia</a:t>
            </a:r>
            <a:r>
              <a:rPr lang="en-GB" sz="1700" dirty="0" smtClean="0">
                <a:solidFill>
                  <a:schemeClr val="tx1"/>
                </a:solidFill>
              </a:rPr>
              <a:t> Research Society </a:t>
            </a:r>
            <a:r>
              <a:rPr lang="zh-CN" altLang="en-US" sz="1700" dirty="0" smtClean="0">
                <a:solidFill>
                  <a:schemeClr val="tx1"/>
                </a:solidFill>
                <a:latin typeface="黑体" panose="02010609060101010101" pitchFamily="49" charset="-122"/>
                <a:ea typeface="黑体" panose="02010609060101010101" pitchFamily="49" charset="-122"/>
              </a:rPr>
              <a:t>（国际麻醉研究协会）期刊</a:t>
            </a:r>
            <a:endParaRPr lang="en-GB" sz="1700" dirty="0" smtClean="0">
              <a:solidFill>
                <a:schemeClr val="tx1"/>
              </a:solidFill>
              <a:latin typeface="黑体" panose="02010609060101010101" pitchFamily="49" charset="-122"/>
              <a:ea typeface="黑体" panose="02010609060101010101" pitchFamily="49" charset="-122"/>
            </a:endParaRPr>
          </a:p>
          <a:p>
            <a:pPr marL="1374775" lvl="3" indent="0">
              <a:buNone/>
            </a:pPr>
            <a:r>
              <a:rPr lang="en-GB" sz="1700" dirty="0" smtClean="0">
                <a:solidFill>
                  <a:schemeClr val="tx1"/>
                </a:solidFill>
              </a:rPr>
              <a:t>#9 </a:t>
            </a:r>
            <a:r>
              <a:rPr lang="en-GB" sz="1700" b="1" i="1" dirty="0" smtClean="0">
                <a:solidFill>
                  <a:schemeClr val="tx1"/>
                </a:solidFill>
              </a:rPr>
              <a:t>European Journal of Anaesthesiology</a:t>
            </a:r>
            <a:r>
              <a:rPr lang="en-GB" sz="1700" i="1" dirty="0" smtClean="0">
                <a:solidFill>
                  <a:schemeClr val="tx1"/>
                </a:solidFill>
              </a:rPr>
              <a:t>, European Society </a:t>
            </a:r>
            <a:r>
              <a:rPr lang="en-GB" sz="1700" i="1" dirty="0">
                <a:solidFill>
                  <a:schemeClr val="tx1"/>
                </a:solidFill>
              </a:rPr>
              <a:t>of </a:t>
            </a:r>
            <a:r>
              <a:rPr lang="en-GB" sz="1700" i="1" dirty="0" smtClean="0">
                <a:solidFill>
                  <a:schemeClr val="tx1"/>
                </a:solidFill>
              </a:rPr>
              <a:t>Anaesthesiology </a:t>
            </a:r>
            <a:r>
              <a:rPr lang="en-GB" sz="1700" dirty="0" smtClean="0">
                <a:solidFill>
                  <a:schemeClr val="tx1"/>
                </a:solidFill>
                <a:latin typeface="黑体" panose="02010609060101010101" pitchFamily="49" charset="-122"/>
                <a:ea typeface="黑体" panose="02010609060101010101" pitchFamily="49" charset="-122"/>
              </a:rPr>
              <a:t>(</a:t>
            </a:r>
            <a:r>
              <a:rPr lang="zh-CN" altLang="en-US" sz="1700" dirty="0" smtClean="0">
                <a:solidFill>
                  <a:schemeClr val="tx1"/>
                </a:solidFill>
                <a:latin typeface="黑体" panose="02010609060101010101" pitchFamily="49" charset="-122"/>
                <a:ea typeface="黑体" panose="02010609060101010101" pitchFamily="49" charset="-122"/>
              </a:rPr>
              <a:t>欧洲麻醉协会）期刊</a:t>
            </a:r>
            <a:endParaRPr lang="en-GB" sz="1700" dirty="0" smtClean="0">
              <a:solidFill>
                <a:schemeClr val="tx1"/>
              </a:solidFill>
              <a:latin typeface="黑体" panose="02010609060101010101" pitchFamily="49" charset="-122"/>
              <a:ea typeface="黑体" panose="02010609060101010101" pitchFamily="49" charset="-122"/>
            </a:endParaRPr>
          </a:p>
          <a:p>
            <a:pPr marL="1374775" lvl="3" indent="0" algn="r">
              <a:buNone/>
            </a:pPr>
            <a:r>
              <a:rPr lang="en-GB" sz="1700" dirty="0" smtClean="0">
                <a:solidFill>
                  <a:schemeClr val="tx1"/>
                </a:solidFill>
              </a:rPr>
              <a:t>LWW</a:t>
            </a:r>
            <a:r>
              <a:rPr lang="zh-CN" altLang="en-US" sz="1700" dirty="0" smtClean="0">
                <a:solidFill>
                  <a:schemeClr val="tx1"/>
                </a:solidFill>
                <a:latin typeface="黑体" panose="02010609060101010101" pitchFamily="49" charset="-122"/>
                <a:ea typeface="黑体" panose="02010609060101010101" pitchFamily="49" charset="-122"/>
              </a:rPr>
              <a:t>还出版该领域</a:t>
            </a:r>
            <a:r>
              <a:rPr lang="en-GB" sz="1700" dirty="0" smtClean="0">
                <a:solidFill>
                  <a:schemeClr val="tx1"/>
                </a:solidFill>
              </a:rPr>
              <a:t>:</a:t>
            </a:r>
            <a:endParaRPr lang="en-GB" sz="1700" dirty="0">
              <a:solidFill>
                <a:schemeClr val="tx1"/>
              </a:solidFill>
            </a:endParaRPr>
          </a:p>
          <a:p>
            <a:pPr marL="1374775" lvl="3" indent="0" algn="r">
              <a:buNone/>
            </a:pPr>
            <a:r>
              <a:rPr lang="en-GB" sz="1700" dirty="0" smtClean="0">
                <a:solidFill>
                  <a:schemeClr val="tx1"/>
                </a:solidFill>
              </a:rPr>
              <a:t>#11 </a:t>
            </a:r>
            <a:r>
              <a:rPr lang="en-GB" sz="1700" i="1" dirty="0">
                <a:solidFill>
                  <a:schemeClr val="tx1"/>
                </a:solidFill>
              </a:rPr>
              <a:t>The Clinical Journal of Pain</a:t>
            </a:r>
          </a:p>
          <a:p>
            <a:pPr marL="1374775" lvl="3" indent="0" algn="r">
              <a:buNone/>
            </a:pPr>
            <a:r>
              <a:rPr lang="en-GB" sz="1700" dirty="0" smtClean="0">
                <a:solidFill>
                  <a:schemeClr val="tx1"/>
                </a:solidFill>
              </a:rPr>
              <a:t>#13 </a:t>
            </a:r>
            <a:r>
              <a:rPr lang="en-GB" sz="1700" i="1" dirty="0" smtClean="0">
                <a:solidFill>
                  <a:schemeClr val="tx1"/>
                </a:solidFill>
              </a:rPr>
              <a:t>Current Opinion in Anesthesiology</a:t>
            </a:r>
            <a:endParaRPr lang="en-US" sz="1700" i="1"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9532" y="2858570"/>
            <a:ext cx="740634" cy="102762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TextBox 9"/>
          <p:cNvSpPr txBox="1"/>
          <p:nvPr/>
        </p:nvSpPr>
        <p:spPr>
          <a:xfrm>
            <a:off x="5257800" y="6437870"/>
            <a:ext cx="3505200" cy="246221"/>
          </a:xfrm>
          <a:prstGeom prst="rect">
            <a:avLst/>
          </a:prstGeom>
          <a:noFill/>
        </p:spPr>
        <p:txBody>
          <a:bodyPr wrap="square" rtlCol="0">
            <a:spAutoFit/>
          </a:bodyPr>
          <a:lstStyle/>
          <a:p>
            <a:r>
              <a:rPr lang="en-GB" sz="1000" dirty="0"/>
              <a:t>*</a:t>
            </a:r>
            <a:r>
              <a:rPr lang="en-GB" sz="1000" dirty="0" smtClean="0"/>
              <a:t>2012 </a:t>
            </a:r>
            <a:r>
              <a:rPr lang="en-GB" sz="1000" i="1" dirty="0"/>
              <a:t>Journal Citation Reports</a:t>
            </a:r>
            <a:r>
              <a:rPr lang="en-GB" sz="1000" dirty="0"/>
              <a:t>® (Thomson Reuters, </a:t>
            </a:r>
            <a:r>
              <a:rPr lang="en-GB" sz="1000" dirty="0" smtClean="0"/>
              <a:t>2013)</a:t>
            </a:r>
            <a:endParaRPr lang="en-GB" sz="1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8165" y="1700253"/>
            <a:ext cx="762001" cy="1019176"/>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9479" y="3966519"/>
            <a:ext cx="793227" cy="106268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5699" y="5149400"/>
            <a:ext cx="768301" cy="1022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874242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a:t>
            </a:r>
            <a:r>
              <a:rPr lang="zh-CN" altLang="en-US" dirty="0" smtClean="0"/>
              <a:t>期刊亮点</a:t>
            </a:r>
            <a:endParaRPr lang="en-US" dirty="0"/>
          </a:p>
        </p:txBody>
      </p:sp>
      <p:sp>
        <p:nvSpPr>
          <p:cNvPr id="3" name="Content Placeholder 2"/>
          <p:cNvSpPr>
            <a:spLocks noGrp="1"/>
          </p:cNvSpPr>
          <p:nvPr>
            <p:ph idx="1"/>
          </p:nvPr>
        </p:nvSpPr>
        <p:spPr>
          <a:xfrm>
            <a:off x="304801" y="1385248"/>
            <a:ext cx="8839199" cy="4876800"/>
          </a:xfrm>
        </p:spPr>
        <p:txBody>
          <a:bodyPr/>
          <a:lstStyle/>
          <a:p>
            <a:pPr marL="344488" lvl="1" indent="0">
              <a:buNone/>
            </a:pPr>
            <a:r>
              <a:rPr lang="en-GB" dirty="0" smtClean="0">
                <a:solidFill>
                  <a:srgbClr val="0768A9"/>
                </a:solidFill>
              </a:rPr>
              <a:t>Cardiac </a:t>
            </a:r>
            <a:r>
              <a:rPr lang="en-GB" dirty="0">
                <a:solidFill>
                  <a:srgbClr val="0768A9"/>
                </a:solidFill>
              </a:rPr>
              <a:t>&amp; Cardiovascular </a:t>
            </a:r>
            <a:r>
              <a:rPr lang="en-GB" dirty="0" smtClean="0">
                <a:solidFill>
                  <a:srgbClr val="0768A9"/>
                </a:solidFill>
              </a:rPr>
              <a:t>Systems </a:t>
            </a:r>
            <a:r>
              <a:rPr lang="zh-CN" altLang="en-US" dirty="0" smtClean="0">
                <a:solidFill>
                  <a:srgbClr val="0768A9"/>
                </a:solidFill>
                <a:latin typeface="黑体" panose="02010609060101010101" pitchFamily="49" charset="-122"/>
                <a:ea typeface="黑体" panose="02010609060101010101" pitchFamily="49" charset="-122"/>
              </a:rPr>
              <a:t>（心血管系统）</a:t>
            </a:r>
            <a:r>
              <a:rPr lang="en-US" altLang="zh-CN" dirty="0" smtClean="0">
                <a:solidFill>
                  <a:srgbClr val="0768A9"/>
                </a:solidFill>
                <a:latin typeface="黑体" panose="02010609060101010101" pitchFamily="49" charset="-122"/>
                <a:ea typeface="黑体" panose="02010609060101010101" pitchFamily="49" charset="-122"/>
              </a:rPr>
              <a:t>10</a:t>
            </a:r>
            <a:r>
              <a:rPr lang="zh-CN" altLang="en-US" dirty="0" smtClean="0">
                <a:solidFill>
                  <a:srgbClr val="0768A9"/>
                </a:solidFill>
                <a:latin typeface="黑体" panose="02010609060101010101" pitchFamily="49" charset="-122"/>
                <a:ea typeface="黑体" panose="02010609060101010101" pitchFamily="49" charset="-122"/>
              </a:rPr>
              <a:t>种顶级期刊中的</a:t>
            </a:r>
            <a:r>
              <a:rPr lang="en-US" altLang="zh-CN" dirty="0" smtClean="0">
                <a:solidFill>
                  <a:srgbClr val="0768A9"/>
                </a:solidFill>
                <a:latin typeface="黑体" panose="02010609060101010101" pitchFamily="49" charset="-122"/>
                <a:ea typeface="黑体" panose="02010609060101010101" pitchFamily="49" charset="-122"/>
              </a:rPr>
              <a:t>5</a:t>
            </a:r>
            <a:r>
              <a:rPr lang="zh-CN" altLang="en-US" dirty="0" smtClean="0">
                <a:solidFill>
                  <a:srgbClr val="0768A9"/>
                </a:solidFill>
                <a:latin typeface="黑体" panose="02010609060101010101" pitchFamily="49" charset="-122"/>
                <a:ea typeface="黑体" panose="02010609060101010101" pitchFamily="49" charset="-122"/>
              </a:rPr>
              <a:t>种</a:t>
            </a:r>
            <a:endParaRPr lang="en-GB" dirty="0">
              <a:solidFill>
                <a:srgbClr val="0768A9"/>
              </a:solidFill>
              <a:latin typeface="黑体" panose="02010609060101010101" pitchFamily="49" charset="-122"/>
              <a:ea typeface="黑体" panose="02010609060101010101" pitchFamily="49" charset="-122"/>
            </a:endParaRPr>
          </a:p>
          <a:p>
            <a:pPr marL="344488" lvl="1" indent="0">
              <a:buNone/>
            </a:pPr>
            <a:endParaRPr lang="en-GB" sz="1600" dirty="0">
              <a:solidFill>
                <a:schemeClr val="bg2">
                  <a:lumMod val="75000"/>
                </a:schemeClr>
              </a:solidFill>
            </a:endParaRPr>
          </a:p>
          <a:p>
            <a:pPr marL="1374775" lvl="3" indent="0">
              <a:buNone/>
            </a:pPr>
            <a:r>
              <a:rPr lang="en-GB" sz="1700" dirty="0" smtClean="0">
                <a:solidFill>
                  <a:schemeClr val="tx1"/>
                </a:solidFill>
              </a:rPr>
              <a:t>LWW</a:t>
            </a:r>
            <a:r>
              <a:rPr lang="zh-CN" altLang="en-US" sz="1700" dirty="0" smtClean="0">
                <a:solidFill>
                  <a:schemeClr val="tx1"/>
                </a:solidFill>
                <a:latin typeface="黑体" panose="02010609060101010101" pitchFamily="49" charset="-122"/>
                <a:ea typeface="黑体" panose="02010609060101010101" pitchFamily="49" charset="-122"/>
              </a:rPr>
              <a:t>出版</a:t>
            </a:r>
            <a:r>
              <a:rPr lang="en-GB" sz="1700" dirty="0" smtClean="0">
                <a:solidFill>
                  <a:schemeClr val="tx1"/>
                </a:solidFill>
              </a:rPr>
              <a:t>American </a:t>
            </a:r>
            <a:r>
              <a:rPr lang="en-GB" sz="1700" dirty="0">
                <a:solidFill>
                  <a:schemeClr val="tx1"/>
                </a:solidFill>
              </a:rPr>
              <a:t>Heart </a:t>
            </a:r>
            <a:r>
              <a:rPr lang="en-GB" sz="1700" dirty="0" smtClean="0">
                <a:solidFill>
                  <a:schemeClr val="tx1"/>
                </a:solidFill>
              </a:rPr>
              <a:t>Association</a:t>
            </a:r>
            <a:r>
              <a:rPr lang="zh-CN" altLang="en-US" sz="1700" dirty="0" smtClean="0">
                <a:solidFill>
                  <a:schemeClr val="tx1"/>
                </a:solidFill>
                <a:latin typeface="黑体" panose="02010609060101010101" pitchFamily="49" charset="-122"/>
                <a:ea typeface="黑体" panose="02010609060101010101" pitchFamily="49" charset="-122"/>
              </a:rPr>
              <a:t>（美国心脏协会）的期刊</a:t>
            </a:r>
            <a:r>
              <a:rPr lang="en-GB" sz="1700" dirty="0" smtClean="0">
                <a:solidFill>
                  <a:schemeClr val="tx1"/>
                </a:solidFill>
                <a:latin typeface="黑体" panose="02010609060101010101" pitchFamily="49" charset="-122"/>
                <a:ea typeface="黑体" panose="02010609060101010101" pitchFamily="49" charset="-122"/>
              </a:rPr>
              <a:t>, </a:t>
            </a:r>
            <a:r>
              <a:rPr lang="zh-CN" altLang="en-US" sz="1700" dirty="0" smtClean="0">
                <a:solidFill>
                  <a:schemeClr val="tx1"/>
                </a:solidFill>
                <a:latin typeface="黑体" panose="02010609060101010101" pitchFamily="49" charset="-122"/>
                <a:ea typeface="黑体" panose="02010609060101010101" pitchFamily="49" charset="-122"/>
              </a:rPr>
              <a:t>占据在</a:t>
            </a:r>
            <a:r>
              <a:rPr lang="en-GB" sz="1700" dirty="0" smtClean="0">
                <a:solidFill>
                  <a:schemeClr val="tx1"/>
                </a:solidFill>
              </a:rPr>
              <a:t>Cardiac </a:t>
            </a:r>
            <a:r>
              <a:rPr lang="en-GB" sz="1700" dirty="0">
                <a:solidFill>
                  <a:schemeClr val="tx1"/>
                </a:solidFill>
              </a:rPr>
              <a:t>&amp; Cardiovascular </a:t>
            </a:r>
            <a:r>
              <a:rPr lang="en-GB" sz="1700" dirty="0" smtClean="0">
                <a:solidFill>
                  <a:schemeClr val="tx1"/>
                </a:solidFill>
              </a:rPr>
              <a:t>Systems</a:t>
            </a:r>
            <a:r>
              <a:rPr lang="zh-CN" altLang="en-US" sz="1700" dirty="0" smtClean="0">
                <a:solidFill>
                  <a:schemeClr val="tx1"/>
                </a:solidFill>
                <a:latin typeface="黑体" panose="02010609060101010101" pitchFamily="49" charset="-122"/>
                <a:ea typeface="黑体" panose="02010609060101010101" pitchFamily="49" charset="-122"/>
              </a:rPr>
              <a:t>（心血管系统）</a:t>
            </a:r>
            <a:r>
              <a:rPr lang="en-US" altLang="zh-CN" sz="1700" dirty="0" smtClean="0">
                <a:solidFill>
                  <a:schemeClr val="tx1"/>
                </a:solidFill>
                <a:latin typeface="黑体" panose="02010609060101010101" pitchFamily="49" charset="-122"/>
                <a:ea typeface="黑体" panose="02010609060101010101" pitchFamily="49" charset="-122"/>
              </a:rPr>
              <a:t>15</a:t>
            </a:r>
            <a:r>
              <a:rPr lang="zh-CN" altLang="en-US" sz="1700" dirty="0" smtClean="0">
                <a:solidFill>
                  <a:schemeClr val="tx1"/>
                </a:solidFill>
                <a:latin typeface="黑体" panose="02010609060101010101" pitchFamily="49" charset="-122"/>
                <a:ea typeface="黑体" panose="02010609060101010101" pitchFamily="49" charset="-122"/>
              </a:rPr>
              <a:t>种最顶级期刊中的</a:t>
            </a:r>
            <a:r>
              <a:rPr lang="en-US" altLang="zh-CN" sz="1700" dirty="0" smtClean="0">
                <a:solidFill>
                  <a:schemeClr val="tx1"/>
                </a:solidFill>
                <a:latin typeface="黑体" panose="02010609060101010101" pitchFamily="49" charset="-122"/>
                <a:ea typeface="黑体" panose="02010609060101010101" pitchFamily="49" charset="-122"/>
              </a:rPr>
              <a:t>8</a:t>
            </a:r>
            <a:r>
              <a:rPr lang="zh-CN" altLang="en-US" sz="1700" dirty="0" smtClean="0">
                <a:solidFill>
                  <a:schemeClr val="tx1"/>
                </a:solidFill>
                <a:latin typeface="黑体" panose="02010609060101010101" pitchFamily="49" charset="-122"/>
                <a:ea typeface="黑体" panose="02010609060101010101" pitchFamily="49" charset="-122"/>
              </a:rPr>
              <a:t>种</a:t>
            </a:r>
            <a:r>
              <a:rPr lang="en-GB" sz="1700" dirty="0" smtClean="0">
                <a:solidFill>
                  <a:schemeClr val="tx1"/>
                </a:solidFill>
                <a:latin typeface="黑体" panose="02010609060101010101" pitchFamily="49" charset="-122"/>
                <a:ea typeface="黑体" panose="02010609060101010101" pitchFamily="49" charset="-122"/>
              </a:rPr>
              <a:t>:</a:t>
            </a:r>
            <a:endParaRPr lang="en-GB" sz="1700" dirty="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a:solidFill>
                <a:schemeClr val="tx1"/>
              </a:solidFill>
            </a:endParaRPr>
          </a:p>
          <a:p>
            <a:pPr marL="1374775" lvl="3" indent="0">
              <a:buNone/>
            </a:pPr>
            <a:r>
              <a:rPr lang="en-GB" sz="1700" dirty="0">
                <a:solidFill>
                  <a:schemeClr val="tx1"/>
                </a:solidFill>
              </a:rPr>
              <a:t>#1 </a:t>
            </a:r>
            <a:r>
              <a:rPr lang="en-GB" sz="1700" b="1" i="1" dirty="0">
                <a:solidFill>
                  <a:schemeClr val="tx1"/>
                </a:solidFill>
              </a:rPr>
              <a:t>Circulation </a:t>
            </a:r>
            <a:endParaRPr lang="en-GB" sz="1700" b="1" i="1" dirty="0" smtClean="0">
              <a:solidFill>
                <a:schemeClr val="tx1"/>
              </a:solidFill>
            </a:endParaRPr>
          </a:p>
          <a:p>
            <a:pPr marL="1374775" lvl="3" indent="0">
              <a:buNone/>
            </a:pPr>
            <a:r>
              <a:rPr lang="en-GB" sz="1700" dirty="0" smtClean="0">
                <a:solidFill>
                  <a:schemeClr val="tx1"/>
                </a:solidFill>
              </a:rPr>
              <a:t>#</a:t>
            </a:r>
            <a:r>
              <a:rPr lang="en-GB" sz="1700" dirty="0">
                <a:solidFill>
                  <a:schemeClr val="tx1"/>
                </a:solidFill>
              </a:rPr>
              <a:t>4 </a:t>
            </a:r>
            <a:r>
              <a:rPr lang="en-GB" sz="1700" b="1" i="1" dirty="0">
                <a:solidFill>
                  <a:schemeClr val="tx1"/>
                </a:solidFill>
              </a:rPr>
              <a:t>Circulation Research </a:t>
            </a:r>
            <a:endParaRPr lang="en-GB" sz="1700" b="1" i="1" dirty="0" smtClean="0">
              <a:solidFill>
                <a:schemeClr val="tx1"/>
              </a:solidFill>
            </a:endParaRPr>
          </a:p>
          <a:p>
            <a:pPr marL="1374775" lvl="3" indent="0">
              <a:buNone/>
            </a:pPr>
            <a:r>
              <a:rPr lang="en-GB" sz="1700" dirty="0" smtClean="0">
                <a:solidFill>
                  <a:schemeClr val="tx1"/>
                </a:solidFill>
              </a:rPr>
              <a:t>#</a:t>
            </a:r>
            <a:r>
              <a:rPr lang="en-GB" sz="1700" dirty="0">
                <a:solidFill>
                  <a:schemeClr val="tx1"/>
                </a:solidFill>
              </a:rPr>
              <a:t>6 </a:t>
            </a:r>
            <a:r>
              <a:rPr lang="en-GB" sz="1700" b="1" i="1" dirty="0">
                <a:solidFill>
                  <a:schemeClr val="tx1"/>
                </a:solidFill>
              </a:rPr>
              <a:t>Circulation: Cardiovascular Genetics </a:t>
            </a:r>
            <a:endParaRPr lang="en-GB" sz="1700" b="1" i="1" dirty="0" smtClean="0">
              <a:solidFill>
                <a:schemeClr val="tx1"/>
              </a:solidFill>
            </a:endParaRPr>
          </a:p>
          <a:p>
            <a:pPr marL="1374775" lvl="3" indent="0">
              <a:buNone/>
            </a:pPr>
            <a:r>
              <a:rPr lang="en-GB" sz="1700" dirty="0" smtClean="0">
                <a:solidFill>
                  <a:schemeClr val="tx1"/>
                </a:solidFill>
              </a:rPr>
              <a:t>#</a:t>
            </a:r>
            <a:r>
              <a:rPr lang="en-GB" sz="1700" dirty="0">
                <a:solidFill>
                  <a:schemeClr val="tx1"/>
                </a:solidFill>
              </a:rPr>
              <a:t>7 </a:t>
            </a:r>
            <a:r>
              <a:rPr lang="en-GB" sz="1700" b="1" i="1" dirty="0">
                <a:solidFill>
                  <a:schemeClr val="tx1"/>
                </a:solidFill>
              </a:rPr>
              <a:t>Circulation: Heart Failure </a:t>
            </a:r>
            <a:endParaRPr lang="en-GB" sz="1700" b="1" i="1" dirty="0" smtClean="0">
              <a:solidFill>
                <a:schemeClr val="tx1"/>
              </a:solidFill>
            </a:endParaRPr>
          </a:p>
          <a:p>
            <a:pPr marL="1374775" lvl="3" indent="0">
              <a:buNone/>
            </a:pPr>
            <a:r>
              <a:rPr lang="en-GB" sz="1700" dirty="0" smtClean="0">
                <a:solidFill>
                  <a:schemeClr val="tx1"/>
                </a:solidFill>
              </a:rPr>
              <a:t>#</a:t>
            </a:r>
            <a:r>
              <a:rPr lang="en-GB" sz="1700" dirty="0">
                <a:solidFill>
                  <a:schemeClr val="tx1"/>
                </a:solidFill>
              </a:rPr>
              <a:t>9 </a:t>
            </a:r>
            <a:r>
              <a:rPr lang="en-GB" sz="1700" b="1" i="1" dirty="0">
                <a:solidFill>
                  <a:schemeClr val="tx1"/>
                </a:solidFill>
              </a:rPr>
              <a:t>Circulation: Cardiovascular Interventions </a:t>
            </a:r>
            <a:endParaRPr lang="en-GB" sz="1700" b="1" i="1" dirty="0" smtClean="0">
              <a:solidFill>
                <a:schemeClr val="tx1"/>
              </a:solidFill>
            </a:endParaRPr>
          </a:p>
          <a:p>
            <a:pPr marL="1374775" lvl="3" indent="0">
              <a:buNone/>
            </a:pPr>
            <a:r>
              <a:rPr lang="en-GB" sz="1700" dirty="0" smtClean="0">
                <a:solidFill>
                  <a:schemeClr val="tx1"/>
                </a:solidFill>
              </a:rPr>
              <a:t>#</a:t>
            </a:r>
            <a:r>
              <a:rPr lang="en-GB" sz="1700" dirty="0">
                <a:solidFill>
                  <a:schemeClr val="tx1"/>
                </a:solidFill>
              </a:rPr>
              <a:t>11 </a:t>
            </a:r>
            <a:r>
              <a:rPr lang="en-GB" sz="1700" b="1" i="1" dirty="0">
                <a:solidFill>
                  <a:schemeClr val="tx1"/>
                </a:solidFill>
              </a:rPr>
              <a:t>Circulation: Arrhythmia and </a:t>
            </a:r>
            <a:r>
              <a:rPr lang="en-GB" sz="1700" b="1" i="1" dirty="0" smtClean="0">
                <a:solidFill>
                  <a:schemeClr val="tx1"/>
                </a:solidFill>
              </a:rPr>
              <a:t>Electrophysiology</a:t>
            </a:r>
            <a:endParaRPr lang="en-GB" sz="1700" dirty="0">
              <a:solidFill>
                <a:schemeClr val="tx1"/>
              </a:solidFill>
            </a:endParaRPr>
          </a:p>
          <a:p>
            <a:pPr marL="1374775" lvl="3" indent="0">
              <a:buNone/>
            </a:pPr>
            <a:r>
              <a:rPr lang="en-GB" sz="1700" dirty="0" smtClean="0">
                <a:solidFill>
                  <a:schemeClr val="tx1"/>
                </a:solidFill>
              </a:rPr>
              <a:t>#</a:t>
            </a:r>
            <a:r>
              <a:rPr lang="en-GB" sz="1700" dirty="0">
                <a:solidFill>
                  <a:schemeClr val="tx1"/>
                </a:solidFill>
              </a:rPr>
              <a:t>14 </a:t>
            </a:r>
            <a:r>
              <a:rPr lang="en-GB" sz="1700" b="1" i="1" dirty="0">
                <a:solidFill>
                  <a:schemeClr val="tx1"/>
                </a:solidFill>
              </a:rPr>
              <a:t>Circulation: Cardiovascular </a:t>
            </a:r>
            <a:r>
              <a:rPr lang="en-GB" sz="1700" b="1" i="1" dirty="0" smtClean="0">
                <a:solidFill>
                  <a:schemeClr val="tx1"/>
                </a:solidFill>
              </a:rPr>
              <a:t>Imaging</a:t>
            </a:r>
          </a:p>
          <a:p>
            <a:pPr marL="1374775" lvl="3" indent="0">
              <a:buNone/>
            </a:pPr>
            <a:r>
              <a:rPr lang="en-GB" sz="1700" dirty="0" smtClean="0">
                <a:solidFill>
                  <a:schemeClr val="tx1"/>
                </a:solidFill>
              </a:rPr>
              <a:t>#15 </a:t>
            </a:r>
            <a:r>
              <a:rPr lang="en-GB" sz="1700" b="1" i="1" dirty="0">
                <a:solidFill>
                  <a:schemeClr val="tx1"/>
                </a:solidFill>
              </a:rPr>
              <a:t>Circulation: Cardiovascular Quality and </a:t>
            </a:r>
            <a:r>
              <a:rPr lang="en-GB" sz="1700" b="1" i="1" dirty="0" smtClean="0">
                <a:solidFill>
                  <a:schemeClr val="tx1"/>
                </a:solidFill>
              </a:rPr>
              <a:t>Outcomes</a:t>
            </a:r>
            <a:endParaRPr lang="en-GB" sz="17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2352" y="1981200"/>
            <a:ext cx="912434" cy="12192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2352" y="3429000"/>
            <a:ext cx="950976" cy="121920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2353" y="4831337"/>
            <a:ext cx="912433" cy="118846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8" name="TextBox 7"/>
          <p:cNvSpPr txBox="1"/>
          <p:nvPr/>
        </p:nvSpPr>
        <p:spPr>
          <a:xfrm>
            <a:off x="5257800" y="6437870"/>
            <a:ext cx="3505200" cy="246221"/>
          </a:xfrm>
          <a:prstGeom prst="rect">
            <a:avLst/>
          </a:prstGeom>
          <a:noFill/>
        </p:spPr>
        <p:txBody>
          <a:bodyPr wrap="square" rtlCol="0">
            <a:spAutoFit/>
          </a:bodyPr>
          <a:lstStyle/>
          <a:p>
            <a:r>
              <a:rPr lang="en-GB" sz="1000" dirty="0"/>
              <a:t>*</a:t>
            </a:r>
            <a:r>
              <a:rPr lang="en-GB" sz="1000" dirty="0" smtClean="0"/>
              <a:t>2012 </a:t>
            </a:r>
            <a:r>
              <a:rPr lang="en-GB" sz="1000" i="1" dirty="0"/>
              <a:t>Journal Citation Reports</a:t>
            </a:r>
            <a:r>
              <a:rPr lang="en-GB" sz="1000" dirty="0"/>
              <a:t>® (Thomson Reuters, </a:t>
            </a:r>
            <a:r>
              <a:rPr lang="en-GB" sz="1000" dirty="0" smtClean="0"/>
              <a:t>2013)</a:t>
            </a:r>
            <a:endParaRPr lang="en-GB" sz="1000" dirty="0"/>
          </a:p>
        </p:txBody>
      </p:sp>
    </p:spTree>
    <p:extLst>
      <p:ext uri="{BB962C8B-B14F-4D97-AF65-F5344CB8AC3E}">
        <p14:creationId xmlns:p14="http://schemas.microsoft.com/office/powerpoint/2010/main" xmlns="" val="1835674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a:t>
            </a:r>
            <a:r>
              <a:rPr lang="zh-CN" altLang="en-US" dirty="0" smtClean="0">
                <a:latin typeface="黑体" panose="02010609060101010101" pitchFamily="49" charset="-122"/>
                <a:ea typeface="黑体" panose="02010609060101010101" pitchFamily="49" charset="-122"/>
              </a:rPr>
              <a:t>期刊亮点</a:t>
            </a:r>
            <a:endParaRPr lang="en-US" dirty="0">
              <a:latin typeface="黑体" panose="02010609060101010101" pitchFamily="49" charset="-122"/>
              <a:ea typeface="黑体" panose="02010609060101010101" pitchFamily="49" charset="-122"/>
            </a:endParaRPr>
          </a:p>
        </p:txBody>
      </p:sp>
      <p:sp>
        <p:nvSpPr>
          <p:cNvPr id="3" name="Content Placeholder 2"/>
          <p:cNvSpPr>
            <a:spLocks noGrp="1"/>
          </p:cNvSpPr>
          <p:nvPr>
            <p:ph idx="1"/>
          </p:nvPr>
        </p:nvSpPr>
        <p:spPr>
          <a:xfrm>
            <a:off x="304801" y="1371600"/>
            <a:ext cx="8458199" cy="4724400"/>
          </a:xfrm>
        </p:spPr>
        <p:txBody>
          <a:bodyPr/>
          <a:lstStyle/>
          <a:p>
            <a:pPr marL="344488" lvl="1" indent="0">
              <a:buNone/>
            </a:pPr>
            <a:r>
              <a:rPr lang="en-GB" dirty="0" smtClean="0">
                <a:solidFill>
                  <a:srgbClr val="0768A9"/>
                </a:solidFill>
              </a:rPr>
              <a:t>Infectious Disease </a:t>
            </a:r>
            <a:r>
              <a:rPr lang="zh-CN" altLang="en-US" dirty="0" smtClean="0">
                <a:solidFill>
                  <a:srgbClr val="0768A9"/>
                </a:solidFill>
                <a:latin typeface="黑体" panose="02010609060101010101" pitchFamily="49" charset="-122"/>
                <a:ea typeface="黑体" panose="02010609060101010101" pitchFamily="49" charset="-122"/>
              </a:rPr>
              <a:t>（传染病学）</a:t>
            </a:r>
            <a:r>
              <a:rPr lang="en-US" altLang="zh-CN" dirty="0" smtClean="0">
                <a:solidFill>
                  <a:srgbClr val="0768A9"/>
                </a:solidFill>
              </a:rPr>
              <a:t>10</a:t>
            </a:r>
            <a:r>
              <a:rPr lang="zh-CN" altLang="en-US" dirty="0" smtClean="0">
                <a:solidFill>
                  <a:srgbClr val="0768A9"/>
                </a:solidFill>
              </a:rPr>
              <a:t>种</a:t>
            </a:r>
            <a:r>
              <a:rPr lang="zh-CN" altLang="en-US" dirty="0" smtClean="0">
                <a:solidFill>
                  <a:srgbClr val="0768A9"/>
                </a:solidFill>
                <a:latin typeface="黑体" panose="02010609060101010101" pitchFamily="49" charset="-122"/>
                <a:ea typeface="黑体" panose="02010609060101010101" pitchFamily="49" charset="-122"/>
              </a:rPr>
              <a:t>顶级期刊中的</a:t>
            </a:r>
            <a:r>
              <a:rPr lang="en-US" altLang="zh-CN" dirty="0" smtClean="0">
                <a:solidFill>
                  <a:srgbClr val="0768A9"/>
                </a:solidFill>
              </a:rPr>
              <a:t>4</a:t>
            </a:r>
            <a:r>
              <a:rPr lang="zh-CN" altLang="en-US" dirty="0" smtClean="0">
                <a:solidFill>
                  <a:srgbClr val="0768A9"/>
                </a:solidFill>
              </a:rPr>
              <a:t>种</a:t>
            </a:r>
            <a:endParaRPr lang="en-GB" dirty="0">
              <a:solidFill>
                <a:srgbClr val="0768A9"/>
              </a:solidFill>
            </a:endParaRPr>
          </a:p>
          <a:p>
            <a:pPr marL="344488" lvl="1" indent="0">
              <a:buNone/>
            </a:pPr>
            <a:endParaRPr lang="en-GB" sz="1600" dirty="0">
              <a:solidFill>
                <a:schemeClr val="bg2">
                  <a:lumMod val="75000"/>
                </a:schemeClr>
              </a:solidFill>
            </a:endParaRPr>
          </a:p>
          <a:p>
            <a:pPr marL="1374775" lvl="3" indent="0">
              <a:buNone/>
            </a:pPr>
            <a:r>
              <a:rPr lang="en-GB" sz="1700" dirty="0" smtClean="0">
                <a:solidFill>
                  <a:schemeClr val="tx1"/>
                </a:solidFill>
              </a:rPr>
              <a:t>LWW</a:t>
            </a:r>
            <a:r>
              <a:rPr lang="zh-CN" altLang="en-US" sz="1700" dirty="0" smtClean="0">
                <a:solidFill>
                  <a:schemeClr val="tx1"/>
                </a:solidFill>
                <a:latin typeface="黑体" panose="02010609060101010101" pitchFamily="49" charset="-122"/>
                <a:ea typeface="黑体" panose="02010609060101010101" pitchFamily="49" charset="-122"/>
              </a:rPr>
              <a:t>出版</a:t>
            </a:r>
            <a:r>
              <a:rPr lang="en-US" altLang="zh-CN" sz="1700" dirty="0" smtClean="0">
                <a:solidFill>
                  <a:schemeClr val="tx1"/>
                </a:solidFill>
                <a:latin typeface="黑体" panose="02010609060101010101" pitchFamily="49" charset="-122"/>
                <a:ea typeface="黑体" panose="02010609060101010101" pitchFamily="49" charset="-122"/>
              </a:rPr>
              <a:t>10</a:t>
            </a:r>
            <a:r>
              <a:rPr lang="zh-CN" altLang="en-US" sz="1700" dirty="0" smtClean="0">
                <a:solidFill>
                  <a:schemeClr val="tx1"/>
                </a:solidFill>
                <a:latin typeface="黑体" panose="02010609060101010101" pitchFamily="49" charset="-122"/>
                <a:ea typeface="黑体" panose="02010609060101010101" pitchFamily="49" charset="-122"/>
              </a:rPr>
              <a:t>种顶级</a:t>
            </a:r>
            <a:r>
              <a:rPr lang="en-GB" sz="1700" dirty="0" smtClean="0">
                <a:solidFill>
                  <a:schemeClr val="tx1"/>
                </a:solidFill>
              </a:rPr>
              <a:t>Infectious Diseases* </a:t>
            </a:r>
            <a:r>
              <a:rPr lang="zh-CN" altLang="en-US" sz="1700" dirty="0" smtClean="0">
                <a:solidFill>
                  <a:schemeClr val="tx1"/>
                </a:solidFill>
                <a:latin typeface="黑体" panose="02010609060101010101" pitchFamily="49" charset="-122"/>
                <a:ea typeface="黑体" panose="02010609060101010101" pitchFamily="49" charset="-122"/>
              </a:rPr>
              <a:t>（传染病学）期刊中的</a:t>
            </a:r>
            <a:r>
              <a:rPr lang="en-US" altLang="zh-CN" sz="1700" dirty="0" smtClean="0">
                <a:solidFill>
                  <a:schemeClr val="tx1"/>
                </a:solidFill>
                <a:latin typeface="黑体" panose="02010609060101010101" pitchFamily="49" charset="-122"/>
                <a:ea typeface="黑体" panose="02010609060101010101" pitchFamily="49" charset="-122"/>
              </a:rPr>
              <a:t>4</a:t>
            </a:r>
            <a:r>
              <a:rPr lang="zh-CN" altLang="en-US" sz="1700" dirty="0" smtClean="0">
                <a:solidFill>
                  <a:schemeClr val="tx1"/>
                </a:solidFill>
                <a:latin typeface="黑体" panose="02010609060101010101" pitchFamily="49" charset="-122"/>
                <a:ea typeface="黑体" panose="02010609060101010101" pitchFamily="49" charset="-122"/>
              </a:rPr>
              <a:t>种，包括</a:t>
            </a:r>
            <a:r>
              <a:rPr lang="en-GB" sz="1700" dirty="0" smtClean="0">
                <a:solidFill>
                  <a:schemeClr val="tx1"/>
                </a:solidFill>
              </a:rPr>
              <a:t>AIDS and HIV</a:t>
            </a:r>
            <a:r>
              <a:rPr lang="zh-CN" altLang="en-US" sz="1700" dirty="0" smtClean="0">
                <a:solidFill>
                  <a:schemeClr val="tx1"/>
                </a:solidFill>
                <a:latin typeface="黑体" panose="02010609060101010101" pitchFamily="49" charset="-122"/>
                <a:ea typeface="黑体" panose="02010609060101010101" pitchFamily="49" charset="-122"/>
              </a:rPr>
              <a:t>（艾滋病）期刊中的</a:t>
            </a:r>
            <a:r>
              <a:rPr lang="en-US" altLang="zh-CN" sz="1700" dirty="0" smtClean="0">
                <a:solidFill>
                  <a:schemeClr val="tx1"/>
                </a:solidFill>
                <a:latin typeface="黑体" panose="02010609060101010101" pitchFamily="49" charset="-122"/>
                <a:ea typeface="黑体" panose="02010609060101010101" pitchFamily="49" charset="-122"/>
              </a:rPr>
              <a:t>3</a:t>
            </a:r>
            <a:r>
              <a:rPr lang="zh-CN" altLang="en-US" sz="1700" dirty="0" smtClean="0">
                <a:solidFill>
                  <a:schemeClr val="tx1"/>
                </a:solidFill>
                <a:latin typeface="黑体" panose="02010609060101010101" pitchFamily="49" charset="-122"/>
                <a:ea typeface="黑体" panose="02010609060101010101" pitchFamily="49" charset="-122"/>
              </a:rPr>
              <a:t>种</a:t>
            </a:r>
            <a:r>
              <a:rPr lang="en-GB" sz="1700" dirty="0" smtClean="0">
                <a:solidFill>
                  <a:schemeClr val="tx1"/>
                </a:solidFill>
              </a:rPr>
              <a:t>:</a:t>
            </a:r>
            <a:endParaRPr lang="en-GB" sz="1700" dirty="0">
              <a:solidFill>
                <a:schemeClr val="tx1"/>
              </a:solidFill>
            </a:endParaRPr>
          </a:p>
          <a:p>
            <a:pPr marL="1374775" lvl="3" indent="0">
              <a:buNone/>
            </a:pPr>
            <a:endParaRPr lang="en-GB" sz="1700" dirty="0">
              <a:solidFill>
                <a:schemeClr val="tx1"/>
              </a:solidFill>
            </a:endParaRPr>
          </a:p>
          <a:p>
            <a:pPr marL="1374775" lvl="3" indent="0">
              <a:buNone/>
            </a:pPr>
            <a:r>
              <a:rPr lang="en-GB" sz="1700" dirty="0" smtClean="0">
                <a:solidFill>
                  <a:schemeClr val="tx1"/>
                </a:solidFill>
              </a:rPr>
              <a:t>#3 </a:t>
            </a:r>
            <a:r>
              <a:rPr lang="en-GB" sz="1700" b="1" i="1" dirty="0">
                <a:solidFill>
                  <a:schemeClr val="tx1"/>
                </a:solidFill>
              </a:rPr>
              <a:t>AIDS</a:t>
            </a:r>
            <a:r>
              <a:rPr lang="en-GB" sz="1700" dirty="0">
                <a:solidFill>
                  <a:schemeClr val="tx1"/>
                </a:solidFill>
              </a:rPr>
              <a:t>, </a:t>
            </a:r>
            <a:r>
              <a:rPr lang="en-GB" sz="1700" dirty="0" smtClean="0">
                <a:solidFill>
                  <a:schemeClr val="tx1"/>
                </a:solidFill>
              </a:rPr>
              <a:t>International </a:t>
            </a:r>
            <a:r>
              <a:rPr lang="en-GB" sz="1700" dirty="0">
                <a:solidFill>
                  <a:schemeClr val="tx1"/>
                </a:solidFill>
              </a:rPr>
              <a:t>AIDS </a:t>
            </a:r>
            <a:r>
              <a:rPr lang="en-GB" sz="1700" dirty="0" smtClean="0">
                <a:solidFill>
                  <a:schemeClr val="tx1"/>
                </a:solidFill>
              </a:rPr>
              <a:t>Society </a:t>
            </a:r>
            <a:r>
              <a:rPr lang="zh-CN" altLang="en-US" sz="1700" dirty="0" smtClean="0">
                <a:solidFill>
                  <a:schemeClr val="tx1"/>
                </a:solidFill>
                <a:latin typeface="黑体" panose="02010609060101010101" pitchFamily="49" charset="-122"/>
                <a:ea typeface="黑体" panose="02010609060101010101" pitchFamily="49" charset="-122"/>
              </a:rPr>
              <a:t>（国际艾滋病学会）官方期刊</a:t>
            </a:r>
            <a:endParaRPr lang="en-GB" sz="1700" dirty="0" smtClean="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a:solidFill>
                <a:schemeClr val="tx1"/>
              </a:solidFill>
            </a:endParaRPr>
          </a:p>
          <a:p>
            <a:pPr marL="1374775" lvl="3" indent="0">
              <a:buNone/>
            </a:pPr>
            <a:r>
              <a:rPr lang="en-GB" sz="1700" dirty="0">
                <a:solidFill>
                  <a:schemeClr val="tx1"/>
                </a:solidFill>
              </a:rPr>
              <a:t>#8 </a:t>
            </a:r>
            <a:r>
              <a:rPr lang="en-GB" sz="1700" b="1" i="1" dirty="0">
                <a:solidFill>
                  <a:schemeClr val="tx1"/>
                </a:solidFill>
              </a:rPr>
              <a:t>Current Opinion in Infectious </a:t>
            </a:r>
            <a:r>
              <a:rPr lang="en-GB" sz="1700" b="1" i="1" dirty="0" smtClean="0">
                <a:solidFill>
                  <a:schemeClr val="tx1"/>
                </a:solidFill>
              </a:rPr>
              <a:t>Diseases</a:t>
            </a:r>
          </a:p>
          <a:p>
            <a:pPr marL="1374775" lvl="3" indent="0">
              <a:buNone/>
            </a:pPr>
            <a:endParaRPr lang="en-GB" sz="1700" dirty="0">
              <a:solidFill>
                <a:schemeClr val="tx1"/>
              </a:solidFill>
            </a:endParaRPr>
          </a:p>
          <a:p>
            <a:pPr marL="1374775" lvl="3" indent="0">
              <a:buNone/>
            </a:pPr>
            <a:r>
              <a:rPr lang="en-GB" sz="1700" dirty="0">
                <a:solidFill>
                  <a:schemeClr val="tx1"/>
                </a:solidFill>
              </a:rPr>
              <a:t>#9 </a:t>
            </a:r>
            <a:r>
              <a:rPr lang="en-GB" sz="1700" b="1" i="1" dirty="0">
                <a:solidFill>
                  <a:schemeClr val="tx1"/>
                </a:solidFill>
              </a:rPr>
              <a:t>Current Opinion in HIV and </a:t>
            </a:r>
            <a:r>
              <a:rPr lang="en-GB" sz="1700" b="1" i="1" dirty="0" smtClean="0">
                <a:solidFill>
                  <a:schemeClr val="tx1"/>
                </a:solidFill>
              </a:rPr>
              <a:t>AIDS</a:t>
            </a:r>
          </a:p>
          <a:p>
            <a:pPr marL="1374775" lvl="3" indent="0">
              <a:buNone/>
            </a:pPr>
            <a:endParaRPr lang="en-GB" sz="1700" dirty="0" smtClean="0">
              <a:solidFill>
                <a:schemeClr val="tx1"/>
              </a:solidFill>
            </a:endParaRPr>
          </a:p>
          <a:p>
            <a:pPr marL="1374775" lvl="3" indent="0">
              <a:buNone/>
            </a:pPr>
            <a:r>
              <a:rPr lang="en-GB" sz="1700" dirty="0" smtClean="0">
                <a:solidFill>
                  <a:schemeClr val="tx1"/>
                </a:solidFill>
              </a:rPr>
              <a:t>#10 </a:t>
            </a:r>
            <a:r>
              <a:rPr lang="en-GB" sz="1700" b="1" i="1" dirty="0" smtClean="0">
                <a:solidFill>
                  <a:schemeClr val="tx1"/>
                </a:solidFill>
              </a:rPr>
              <a:t>JAIDS</a:t>
            </a:r>
            <a:r>
              <a:rPr lang="en-GB" sz="1700" i="1" dirty="0" smtClean="0">
                <a:solidFill>
                  <a:schemeClr val="tx1"/>
                </a:solidFill>
              </a:rPr>
              <a:t> (Journal of Acquired Immune Deficiency Syndromes)</a:t>
            </a:r>
          </a:p>
          <a:p>
            <a:pPr marL="1374775" lvl="3" indent="0">
              <a:buNone/>
            </a:pPr>
            <a:endParaRPr lang="en-GB" sz="1600" dirty="0">
              <a:solidFill>
                <a:schemeClr val="bg2">
                  <a:lumMod val="75000"/>
                </a:schemeClr>
              </a:solidFill>
            </a:endParaRPr>
          </a:p>
          <a:p>
            <a:pPr marL="344488" lvl="1" indent="0">
              <a:buNone/>
            </a:pPr>
            <a:endParaRPr lang="en-GB" sz="1600" dirty="0">
              <a:solidFill>
                <a:schemeClr val="bg2">
                  <a:lumMod val="75000"/>
                </a:schemeClr>
              </a:solidFill>
            </a:endParaRPr>
          </a:p>
          <a:p>
            <a:pPr marL="344488" lvl="1" indent="0">
              <a:buNone/>
            </a:pPr>
            <a:endParaRPr lang="en-GB" sz="1600" dirty="0">
              <a:solidFill>
                <a:schemeClr val="bg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4513" y="1828800"/>
            <a:ext cx="730397" cy="9906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3071" y="4038600"/>
            <a:ext cx="756660" cy="102149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4513" y="2895600"/>
            <a:ext cx="733777" cy="9906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TextBox 6"/>
          <p:cNvSpPr txBox="1"/>
          <p:nvPr/>
        </p:nvSpPr>
        <p:spPr>
          <a:xfrm>
            <a:off x="5257800" y="6437870"/>
            <a:ext cx="3505200" cy="246221"/>
          </a:xfrm>
          <a:prstGeom prst="rect">
            <a:avLst/>
          </a:prstGeom>
          <a:noFill/>
        </p:spPr>
        <p:txBody>
          <a:bodyPr wrap="square" rtlCol="0">
            <a:spAutoFit/>
          </a:bodyPr>
          <a:lstStyle/>
          <a:p>
            <a:r>
              <a:rPr lang="en-GB" sz="1000" dirty="0"/>
              <a:t>*</a:t>
            </a:r>
            <a:r>
              <a:rPr lang="en-GB" sz="1000" dirty="0" smtClean="0"/>
              <a:t>2012 </a:t>
            </a:r>
            <a:r>
              <a:rPr lang="en-GB" sz="1000" i="1" dirty="0"/>
              <a:t>Journal Citation Reports</a:t>
            </a:r>
            <a:r>
              <a:rPr lang="en-GB" sz="1000" dirty="0"/>
              <a:t>® (Thomson Reuters, </a:t>
            </a:r>
            <a:r>
              <a:rPr lang="en-GB" sz="1000" dirty="0" smtClean="0"/>
              <a:t>2013)</a:t>
            </a:r>
            <a:endParaRPr lang="en-GB" sz="10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5618" y="5198076"/>
            <a:ext cx="744113" cy="990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630733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LWW</a:t>
            </a:r>
            <a:r>
              <a:rPr lang="zh-CN" altLang="en-US" dirty="0" smtClean="0"/>
              <a:t>期刊亮点</a:t>
            </a:r>
            <a:endParaRPr lang="en-US" dirty="0"/>
          </a:p>
        </p:txBody>
      </p:sp>
      <p:sp>
        <p:nvSpPr>
          <p:cNvPr id="3" name="Content Placeholder 2"/>
          <p:cNvSpPr>
            <a:spLocks noGrp="1"/>
          </p:cNvSpPr>
          <p:nvPr>
            <p:ph idx="1"/>
          </p:nvPr>
        </p:nvSpPr>
        <p:spPr>
          <a:xfrm>
            <a:off x="304800" y="1166884"/>
            <a:ext cx="8458200" cy="4876800"/>
          </a:xfrm>
        </p:spPr>
        <p:txBody>
          <a:bodyPr/>
          <a:lstStyle/>
          <a:p>
            <a:pPr marL="344488" lvl="1" indent="0">
              <a:buNone/>
            </a:pPr>
            <a:r>
              <a:rPr lang="en-GB" dirty="0" smtClean="0">
                <a:solidFill>
                  <a:srgbClr val="0768A9"/>
                </a:solidFill>
              </a:rPr>
              <a:t>Surgery </a:t>
            </a:r>
            <a:r>
              <a:rPr lang="zh-CN" altLang="en-US" dirty="0" smtClean="0">
                <a:solidFill>
                  <a:srgbClr val="0768A9"/>
                </a:solidFill>
                <a:latin typeface="黑体" panose="02010609060101010101" pitchFamily="49" charset="-122"/>
                <a:ea typeface="黑体" panose="02010609060101010101" pitchFamily="49" charset="-122"/>
              </a:rPr>
              <a:t>（外科学）领域的</a:t>
            </a:r>
            <a:r>
              <a:rPr lang="en-US" altLang="zh-CN" dirty="0" smtClean="0">
                <a:solidFill>
                  <a:srgbClr val="0768A9"/>
                </a:solidFill>
                <a:latin typeface="黑体" panose="02010609060101010101" pitchFamily="49" charset="-122"/>
                <a:ea typeface="黑体" panose="02010609060101010101" pitchFamily="49" charset="-122"/>
              </a:rPr>
              <a:t>5</a:t>
            </a:r>
            <a:r>
              <a:rPr lang="zh-CN" altLang="en-US" dirty="0" smtClean="0">
                <a:solidFill>
                  <a:srgbClr val="0768A9"/>
                </a:solidFill>
                <a:latin typeface="黑体" panose="02010609060101010101" pitchFamily="49" charset="-122"/>
                <a:ea typeface="黑体" panose="02010609060101010101" pitchFamily="49" charset="-122"/>
              </a:rPr>
              <a:t>种顶级期刊</a:t>
            </a:r>
            <a:endParaRPr lang="en-GB" dirty="0">
              <a:solidFill>
                <a:srgbClr val="0768A9"/>
              </a:solidFill>
              <a:latin typeface="黑体" panose="02010609060101010101" pitchFamily="49" charset="-122"/>
              <a:ea typeface="黑体" panose="02010609060101010101" pitchFamily="49" charset="-122"/>
            </a:endParaRPr>
          </a:p>
          <a:p>
            <a:pPr marL="344488" lvl="1" indent="0">
              <a:buNone/>
            </a:pPr>
            <a:endParaRPr lang="en-GB" sz="1600" dirty="0">
              <a:solidFill>
                <a:schemeClr val="bg2">
                  <a:lumMod val="75000"/>
                </a:schemeClr>
              </a:solidFill>
            </a:endParaRPr>
          </a:p>
          <a:p>
            <a:pPr marL="1374775" lvl="3" indent="0">
              <a:buNone/>
            </a:pPr>
            <a:r>
              <a:rPr lang="en-GB" sz="1700" dirty="0" smtClean="0">
                <a:solidFill>
                  <a:schemeClr val="tx1"/>
                </a:solidFill>
                <a:latin typeface="黑体" panose="02010609060101010101" pitchFamily="49" charset="-122"/>
                <a:ea typeface="黑体" panose="02010609060101010101" pitchFamily="49" charset="-122"/>
              </a:rPr>
              <a:t>LWW</a:t>
            </a:r>
            <a:r>
              <a:rPr lang="zh-CN" altLang="en-US" sz="1700" dirty="0" smtClean="0">
                <a:solidFill>
                  <a:schemeClr val="tx1"/>
                </a:solidFill>
                <a:latin typeface="黑体" panose="02010609060101010101" pitchFamily="49" charset="-122"/>
                <a:ea typeface="黑体" panose="02010609060101010101" pitchFamily="49" charset="-122"/>
              </a:rPr>
              <a:t>出版</a:t>
            </a:r>
            <a:r>
              <a:rPr lang="en-US" altLang="zh-CN" sz="1700" dirty="0" smtClean="0">
                <a:solidFill>
                  <a:schemeClr val="tx1"/>
                </a:solidFill>
                <a:latin typeface="黑体" panose="02010609060101010101" pitchFamily="49" charset="-122"/>
                <a:ea typeface="黑体" panose="02010609060101010101" pitchFamily="49" charset="-122"/>
              </a:rPr>
              <a:t>Surgery </a:t>
            </a:r>
            <a:r>
              <a:rPr lang="zh-CN" altLang="en-US" sz="1700" dirty="0" smtClean="0">
                <a:solidFill>
                  <a:schemeClr val="tx1"/>
                </a:solidFill>
                <a:latin typeface="黑体" panose="02010609060101010101" pitchFamily="49" charset="-122"/>
                <a:ea typeface="黑体" panose="02010609060101010101" pitchFamily="49" charset="-122"/>
              </a:rPr>
              <a:t>（外科学领域）的顶级期刊，在</a:t>
            </a:r>
            <a:r>
              <a:rPr lang="en-US" altLang="zh-CN" sz="1700" dirty="0" smtClean="0">
                <a:solidFill>
                  <a:schemeClr val="tx1"/>
                </a:solidFill>
                <a:latin typeface="黑体" panose="02010609060101010101" pitchFamily="49" charset="-122"/>
                <a:ea typeface="黑体" panose="02010609060101010101" pitchFamily="49" charset="-122"/>
              </a:rPr>
              <a:t>JCR</a:t>
            </a:r>
            <a:r>
              <a:rPr lang="zh-CN" altLang="en-US" sz="1700" dirty="0" smtClean="0">
                <a:solidFill>
                  <a:schemeClr val="tx1"/>
                </a:solidFill>
                <a:latin typeface="黑体" panose="02010609060101010101" pitchFamily="49" charset="-122"/>
                <a:ea typeface="黑体" panose="02010609060101010101" pitchFamily="49" charset="-122"/>
              </a:rPr>
              <a:t>该领域排名前</a:t>
            </a:r>
            <a:r>
              <a:rPr lang="en-US" altLang="zh-CN" sz="1700" dirty="0" smtClean="0">
                <a:solidFill>
                  <a:schemeClr val="tx1"/>
                </a:solidFill>
                <a:latin typeface="黑体" panose="02010609060101010101" pitchFamily="49" charset="-122"/>
                <a:ea typeface="黑体" panose="02010609060101010101" pitchFamily="49" charset="-122"/>
              </a:rPr>
              <a:t>5</a:t>
            </a:r>
            <a:r>
              <a:rPr lang="zh-CN" altLang="en-US" sz="1700" dirty="0" smtClean="0">
                <a:solidFill>
                  <a:schemeClr val="tx1"/>
                </a:solidFill>
                <a:latin typeface="黑体" panose="02010609060101010101" pitchFamily="49" charset="-122"/>
                <a:ea typeface="黑体" panose="02010609060101010101" pitchFamily="49" charset="-122"/>
              </a:rPr>
              <a:t>的期刊中有</a:t>
            </a:r>
            <a:r>
              <a:rPr lang="en-US" altLang="zh-CN" sz="1700" dirty="0" smtClean="0">
                <a:solidFill>
                  <a:schemeClr val="tx1"/>
                </a:solidFill>
                <a:latin typeface="黑体" panose="02010609060101010101" pitchFamily="49" charset="-122"/>
                <a:ea typeface="黑体" panose="02010609060101010101" pitchFamily="49" charset="-122"/>
              </a:rPr>
              <a:t>2</a:t>
            </a:r>
            <a:r>
              <a:rPr lang="zh-CN" altLang="en-US" sz="1700" dirty="0" smtClean="0">
                <a:solidFill>
                  <a:schemeClr val="tx1"/>
                </a:solidFill>
                <a:latin typeface="黑体" panose="02010609060101010101" pitchFamily="49" charset="-122"/>
                <a:ea typeface="黑体" panose="02010609060101010101" pitchFamily="49" charset="-122"/>
              </a:rPr>
              <a:t>种由</a:t>
            </a:r>
            <a:r>
              <a:rPr lang="en-US" altLang="zh-CN" sz="1700" dirty="0" smtClean="0">
                <a:solidFill>
                  <a:schemeClr val="tx1"/>
                </a:solidFill>
                <a:latin typeface="黑体" panose="02010609060101010101" pitchFamily="49" charset="-122"/>
                <a:ea typeface="黑体" panose="02010609060101010101" pitchFamily="49" charset="-122"/>
              </a:rPr>
              <a:t>LWW</a:t>
            </a:r>
            <a:r>
              <a:rPr lang="zh-CN" altLang="en-US" sz="1700" dirty="0" smtClean="0">
                <a:solidFill>
                  <a:schemeClr val="tx1"/>
                </a:solidFill>
                <a:latin typeface="黑体" panose="02010609060101010101" pitchFamily="49" charset="-122"/>
                <a:ea typeface="黑体" panose="02010609060101010101" pitchFamily="49" charset="-122"/>
              </a:rPr>
              <a:t>出版，排名前</a:t>
            </a:r>
            <a:r>
              <a:rPr lang="en-US" altLang="zh-CN" sz="1700" dirty="0" smtClean="0">
                <a:solidFill>
                  <a:schemeClr val="tx1"/>
                </a:solidFill>
                <a:latin typeface="黑体" panose="02010609060101010101" pitchFamily="49" charset="-122"/>
                <a:ea typeface="黑体" panose="02010609060101010101" pitchFamily="49" charset="-122"/>
              </a:rPr>
              <a:t>20</a:t>
            </a:r>
            <a:r>
              <a:rPr lang="zh-CN" altLang="en-US" sz="1700" dirty="0" smtClean="0">
                <a:solidFill>
                  <a:schemeClr val="tx1"/>
                </a:solidFill>
                <a:latin typeface="黑体" panose="02010609060101010101" pitchFamily="49" charset="-122"/>
                <a:ea typeface="黑体" panose="02010609060101010101" pitchFamily="49" charset="-122"/>
              </a:rPr>
              <a:t>的期刊中有</a:t>
            </a:r>
            <a:r>
              <a:rPr lang="en-US" altLang="zh-CN" sz="1700" dirty="0" smtClean="0">
                <a:solidFill>
                  <a:schemeClr val="tx1"/>
                </a:solidFill>
                <a:latin typeface="黑体" panose="02010609060101010101" pitchFamily="49" charset="-122"/>
                <a:ea typeface="黑体" panose="02010609060101010101" pitchFamily="49" charset="-122"/>
              </a:rPr>
              <a:t>5</a:t>
            </a:r>
            <a:r>
              <a:rPr lang="zh-CN" altLang="en-US" sz="1700" dirty="0" smtClean="0">
                <a:solidFill>
                  <a:schemeClr val="tx1"/>
                </a:solidFill>
                <a:latin typeface="黑体" panose="02010609060101010101" pitchFamily="49" charset="-122"/>
                <a:ea typeface="黑体" panose="02010609060101010101" pitchFamily="49" charset="-122"/>
              </a:rPr>
              <a:t>种期刊由</a:t>
            </a:r>
            <a:r>
              <a:rPr lang="en-US" altLang="zh-CN" sz="1700" dirty="0" smtClean="0">
                <a:solidFill>
                  <a:schemeClr val="tx1"/>
                </a:solidFill>
                <a:latin typeface="黑体" panose="02010609060101010101" pitchFamily="49" charset="-122"/>
                <a:ea typeface="黑体" panose="02010609060101010101" pitchFamily="49" charset="-122"/>
              </a:rPr>
              <a:t>LWW</a:t>
            </a:r>
            <a:r>
              <a:rPr lang="zh-CN" altLang="en-US" sz="1700" dirty="0" smtClean="0">
                <a:solidFill>
                  <a:schemeClr val="tx1"/>
                </a:solidFill>
                <a:latin typeface="黑体" panose="02010609060101010101" pitchFamily="49" charset="-122"/>
                <a:ea typeface="黑体" panose="02010609060101010101" pitchFamily="49" charset="-122"/>
              </a:rPr>
              <a:t>出版</a:t>
            </a:r>
            <a:r>
              <a:rPr lang="en-GB" sz="1700" dirty="0" smtClean="0">
                <a:solidFill>
                  <a:schemeClr val="tx1"/>
                </a:solidFill>
                <a:latin typeface="黑体" panose="02010609060101010101" pitchFamily="49" charset="-122"/>
                <a:ea typeface="黑体" panose="02010609060101010101" pitchFamily="49" charset="-122"/>
              </a:rPr>
              <a:t>*:</a:t>
            </a:r>
            <a:endParaRPr lang="en-GB" sz="1700" dirty="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a:solidFill>
                <a:schemeClr val="tx1"/>
              </a:solidFill>
            </a:endParaRPr>
          </a:p>
          <a:p>
            <a:pPr marL="1374775" lvl="3" indent="0">
              <a:buNone/>
            </a:pPr>
            <a:r>
              <a:rPr lang="en-GB" sz="1700" dirty="0">
                <a:solidFill>
                  <a:schemeClr val="tx1"/>
                </a:solidFill>
              </a:rPr>
              <a:t>#1 </a:t>
            </a:r>
            <a:r>
              <a:rPr lang="en-GB" sz="1700" b="1" i="1" dirty="0">
                <a:solidFill>
                  <a:schemeClr val="tx1"/>
                </a:solidFill>
              </a:rPr>
              <a:t>Annals of Surgery</a:t>
            </a:r>
            <a:r>
              <a:rPr lang="en-GB" sz="1700" dirty="0">
                <a:solidFill>
                  <a:schemeClr val="tx1"/>
                </a:solidFill>
              </a:rPr>
              <a:t>, </a:t>
            </a:r>
            <a:r>
              <a:rPr lang="en-GB" sz="1700" dirty="0" smtClean="0">
                <a:solidFill>
                  <a:schemeClr val="tx1"/>
                </a:solidFill>
              </a:rPr>
              <a:t>American </a:t>
            </a:r>
            <a:r>
              <a:rPr lang="en-GB" sz="1700" dirty="0">
                <a:solidFill>
                  <a:schemeClr val="tx1"/>
                </a:solidFill>
              </a:rPr>
              <a:t>Surgical </a:t>
            </a:r>
            <a:r>
              <a:rPr lang="en-GB" sz="1700" dirty="0" smtClean="0">
                <a:solidFill>
                  <a:schemeClr val="tx1"/>
                </a:solidFill>
              </a:rPr>
              <a:t>Association</a:t>
            </a:r>
            <a:r>
              <a:rPr lang="zh-CN" altLang="en-US" sz="1700" dirty="0" smtClean="0">
                <a:solidFill>
                  <a:schemeClr val="tx1"/>
                </a:solidFill>
                <a:latin typeface="黑体" panose="02010609060101010101" pitchFamily="49" charset="-122"/>
                <a:ea typeface="黑体" panose="02010609060101010101" pitchFamily="49" charset="-122"/>
              </a:rPr>
              <a:t>（美国外科学会）和</a:t>
            </a:r>
            <a:r>
              <a:rPr lang="en-GB" sz="1700" dirty="0" smtClean="0">
                <a:solidFill>
                  <a:schemeClr val="tx1"/>
                </a:solidFill>
                <a:latin typeface="黑体" panose="02010609060101010101" pitchFamily="49" charset="-122"/>
                <a:ea typeface="黑体" panose="02010609060101010101" pitchFamily="49" charset="-122"/>
              </a:rPr>
              <a:t> </a:t>
            </a:r>
            <a:r>
              <a:rPr lang="en-GB" sz="1700" dirty="0">
                <a:solidFill>
                  <a:schemeClr val="tx1"/>
                </a:solidFill>
              </a:rPr>
              <a:t>European Surgical </a:t>
            </a:r>
            <a:r>
              <a:rPr lang="en-GB" sz="1700" dirty="0" smtClean="0">
                <a:solidFill>
                  <a:schemeClr val="tx1"/>
                </a:solidFill>
              </a:rPr>
              <a:t>Association</a:t>
            </a:r>
            <a:r>
              <a:rPr lang="zh-CN" altLang="en-US" sz="1700" dirty="0" smtClean="0">
                <a:solidFill>
                  <a:schemeClr val="tx1"/>
                </a:solidFill>
                <a:latin typeface="黑体" panose="02010609060101010101" pitchFamily="49" charset="-122"/>
                <a:ea typeface="黑体" panose="02010609060101010101" pitchFamily="49" charset="-122"/>
              </a:rPr>
              <a:t>（欧洲外科学会）联合期刊</a:t>
            </a:r>
            <a:endParaRPr lang="en-GB" sz="1700" dirty="0" smtClean="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a:solidFill>
                <a:schemeClr val="tx1"/>
              </a:solidFill>
            </a:endParaRPr>
          </a:p>
          <a:p>
            <a:pPr marL="1374775" lvl="3" indent="0">
              <a:buNone/>
            </a:pPr>
            <a:r>
              <a:rPr lang="en-GB" sz="1700" dirty="0" smtClean="0">
                <a:solidFill>
                  <a:schemeClr val="tx1"/>
                </a:solidFill>
              </a:rPr>
              <a:t>#5 </a:t>
            </a:r>
            <a:r>
              <a:rPr lang="en-GB" sz="1700" b="1" i="1" dirty="0">
                <a:solidFill>
                  <a:schemeClr val="tx1"/>
                </a:solidFill>
              </a:rPr>
              <a:t>The American Journal of Surgical Pathology</a:t>
            </a:r>
            <a:r>
              <a:rPr lang="en-GB" sz="1700" dirty="0">
                <a:solidFill>
                  <a:schemeClr val="tx1"/>
                </a:solidFill>
              </a:rPr>
              <a:t>, </a:t>
            </a:r>
            <a:r>
              <a:rPr lang="en-GB" sz="1700" dirty="0" smtClean="0">
                <a:solidFill>
                  <a:schemeClr val="tx1"/>
                </a:solidFill>
              </a:rPr>
              <a:t>Arthur </a:t>
            </a:r>
            <a:r>
              <a:rPr lang="en-GB" sz="1700" dirty="0">
                <a:solidFill>
                  <a:schemeClr val="tx1"/>
                </a:solidFill>
              </a:rPr>
              <a:t>Purdy Stout Society of Surgical </a:t>
            </a:r>
            <a:r>
              <a:rPr lang="en-GB" sz="1700" dirty="0" smtClean="0">
                <a:solidFill>
                  <a:schemeClr val="tx1"/>
                </a:solidFill>
              </a:rPr>
              <a:t>Pathologists </a:t>
            </a:r>
            <a:r>
              <a:rPr lang="zh-CN" altLang="en-US" sz="1700" dirty="0" smtClean="0">
                <a:solidFill>
                  <a:schemeClr val="tx1"/>
                </a:solidFill>
                <a:latin typeface="黑体" panose="02010609060101010101" pitchFamily="49" charset="-122"/>
                <a:ea typeface="黑体" panose="02010609060101010101" pitchFamily="49" charset="-122"/>
              </a:rPr>
              <a:t>（</a:t>
            </a:r>
            <a:r>
              <a:rPr lang="zh-CN" altLang="en-US" sz="1700" dirty="0">
                <a:solidFill>
                  <a:schemeClr val="tx1"/>
                </a:solidFill>
                <a:latin typeface="黑体" panose="02010609060101010101" pitchFamily="49" charset="-122"/>
                <a:ea typeface="黑体" panose="02010609060101010101" pitchFamily="49" charset="-122"/>
              </a:rPr>
              <a:t>亚瑟</a:t>
            </a:r>
            <a:r>
              <a:rPr lang="en-US" altLang="zh-CN" sz="1700" dirty="0" err="1">
                <a:solidFill>
                  <a:schemeClr val="tx1"/>
                </a:solidFill>
                <a:latin typeface="黑体" panose="02010609060101010101" pitchFamily="49" charset="-122"/>
                <a:ea typeface="黑体" panose="02010609060101010101" pitchFamily="49" charset="-122"/>
              </a:rPr>
              <a:t>purdy</a:t>
            </a:r>
            <a:r>
              <a:rPr lang="zh-CN" altLang="en-US" sz="1700" dirty="0">
                <a:solidFill>
                  <a:schemeClr val="tx1"/>
                </a:solidFill>
                <a:latin typeface="黑体" panose="02010609060101010101" pitchFamily="49" charset="-122"/>
                <a:ea typeface="黑体" panose="02010609060101010101" pitchFamily="49" charset="-122"/>
              </a:rPr>
              <a:t>的外科病理学家</a:t>
            </a:r>
            <a:r>
              <a:rPr lang="zh-CN" altLang="en-US" sz="1700" dirty="0" smtClean="0">
                <a:solidFill>
                  <a:schemeClr val="tx1"/>
                </a:solidFill>
                <a:latin typeface="黑体" panose="02010609060101010101" pitchFamily="49" charset="-122"/>
                <a:ea typeface="黑体" panose="02010609060101010101" pitchFamily="49" charset="-122"/>
              </a:rPr>
              <a:t>协会）和</a:t>
            </a:r>
            <a:r>
              <a:rPr lang="en-GB" sz="1700" dirty="0" smtClean="0">
                <a:solidFill>
                  <a:schemeClr val="tx1"/>
                </a:solidFill>
              </a:rPr>
              <a:t>Gastrointestinal </a:t>
            </a:r>
            <a:r>
              <a:rPr lang="en-GB" sz="1700" dirty="0">
                <a:solidFill>
                  <a:schemeClr val="tx1"/>
                </a:solidFill>
              </a:rPr>
              <a:t>Pathology </a:t>
            </a:r>
            <a:r>
              <a:rPr lang="en-GB" sz="1700" dirty="0" smtClean="0">
                <a:solidFill>
                  <a:schemeClr val="tx1"/>
                </a:solidFill>
              </a:rPr>
              <a:t>Society </a:t>
            </a:r>
            <a:r>
              <a:rPr lang="zh-CN" altLang="en-US" sz="1700" dirty="0" smtClean="0">
                <a:solidFill>
                  <a:schemeClr val="tx1"/>
                </a:solidFill>
                <a:latin typeface="黑体" panose="02010609060101010101" pitchFamily="49" charset="-122"/>
                <a:ea typeface="黑体" panose="02010609060101010101" pitchFamily="49" charset="-122"/>
              </a:rPr>
              <a:t>（胃肠道病理学会）联合期刊</a:t>
            </a:r>
            <a:r>
              <a:rPr lang="en-GB" sz="1700" dirty="0" smtClean="0">
                <a:solidFill>
                  <a:schemeClr val="tx1"/>
                </a:solidFill>
                <a:latin typeface="黑体" panose="02010609060101010101" pitchFamily="49" charset="-122"/>
                <a:ea typeface="黑体" panose="02010609060101010101" pitchFamily="49" charset="-122"/>
              </a:rPr>
              <a:t> </a:t>
            </a:r>
            <a:endParaRPr lang="en-GB" sz="1700" dirty="0">
              <a:solidFill>
                <a:schemeClr val="tx1"/>
              </a:solidFill>
              <a:latin typeface="黑体" panose="02010609060101010101" pitchFamily="49" charset="-122"/>
              <a:ea typeface="黑体" panose="02010609060101010101" pitchFamily="49" charset="-122"/>
            </a:endParaRPr>
          </a:p>
          <a:p>
            <a:pPr marL="1374775" lvl="3" indent="0">
              <a:buNone/>
            </a:pPr>
            <a:endParaRPr lang="en-GB" sz="1700" dirty="0" smtClean="0">
              <a:solidFill>
                <a:schemeClr val="tx1"/>
              </a:solidFill>
            </a:endParaRPr>
          </a:p>
          <a:p>
            <a:pPr marL="1374775" lvl="3" indent="0">
              <a:buNone/>
            </a:pPr>
            <a:r>
              <a:rPr lang="en-GB" sz="1700" dirty="0" smtClean="0">
                <a:solidFill>
                  <a:schemeClr val="tx1"/>
                </a:solidFill>
              </a:rPr>
              <a:t>LWW</a:t>
            </a:r>
            <a:r>
              <a:rPr lang="zh-CN" altLang="en-US" sz="1700" dirty="0" smtClean="0">
                <a:solidFill>
                  <a:schemeClr val="tx1"/>
                </a:solidFill>
              </a:rPr>
              <a:t>还出版</a:t>
            </a:r>
            <a:r>
              <a:rPr lang="en-GB" sz="1700" dirty="0" smtClean="0">
                <a:solidFill>
                  <a:schemeClr val="tx1"/>
                </a:solidFill>
              </a:rPr>
              <a:t>:</a:t>
            </a:r>
            <a:endParaRPr lang="en-GB" sz="1700" dirty="0">
              <a:solidFill>
                <a:schemeClr val="tx1"/>
              </a:solidFill>
            </a:endParaRPr>
          </a:p>
          <a:p>
            <a:pPr marL="1374775" lvl="3" indent="0">
              <a:buNone/>
            </a:pPr>
            <a:r>
              <a:rPr lang="en-GB" sz="1700" dirty="0" smtClean="0">
                <a:solidFill>
                  <a:schemeClr val="tx1"/>
                </a:solidFill>
              </a:rPr>
              <a:t>#12 </a:t>
            </a:r>
            <a:r>
              <a:rPr lang="en-GB" sz="1700" i="1" dirty="0" smtClean="0">
                <a:solidFill>
                  <a:schemeClr val="tx1"/>
                </a:solidFill>
              </a:rPr>
              <a:t>Transplantation</a:t>
            </a:r>
            <a:endParaRPr lang="en-GB" sz="1700" i="1" dirty="0">
              <a:solidFill>
                <a:schemeClr val="tx1"/>
              </a:solidFill>
            </a:endParaRPr>
          </a:p>
          <a:p>
            <a:pPr marL="1374775" lvl="3" indent="0">
              <a:buNone/>
            </a:pPr>
            <a:r>
              <a:rPr lang="en-GB" sz="1700" dirty="0" smtClean="0">
                <a:solidFill>
                  <a:schemeClr val="tx1"/>
                </a:solidFill>
              </a:rPr>
              <a:t>#13 </a:t>
            </a:r>
            <a:r>
              <a:rPr lang="en-GB" sz="1700" i="1" dirty="0" smtClean="0">
                <a:solidFill>
                  <a:schemeClr val="tx1"/>
                </a:solidFill>
              </a:rPr>
              <a:t>Plastic and Reconstructive Surgery </a:t>
            </a:r>
            <a:endParaRPr lang="en-GB" sz="1700" i="1" dirty="0">
              <a:solidFill>
                <a:schemeClr val="tx1"/>
              </a:solidFill>
            </a:endParaRPr>
          </a:p>
          <a:p>
            <a:pPr marL="1374775" lvl="3" indent="0">
              <a:buNone/>
            </a:pPr>
            <a:r>
              <a:rPr lang="en-GB" sz="1700" dirty="0" smtClean="0">
                <a:solidFill>
                  <a:schemeClr val="tx1"/>
                </a:solidFill>
              </a:rPr>
              <a:t>#18 </a:t>
            </a:r>
            <a:r>
              <a:rPr lang="en-GB" sz="1700" i="1" dirty="0" smtClean="0">
                <a:solidFill>
                  <a:schemeClr val="tx1"/>
                </a:solidFill>
              </a:rPr>
              <a:t>Diseases of the Colon and Rectum</a:t>
            </a:r>
            <a:endParaRPr lang="en-GB" sz="1700" dirty="0">
              <a:solidFill>
                <a:schemeClr val="tx1"/>
              </a:solidFill>
            </a:endParaRPr>
          </a:p>
          <a:p>
            <a:pPr marL="344488" lvl="1" indent="0">
              <a:buNone/>
            </a:pPr>
            <a:endParaRPr lang="en-GB" sz="1600" dirty="0">
              <a:solidFill>
                <a:schemeClr val="bg2">
                  <a:lumMod val="75000"/>
                </a:schemeClr>
              </a:solidFill>
            </a:endParaRPr>
          </a:p>
          <a:p>
            <a:pPr marL="344488" lvl="1" indent="0">
              <a:buNone/>
            </a:pPr>
            <a:endParaRPr lang="en-GB" sz="1600" dirty="0">
              <a:solidFill>
                <a:schemeClr val="bg2">
                  <a:lumMod val="75000"/>
                </a:schemeClr>
              </a:solidFill>
            </a:endParaRPr>
          </a:p>
          <a:p>
            <a:pPr marL="344488" lvl="1" indent="0">
              <a:buNone/>
            </a:pPr>
            <a:endParaRPr lang="en-GB" sz="1600" dirty="0">
              <a:solidFill>
                <a:schemeClr val="bg2">
                  <a:lumMod val="75000"/>
                </a:schemeClr>
              </a:solidFill>
            </a:endParaRPr>
          </a:p>
          <a:p>
            <a:pPr marL="344488" lvl="1" indent="0">
              <a:buNone/>
            </a:pPr>
            <a:endParaRPr lang="en-GB" sz="1600" dirty="0">
              <a:solidFill>
                <a:schemeClr val="bg2">
                  <a:lumMod val="75000"/>
                </a:schemeClr>
              </a:solidFill>
            </a:endParaRPr>
          </a:p>
          <a:p>
            <a:pPr marL="344488" lvl="1" indent="0">
              <a:buNone/>
            </a:pPr>
            <a:endParaRPr lang="en-GB" sz="1600" dirty="0">
              <a:solidFill>
                <a:schemeClr val="bg2">
                  <a:lumMod val="75000"/>
                </a:schemeClr>
              </a:solidFill>
            </a:endParaRPr>
          </a:p>
          <a:p>
            <a:pPr marL="344488" lvl="1" indent="0">
              <a:buNone/>
            </a:pPr>
            <a:endParaRPr lang="en-GB" sz="1600" dirty="0">
              <a:solidFill>
                <a:schemeClr val="bg2">
                  <a:lumMod val="75000"/>
                </a:schemeClr>
              </a:solidFill>
            </a:endParaRPr>
          </a:p>
          <a:p>
            <a:pPr marL="344488" lvl="1" indent="0">
              <a:buNone/>
            </a:pPr>
            <a:endParaRPr lang="en-GB" sz="1600" dirty="0">
              <a:solidFill>
                <a:schemeClr val="bg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4253" y="2133600"/>
            <a:ext cx="979715" cy="13716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2327" y="3733800"/>
            <a:ext cx="1030325" cy="137806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extBox 5"/>
          <p:cNvSpPr txBox="1"/>
          <p:nvPr/>
        </p:nvSpPr>
        <p:spPr>
          <a:xfrm>
            <a:off x="5257800" y="6437870"/>
            <a:ext cx="3505200" cy="246221"/>
          </a:xfrm>
          <a:prstGeom prst="rect">
            <a:avLst/>
          </a:prstGeom>
          <a:noFill/>
        </p:spPr>
        <p:txBody>
          <a:bodyPr wrap="square" rtlCol="0">
            <a:spAutoFit/>
          </a:bodyPr>
          <a:lstStyle/>
          <a:p>
            <a:r>
              <a:rPr lang="en-GB" sz="1000" dirty="0"/>
              <a:t>*</a:t>
            </a:r>
            <a:r>
              <a:rPr lang="en-GB" sz="1000" dirty="0" smtClean="0"/>
              <a:t>2012 </a:t>
            </a:r>
            <a:r>
              <a:rPr lang="en-GB" sz="1000" i="1" dirty="0"/>
              <a:t>Journal Citation Reports</a:t>
            </a:r>
            <a:r>
              <a:rPr lang="en-GB" sz="1000" dirty="0"/>
              <a:t>® (Thomson Reuters, </a:t>
            </a:r>
            <a:r>
              <a:rPr lang="en-GB" sz="1000" dirty="0" smtClean="0"/>
              <a:t>2013)</a:t>
            </a:r>
            <a:endParaRPr lang="en-GB" sz="1000" dirty="0"/>
          </a:p>
        </p:txBody>
      </p:sp>
    </p:spTree>
    <p:extLst>
      <p:ext uri="{BB962C8B-B14F-4D97-AF65-F5344CB8AC3E}">
        <p14:creationId xmlns:p14="http://schemas.microsoft.com/office/powerpoint/2010/main" xmlns="" val="1172032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latin typeface="方正姚体" panose="02010601030101010101" pitchFamily="2" charset="-122"/>
                <a:ea typeface="方正姚体" panose="02010601030101010101" pitchFamily="2" charset="-122"/>
              </a:rPr>
              <a:t>LWW </a:t>
            </a:r>
            <a:r>
              <a:rPr lang="zh-CN" altLang="en-US" sz="3200" b="1" dirty="0" smtClean="0">
                <a:latin typeface="黑体" panose="02010609060101010101" pitchFamily="49" charset="-122"/>
                <a:ea typeface="黑体" panose="02010609060101010101" pitchFamily="49" charset="-122"/>
              </a:rPr>
              <a:t>循证医学期刊资源</a:t>
            </a:r>
            <a:endParaRPr lang="en-US" sz="3200" b="1" dirty="0" smtClean="0">
              <a:latin typeface="黑体" panose="02010609060101010101" pitchFamily="49" charset="-122"/>
              <a:ea typeface="黑体" panose="02010609060101010101" pitchFamily="49" charset="-122"/>
            </a:endParaRPr>
          </a:p>
        </p:txBody>
      </p:sp>
      <p:sp>
        <p:nvSpPr>
          <p:cNvPr id="49157" name="Content Placeholder 2"/>
          <p:cNvSpPr>
            <a:spLocks noGrp="1"/>
          </p:cNvSpPr>
          <p:nvPr>
            <p:ph idx="1"/>
          </p:nvPr>
        </p:nvSpPr>
        <p:spPr>
          <a:xfrm>
            <a:off x="395288" y="1052513"/>
            <a:ext cx="8105775" cy="4975225"/>
          </a:xfrm>
        </p:spPr>
        <p:txBody>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14</a:t>
            </a:r>
            <a:r>
              <a:rPr lang="zh-CN" altLang="en-US" sz="2000" dirty="0" smtClean="0">
                <a:latin typeface="黑体" panose="02010609060101010101" pitchFamily="49" charset="-122"/>
                <a:ea typeface="黑体" panose="02010609060101010101" pitchFamily="49" charset="-122"/>
                <a:cs typeface="Arial Unicode MS" panose="020B0604020202020204" pitchFamily="34" charset="-122"/>
              </a:rPr>
              <a:t>种循证医学期刊，涵盖从护理到临床医学的各科系</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Addictive Disorders &amp; Their Treatment</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Advances in Skin and Wound Care</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American Journal of Nursing</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Current Opinion in Psychiatry</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Dimensions of Critical Care Nursing</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JONA: The Journal of Nursing Administration</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Journal of Geriatric Physical Therapy</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Journal of Hospice and Palliative Care</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Journal of Nursing Care Quality</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Journal of Patient Safety</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MCN, The American Journal of Maternal/Child Nursing</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Medical Care</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Nursing Research</a:t>
            </a:r>
          </a:p>
          <a:p>
            <a:pPr lvl="1"/>
            <a:r>
              <a:rPr lang="en-US" altLang="zh-CN" sz="1600" dirty="0" smtClean="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Nutrition Today</a:t>
            </a:r>
          </a:p>
        </p:txBody>
      </p:sp>
    </p:spTree>
    <p:extLst>
      <p:ext uri="{BB962C8B-B14F-4D97-AF65-F5344CB8AC3E}">
        <p14:creationId xmlns:p14="http://schemas.microsoft.com/office/powerpoint/2010/main" xmlns="" val="2262232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期刊的学科分类</a:t>
            </a:r>
            <a:endParaRPr lang="zh-CN" altLang="en-US" b="1" dirty="0">
              <a:latin typeface="黑体" panose="02010609060101010101" pitchFamily="49" charset="-122"/>
              <a:ea typeface="黑体" panose="02010609060101010101" pitchFamily="49" charset="-122"/>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967" y="923418"/>
            <a:ext cx="9020033" cy="57998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7"/>
          <p:cNvSpPr txBox="1">
            <a:spLocks noChangeArrowheads="1"/>
          </p:cNvSpPr>
          <p:nvPr/>
        </p:nvSpPr>
        <p:spPr bwMode="auto">
          <a:xfrm>
            <a:off x="2291107" y="2753749"/>
            <a:ext cx="2144416" cy="400110"/>
          </a:xfrm>
          <a:prstGeom prst="rect">
            <a:avLst/>
          </a:prstGeom>
          <a:solidFill>
            <a:srgbClr val="0768A9"/>
          </a:solidFill>
          <a:ln w="9525">
            <a:solidFill>
              <a:srgbClr val="0768A9"/>
            </a:solidFill>
            <a:miter lim="800000"/>
            <a:headEnd/>
            <a:tailEnd/>
          </a:ln>
          <a:effectLst>
            <a:outerShdw blurRad="50800" dist="38100" dir="5400000" algn="t" rotWithShape="0">
              <a:prstClr val="black">
                <a:alpha val="40000"/>
              </a:prstClr>
            </a:outerShdw>
          </a:effectLst>
        </p:spPr>
        <p:txBody>
          <a:bodyPr wrap="square">
            <a:spAutoFit/>
          </a:bodyPr>
          <a:lstStyle>
            <a:defPPr>
              <a:defRPr lang="en-US"/>
            </a:defPPr>
            <a:lvl1pPr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400" kern="1200">
                <a:solidFill>
                  <a:schemeClr val="tx1"/>
                </a:solidFill>
                <a:latin typeface="Arial" pitchFamily="34" charset="0"/>
                <a:ea typeface="ＭＳ Ｐゴシック" pitchFamily="34" charset="-128"/>
                <a:cs typeface="+mn-cs"/>
              </a:defRPr>
            </a:lvl9pPr>
          </a:lstStyle>
          <a:p>
            <a:pPr eaLnBrk="1" hangingPunct="1"/>
            <a:r>
              <a:rPr lang="zh-CN" altLang="en-US"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按学科进行浏览</a:t>
            </a:r>
            <a:endPar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11" name="直接箭头连接符 10"/>
          <p:cNvCxnSpPr/>
          <p:nvPr/>
        </p:nvCxnSpPr>
        <p:spPr>
          <a:xfrm flipH="1">
            <a:off x="1749189" y="3233503"/>
            <a:ext cx="1614126" cy="197994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96245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idx="4294967295"/>
          </p:nvPr>
        </p:nvSpPr>
        <p:spPr>
          <a:xfrm>
            <a:off x="228600" y="390525"/>
            <a:ext cx="7537450" cy="523875"/>
          </a:xfrm>
        </p:spPr>
        <p:txBody>
          <a:bodyPr/>
          <a:lstStyle/>
          <a:p>
            <a:r>
              <a:rPr lang="en-US" altLang="zh-CN" sz="2800" dirty="0" err="1" smtClean="0">
                <a:ea typeface="宋体" pitchFamily="2" charset="-122"/>
              </a:rPr>
              <a:t>Wolters</a:t>
            </a:r>
            <a:r>
              <a:rPr lang="en-US" altLang="zh-CN" sz="2800" dirty="0" smtClean="0">
                <a:ea typeface="宋体" pitchFamily="2" charset="-122"/>
              </a:rPr>
              <a:t> Kluwer Health </a:t>
            </a:r>
            <a:r>
              <a:rPr lang="zh-CN" altLang="en-US" sz="2800" dirty="0" smtClean="0">
                <a:latin typeface="黑体" panose="02010609060101010101" pitchFamily="49" charset="-122"/>
                <a:ea typeface="黑体" panose="02010609060101010101" pitchFamily="49" charset="-122"/>
                <a:cs typeface="Calibri" pitchFamily="34" charset="0"/>
              </a:rPr>
              <a:t>威科集团医学部</a:t>
            </a:r>
            <a:endParaRPr lang="zh-CN" altLang="en-US" sz="2800" dirty="0" smtClean="0">
              <a:latin typeface="黑体" panose="02010609060101010101" pitchFamily="49" charset="-122"/>
              <a:ea typeface="黑体" panose="02010609060101010101" pitchFamily="49" charset="-122"/>
            </a:endParaRPr>
          </a:p>
        </p:txBody>
      </p:sp>
      <p:sp>
        <p:nvSpPr>
          <p:cNvPr id="14339" name="Rectangle 5"/>
          <p:cNvSpPr>
            <a:spLocks noChangeArrowheads="1"/>
          </p:cNvSpPr>
          <p:nvPr/>
        </p:nvSpPr>
        <p:spPr bwMode="auto">
          <a:xfrm>
            <a:off x="228600" y="914400"/>
            <a:ext cx="876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r>
              <a:rPr lang="en-US" altLang="zh-CN" sz="1600" i="1">
                <a:latin typeface="Arial" pitchFamily="34" charset="0"/>
              </a:rPr>
              <a:t>Focused on clinicians from learning to practice to improve access, quality and cost effectiveness of healthcare</a:t>
            </a:r>
          </a:p>
        </p:txBody>
      </p:sp>
      <p:grpSp>
        <p:nvGrpSpPr>
          <p:cNvPr id="14340" name="Group 50"/>
          <p:cNvGrpSpPr>
            <a:grpSpLocks/>
          </p:cNvGrpSpPr>
          <p:nvPr/>
        </p:nvGrpSpPr>
        <p:grpSpPr bwMode="auto">
          <a:xfrm>
            <a:off x="695325" y="1498600"/>
            <a:ext cx="7737475" cy="4846638"/>
            <a:chOff x="745065" y="1549259"/>
            <a:chExt cx="7737198" cy="4847004"/>
          </a:xfrm>
        </p:grpSpPr>
        <p:sp>
          <p:nvSpPr>
            <p:cNvPr id="52" name="Trapezoid 51"/>
            <p:cNvSpPr/>
            <p:nvPr/>
          </p:nvSpPr>
          <p:spPr>
            <a:xfrm rot="10800000">
              <a:off x="852979" y="5380771"/>
              <a:ext cx="7629284" cy="1015492"/>
            </a:xfrm>
            <a:prstGeom prst="trapezoid">
              <a:avLst>
                <a:gd name="adj" fmla="val 98338"/>
              </a:avLst>
            </a:prstGeom>
            <a:gradFill rotWithShape="1">
              <a:gsLst>
                <a:gs pos="100000">
                  <a:srgbClr val="6EBB1F">
                    <a:lumMod val="99000"/>
                    <a:lumOff val="1000"/>
                  </a:srgbClr>
                </a:gs>
                <a:gs pos="0">
                  <a:srgbClr val="FFFFFF">
                    <a:alpha val="0"/>
                    <a:lumMod val="100000"/>
                  </a:srgbClr>
                </a:gs>
              </a:gsLst>
              <a:lin ang="16200000" scaled="0"/>
            </a:gradFill>
            <a:ln w="9525" cap="flat" cmpd="sng" algn="ctr">
              <a:noFill/>
              <a:prstDash val="solid"/>
            </a:ln>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mtClean="0">
                <a:solidFill>
                  <a:srgbClr val="FFFFFF"/>
                </a:solidFill>
                <a:latin typeface="Trebuchet MS" pitchFamily="34" charset="0"/>
              </a:endParaRPr>
            </a:p>
          </p:txBody>
        </p:sp>
        <p:sp>
          <p:nvSpPr>
            <p:cNvPr id="14344" name="Rectangle 56"/>
            <p:cNvSpPr>
              <a:spLocks noChangeArrowheads="1"/>
            </p:cNvSpPr>
            <p:nvPr/>
          </p:nvSpPr>
          <p:spPr bwMode="auto">
            <a:xfrm>
              <a:off x="1956285" y="6015234"/>
              <a:ext cx="5103629" cy="381029"/>
            </a:xfrm>
            <a:prstGeom prst="rect">
              <a:avLst/>
            </a:prstGeom>
            <a:solidFill>
              <a:srgbClr val="538C17"/>
            </a:solidFill>
            <a:ln>
              <a:noFill/>
            </a:ln>
            <a:extLst>
              <a:ext uri="{91240B29-F687-4F45-9708-019B960494DF}">
                <a14:hiddenLine xmlns:a14="http://schemas.microsoft.com/office/drawing/2010/main" xmlns="" w="3175" algn="ctr">
                  <a:solidFill>
                    <a:srgbClr val="000000"/>
                  </a:solidFill>
                  <a:miter lim="800000"/>
                  <a:headEnd/>
                  <a:tailEnd/>
                </a14:hiddenLine>
              </a:ext>
            </a:extLst>
          </p:spPr>
          <p:txBody>
            <a:bodyPr tIns="0" bIns="0" anchor="ct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algn="ctr" eaLnBrk="1" hangingPunct="1">
                <a:spcBef>
                  <a:spcPct val="0"/>
                </a:spcBef>
                <a:spcAft>
                  <a:spcPts val="600"/>
                </a:spcAft>
                <a:buFontTx/>
                <a:buNone/>
              </a:pPr>
              <a:r>
                <a:rPr lang="en-US" altLang="zh-CN" sz="1600">
                  <a:solidFill>
                    <a:srgbClr val="FFFFFF"/>
                  </a:solidFill>
                  <a:latin typeface="Arial" pitchFamily="34" charset="0"/>
                  <a:cs typeface="Calibri" pitchFamily="34" charset="0"/>
                </a:rPr>
                <a:t>Physicians   | Nurses  |  Pharmacists  |  Allied health </a:t>
              </a:r>
            </a:p>
          </p:txBody>
        </p:sp>
        <p:sp>
          <p:nvSpPr>
            <p:cNvPr id="54" name="TextBox 53"/>
            <p:cNvSpPr txBox="1"/>
            <p:nvPr/>
          </p:nvSpPr>
          <p:spPr>
            <a:xfrm>
              <a:off x="853011" y="4206935"/>
              <a:ext cx="2604995" cy="923400"/>
            </a:xfrm>
            <a:prstGeom prst="rect">
              <a:avLst/>
            </a:prstGeom>
            <a:noFill/>
          </p:spPr>
          <p:txBody>
            <a:bodyPr>
              <a:spAutoFit/>
            </a:bodyPr>
            <a:lstStyle/>
            <a:p>
              <a:pPr marL="285750" indent="-285750">
                <a:buClr>
                  <a:srgbClr val="0768A9"/>
                </a:buClr>
                <a:buSzPct val="60000"/>
                <a:buFont typeface="Wingdings" panose="05000000000000000000" pitchFamily="2" charset="2"/>
                <a:buChar char="l"/>
                <a:defRPr/>
              </a:pPr>
              <a:r>
                <a:rPr lang="zh-CN" altLang="en-US" kern="0" dirty="0">
                  <a:solidFill>
                    <a:srgbClr val="000000"/>
                  </a:solidFill>
                  <a:latin typeface="黑体" panose="02010609060101010101" pitchFamily="49" charset="-122"/>
                  <a:ea typeface="黑体" panose="02010609060101010101" pitchFamily="49" charset="-122"/>
                  <a:cs typeface="Calibri"/>
                </a:rPr>
                <a:t>提供医学、护理学教育材料和在线学习工具</a:t>
              </a:r>
              <a:endParaRPr lang="en-US" kern="0" dirty="0">
                <a:solidFill>
                  <a:srgbClr val="000000"/>
                </a:solidFill>
                <a:latin typeface="黑体" panose="02010609060101010101" pitchFamily="49" charset="-122"/>
                <a:ea typeface="黑体" panose="02010609060101010101" pitchFamily="49" charset="-122"/>
                <a:cs typeface="Calibri"/>
              </a:endParaRPr>
            </a:p>
          </p:txBody>
        </p:sp>
        <p:sp>
          <p:nvSpPr>
            <p:cNvPr id="55" name="TextBox 54"/>
            <p:cNvSpPr txBox="1"/>
            <p:nvPr/>
          </p:nvSpPr>
          <p:spPr>
            <a:xfrm>
              <a:off x="5862982" y="4206935"/>
              <a:ext cx="2468475" cy="646380"/>
            </a:xfrm>
            <a:prstGeom prst="rect">
              <a:avLst/>
            </a:prstGeom>
            <a:noFill/>
          </p:spPr>
          <p:txBody>
            <a:bodyPr>
              <a:spAutoFit/>
            </a:bodyPr>
            <a:lstStyle/>
            <a:p>
              <a:pPr marL="285750" indent="-285750">
                <a:buClr>
                  <a:srgbClr val="0768A9"/>
                </a:buClr>
                <a:buSzPct val="60000"/>
                <a:buFont typeface="Wingdings" panose="05000000000000000000" pitchFamily="2" charset="2"/>
                <a:buChar char="l"/>
                <a:defRPr/>
              </a:pPr>
              <a:r>
                <a:rPr lang="zh-CN" altLang="en-US" kern="0" dirty="0">
                  <a:solidFill>
                    <a:srgbClr val="000000"/>
                  </a:solidFill>
                  <a:latin typeface="黑体" panose="02010609060101010101" pitchFamily="49" charset="-122"/>
                  <a:ea typeface="黑体" panose="02010609060101010101" pitchFamily="49" charset="-122"/>
                  <a:cs typeface="Calibri"/>
                </a:rPr>
                <a:t>为医学从业者提供治疗方案参考</a:t>
              </a:r>
              <a:endParaRPr lang="en-US" kern="0" dirty="0">
                <a:solidFill>
                  <a:srgbClr val="000000"/>
                </a:solidFill>
                <a:latin typeface="黑体" panose="02010609060101010101" pitchFamily="49" charset="-122"/>
                <a:ea typeface="黑体" panose="02010609060101010101" pitchFamily="49" charset="-122"/>
                <a:cs typeface="Calibri"/>
              </a:endParaRPr>
            </a:p>
          </p:txBody>
        </p:sp>
        <p:sp>
          <p:nvSpPr>
            <p:cNvPr id="56" name="TextBox 55"/>
            <p:cNvSpPr txBox="1"/>
            <p:nvPr/>
          </p:nvSpPr>
          <p:spPr>
            <a:xfrm>
              <a:off x="3419907" y="4206935"/>
              <a:ext cx="2592294" cy="646380"/>
            </a:xfrm>
            <a:prstGeom prst="rect">
              <a:avLst/>
            </a:prstGeom>
            <a:noFill/>
          </p:spPr>
          <p:txBody>
            <a:bodyPr>
              <a:spAutoFit/>
            </a:bodyPr>
            <a:lstStyle/>
            <a:p>
              <a:pPr marL="285750" indent="-285750">
                <a:buClr>
                  <a:srgbClr val="0768A9"/>
                </a:buClr>
                <a:buSzPct val="60000"/>
                <a:buFont typeface="Wingdings" panose="05000000000000000000" pitchFamily="2" charset="2"/>
                <a:buChar char="l"/>
                <a:defRPr/>
              </a:pPr>
              <a:r>
                <a:rPr lang="zh-CN" altLang="en-US" kern="0" dirty="0">
                  <a:solidFill>
                    <a:srgbClr val="000000"/>
                  </a:solidFill>
                  <a:latin typeface="黑体" panose="02010609060101010101" pitchFamily="49" charset="-122"/>
                  <a:ea typeface="黑体" panose="02010609060101010101" pitchFamily="49" charset="-122"/>
                  <a:cs typeface="Calibri"/>
                </a:rPr>
                <a:t>提供高质量的医学信息和精准的检索平台</a:t>
              </a:r>
              <a:endParaRPr lang="en-US" kern="0" dirty="0">
                <a:solidFill>
                  <a:srgbClr val="000000"/>
                </a:solidFill>
                <a:latin typeface="黑体" panose="02010609060101010101" pitchFamily="49" charset="-122"/>
                <a:ea typeface="黑体" panose="02010609060101010101" pitchFamily="49" charset="-122"/>
                <a:cs typeface="Calibri"/>
              </a:endParaRPr>
            </a:p>
          </p:txBody>
        </p:sp>
        <p:sp>
          <p:nvSpPr>
            <p:cNvPr id="14348" name="Rectangle 56"/>
            <p:cNvSpPr>
              <a:spLocks noChangeArrowheads="1"/>
            </p:cNvSpPr>
            <p:nvPr/>
          </p:nvSpPr>
          <p:spPr bwMode="auto">
            <a:xfrm>
              <a:off x="1035568" y="1958865"/>
              <a:ext cx="2250994" cy="2200441"/>
            </a:xfrm>
            <a:prstGeom prst="rect">
              <a:avLst/>
            </a:prstGeom>
            <a:solidFill>
              <a:srgbClr val="7BC143"/>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algn="ctr" eaLnBrk="1" hangingPunct="1">
                <a:spcBef>
                  <a:spcPct val="0"/>
                </a:spcBef>
                <a:buClrTx/>
                <a:buFontTx/>
                <a:buNone/>
              </a:pPr>
              <a:endParaRPr lang="en-US" altLang="zh-CN" sz="1800">
                <a:solidFill>
                  <a:srgbClr val="FFFFFF"/>
                </a:solidFill>
              </a:endParaRPr>
            </a:p>
          </p:txBody>
        </p:sp>
        <p:sp>
          <p:nvSpPr>
            <p:cNvPr id="14349" name="Rectangle 57"/>
            <p:cNvSpPr>
              <a:spLocks noChangeArrowheads="1"/>
            </p:cNvSpPr>
            <p:nvPr/>
          </p:nvSpPr>
          <p:spPr bwMode="auto">
            <a:xfrm>
              <a:off x="3431019" y="1958865"/>
              <a:ext cx="2250994" cy="2200441"/>
            </a:xfrm>
            <a:prstGeom prst="rect">
              <a:avLst/>
            </a:prstGeom>
            <a:solidFill>
              <a:srgbClr val="7BC143"/>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algn="ctr" eaLnBrk="1" hangingPunct="1">
                <a:spcBef>
                  <a:spcPct val="0"/>
                </a:spcBef>
                <a:buClrTx/>
                <a:buFontTx/>
                <a:buNone/>
              </a:pPr>
              <a:endParaRPr lang="en-US" altLang="zh-CN" sz="1800">
                <a:solidFill>
                  <a:srgbClr val="FFFFFF"/>
                </a:solidFill>
              </a:endParaRPr>
            </a:p>
          </p:txBody>
        </p:sp>
        <p:sp>
          <p:nvSpPr>
            <p:cNvPr id="14350" name="Rectangle 58"/>
            <p:cNvSpPr>
              <a:spLocks noChangeArrowheads="1"/>
            </p:cNvSpPr>
            <p:nvPr/>
          </p:nvSpPr>
          <p:spPr bwMode="auto">
            <a:xfrm>
              <a:off x="5826471" y="1958865"/>
              <a:ext cx="2250994" cy="2200441"/>
            </a:xfrm>
            <a:prstGeom prst="rect">
              <a:avLst/>
            </a:prstGeom>
            <a:solidFill>
              <a:srgbClr val="7BC143"/>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algn="ctr" eaLnBrk="1" hangingPunct="1">
                <a:spcBef>
                  <a:spcPct val="0"/>
                </a:spcBef>
                <a:buClrTx/>
                <a:buFontTx/>
                <a:buNone/>
              </a:pPr>
              <a:endParaRPr lang="en-US" altLang="zh-CN" sz="1800">
                <a:solidFill>
                  <a:srgbClr val="FFFFFF"/>
                </a:solidFill>
              </a:endParaRPr>
            </a:p>
          </p:txBody>
        </p:sp>
        <p:sp>
          <p:nvSpPr>
            <p:cNvPr id="14351" name="Rectangle 59"/>
            <p:cNvSpPr>
              <a:spLocks noChangeArrowheads="1"/>
            </p:cNvSpPr>
            <p:nvPr/>
          </p:nvSpPr>
          <p:spPr bwMode="auto">
            <a:xfrm>
              <a:off x="745065" y="1549259"/>
              <a:ext cx="2776439" cy="781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algn="ctr" eaLnBrk="1" hangingPunct="1">
                <a:lnSpc>
                  <a:spcPct val="140000"/>
                </a:lnSpc>
                <a:spcBef>
                  <a:spcPct val="0"/>
                </a:spcBef>
                <a:buClrTx/>
                <a:buFontTx/>
                <a:buNone/>
              </a:pPr>
              <a:r>
                <a:rPr lang="en-US" altLang="zh-CN" sz="1600" b="1">
                  <a:solidFill>
                    <a:srgbClr val="0768A9"/>
                  </a:solidFill>
                  <a:latin typeface="Arial" pitchFamily="34" charset="0"/>
                </a:rPr>
                <a:t>Professional &amp; Education</a:t>
              </a:r>
            </a:p>
            <a:p>
              <a:pPr algn="ctr" eaLnBrk="1" hangingPunct="1">
                <a:lnSpc>
                  <a:spcPct val="140000"/>
                </a:lnSpc>
                <a:spcBef>
                  <a:spcPct val="0"/>
                </a:spcBef>
                <a:buClrTx/>
                <a:buFontTx/>
                <a:buNone/>
              </a:pPr>
              <a:endParaRPr lang="en-US" altLang="zh-CN" sz="1600" b="1">
                <a:solidFill>
                  <a:srgbClr val="0768A9"/>
                </a:solidFill>
                <a:latin typeface="Arial" pitchFamily="34" charset="0"/>
              </a:endParaRPr>
            </a:p>
          </p:txBody>
        </p:sp>
        <p:sp>
          <p:nvSpPr>
            <p:cNvPr id="61" name="Rectangle 60"/>
            <p:cNvSpPr/>
            <p:nvPr/>
          </p:nvSpPr>
          <p:spPr>
            <a:xfrm>
              <a:off x="3361171" y="1549259"/>
              <a:ext cx="2331955" cy="436596"/>
            </a:xfrm>
            <a:prstGeom prst="rect">
              <a:avLst/>
            </a:prstGeom>
          </p:spPr>
          <p:txBody>
            <a:bodyPr>
              <a:spAutoFit/>
            </a:bodyPr>
            <a:lstStyle/>
            <a:p>
              <a:pPr algn="ctr">
                <a:lnSpc>
                  <a:spcPct val="140000"/>
                </a:lnSpc>
                <a:defRPr/>
              </a:pPr>
              <a:r>
                <a:rPr lang="en-US" sz="1600" b="1" kern="0" dirty="0">
                  <a:solidFill>
                    <a:srgbClr val="0768A9"/>
                  </a:solidFill>
                  <a:ea typeface="+mn-ea"/>
                  <a:cs typeface="Calibri"/>
                </a:rPr>
                <a:t>Medical Research</a:t>
              </a:r>
            </a:p>
          </p:txBody>
        </p:sp>
        <p:sp>
          <p:nvSpPr>
            <p:cNvPr id="62" name="Rectangle 61"/>
            <p:cNvSpPr/>
            <p:nvPr/>
          </p:nvSpPr>
          <p:spPr>
            <a:xfrm>
              <a:off x="5801072" y="1549259"/>
              <a:ext cx="2331954" cy="436596"/>
            </a:xfrm>
            <a:prstGeom prst="rect">
              <a:avLst/>
            </a:prstGeom>
          </p:spPr>
          <p:txBody>
            <a:bodyPr>
              <a:spAutoFit/>
            </a:bodyPr>
            <a:lstStyle/>
            <a:p>
              <a:pPr algn="ctr">
                <a:lnSpc>
                  <a:spcPct val="140000"/>
                </a:lnSpc>
                <a:defRPr/>
              </a:pPr>
              <a:r>
                <a:rPr lang="en-US" sz="1600" b="1" kern="0" dirty="0">
                  <a:solidFill>
                    <a:srgbClr val="0768A9"/>
                  </a:solidFill>
                  <a:ea typeface="+mn-ea"/>
                  <a:cs typeface="Calibri"/>
                </a:rPr>
                <a:t>Clinical Solutions</a:t>
              </a:r>
            </a:p>
          </p:txBody>
        </p:sp>
        <p:sp>
          <p:nvSpPr>
            <p:cNvPr id="63" name="Chevron 62"/>
            <p:cNvSpPr/>
            <p:nvPr/>
          </p:nvSpPr>
          <p:spPr>
            <a:xfrm>
              <a:off x="748418" y="3687498"/>
              <a:ext cx="7620236" cy="472584"/>
            </a:xfrm>
            <a:prstGeom prst="chevron">
              <a:avLst/>
            </a:prstGeom>
            <a:solidFill>
              <a:srgbClr val="6EBB1F">
                <a:lumMod val="75000"/>
              </a:srgbClr>
            </a:solidFill>
            <a:ln>
              <a:noFill/>
            </a:ln>
            <a:effectLst/>
            <a:scene3d>
              <a:camera prst="orthographicFront">
                <a:rot lat="0" lon="0" rev="0"/>
              </a:camera>
              <a:lightRig rig="threePt" dir="t">
                <a:rot lat="0" lon="0" rev="1200000"/>
              </a:lightRig>
            </a:scene3d>
            <a:sp3d>
              <a:bevelT w="63500" h="25400"/>
            </a:sp3d>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z="2000" smtClean="0">
                <a:solidFill>
                  <a:srgbClr val="FFFFFF"/>
                </a:solidFill>
                <a:latin typeface="Trebuchet MS" pitchFamily="34" charset="0"/>
              </a:endParaRPr>
            </a:p>
          </p:txBody>
        </p:sp>
        <p:pic>
          <p:nvPicPr>
            <p:cNvPr id="64" name="Picture 63" descr="iStock_000000520081XSmal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46243" y="2170327"/>
              <a:ext cx="1828799" cy="1371600"/>
            </a:xfrm>
            <a:prstGeom prst="roundRect">
              <a:avLst>
                <a:gd name="adj" fmla="val 6115"/>
              </a:avLst>
            </a:prstGeom>
            <a:ln>
              <a:noFill/>
            </a:ln>
            <a:effectLst/>
            <a:scene3d>
              <a:camera prst="orthographicFront"/>
              <a:lightRig rig="contrasting" dir="t">
                <a:rot lat="0" lon="0" rev="4200000"/>
              </a:lightRig>
            </a:scene3d>
            <a:sp3d prstMaterial="plastic">
              <a:contourClr>
                <a:srgbClr val="969696"/>
              </a:contourClr>
            </a:sp3d>
          </p:spPr>
        </p:pic>
        <p:pic>
          <p:nvPicPr>
            <p:cNvPr id="65" name="Picture 64"/>
            <p:cNvPicPr>
              <a:picLocks noChangeAspect="1"/>
            </p:cNvPicPr>
            <p:nvPr/>
          </p:nvPicPr>
          <p:blipFill rotWithShape="1">
            <a:blip r:embed="rId4" cstate="print">
              <a:extLst>
                <a:ext uri="{28A0092B-C50C-407E-A947-70E740481C1C}">
                  <a14:useLocalDpi xmlns:a14="http://schemas.microsoft.com/office/drawing/2010/main" xmlns="" val="0"/>
                </a:ext>
              </a:extLst>
            </a:blip>
            <a:srcRect l="5927" r="5484"/>
            <a:stretch/>
          </p:blipFill>
          <p:spPr>
            <a:xfrm>
              <a:off x="3640025" y="2170327"/>
              <a:ext cx="1831235" cy="1371600"/>
            </a:xfrm>
            <a:prstGeom prst="roundRect">
              <a:avLst>
                <a:gd name="adj" fmla="val 6115"/>
              </a:avLst>
            </a:prstGeom>
            <a:ln>
              <a:noFill/>
            </a:ln>
            <a:effectLst/>
            <a:scene3d>
              <a:camera prst="orthographicFront"/>
              <a:lightRig rig="contrasting" dir="t">
                <a:rot lat="0" lon="0" rev="4200000"/>
              </a:lightRig>
            </a:scene3d>
            <a:sp3d prstMaterial="plastic">
              <a:contourClr>
                <a:srgbClr val="969696"/>
              </a:contourClr>
            </a:sp3d>
          </p:spPr>
        </p:pic>
        <p:pic>
          <p:nvPicPr>
            <p:cNvPr id="66" name="Picture 65"/>
            <p:cNvPicPr>
              <a:picLocks noChangeAspect="1"/>
            </p:cNvPicPr>
            <p:nvPr/>
          </p:nvPicPr>
          <p:blipFill rotWithShape="1">
            <a:blip r:embed="rId5" cstate="print">
              <a:extLst>
                <a:ext uri="{28A0092B-C50C-407E-A947-70E740481C1C}">
                  <a14:useLocalDpi xmlns:a14="http://schemas.microsoft.com/office/drawing/2010/main" xmlns="" val="0"/>
                </a:ext>
              </a:extLst>
            </a:blip>
            <a:srcRect l="11019"/>
            <a:stretch/>
          </p:blipFill>
          <p:spPr>
            <a:xfrm>
              <a:off x="1258700" y="2170327"/>
              <a:ext cx="1839349" cy="1371600"/>
            </a:xfrm>
            <a:prstGeom prst="roundRect">
              <a:avLst>
                <a:gd name="adj" fmla="val 6115"/>
              </a:avLst>
            </a:prstGeom>
            <a:solidFill>
              <a:srgbClr val="7BC143"/>
            </a:solidFill>
            <a:ln>
              <a:noFill/>
            </a:ln>
            <a:effectLst/>
            <a:scene3d>
              <a:camera prst="orthographicFront"/>
              <a:lightRig rig="contrasting" dir="t">
                <a:rot lat="0" lon="0" rev="4200000"/>
              </a:lightRig>
            </a:scene3d>
            <a:sp3d prstMaterial="plastic">
              <a:contourClr>
                <a:srgbClr val="969696"/>
              </a:contourClr>
            </a:sp3d>
          </p:spPr>
        </p:pic>
        <p:sp>
          <p:nvSpPr>
            <p:cNvPr id="14360" name="Content Placeholder 1"/>
            <p:cNvSpPr txBox="1">
              <a:spLocks/>
            </p:cNvSpPr>
            <p:nvPr/>
          </p:nvSpPr>
          <p:spPr bwMode="auto">
            <a:xfrm>
              <a:off x="1305433" y="3690959"/>
              <a:ext cx="1766824" cy="592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algn="ctr" eaLnBrk="1" hangingPunct="1">
                <a:buFontTx/>
                <a:buNone/>
              </a:pPr>
              <a:r>
                <a:rPr lang="en-US" altLang="zh-CN" sz="2300" b="1">
                  <a:solidFill>
                    <a:srgbClr val="FFFFFF"/>
                  </a:solidFill>
                  <a:latin typeface="Arial" pitchFamily="34" charset="0"/>
                </a:rPr>
                <a:t>Learning</a:t>
              </a:r>
              <a:endParaRPr lang="en-US" altLang="zh-CN" sz="2300" b="1" baseline="30000">
                <a:solidFill>
                  <a:srgbClr val="FFFFFF"/>
                </a:solidFill>
                <a:latin typeface="Arial" pitchFamily="34" charset="0"/>
              </a:endParaRPr>
            </a:p>
          </p:txBody>
        </p:sp>
        <p:sp>
          <p:nvSpPr>
            <p:cNvPr id="14361" name="Content Placeholder 1"/>
            <p:cNvSpPr txBox="1">
              <a:spLocks/>
            </p:cNvSpPr>
            <p:nvPr/>
          </p:nvSpPr>
          <p:spPr bwMode="auto">
            <a:xfrm>
              <a:off x="3699297" y="3690959"/>
              <a:ext cx="1766824" cy="592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algn="ctr" eaLnBrk="1" hangingPunct="1">
                <a:buFontTx/>
                <a:buNone/>
              </a:pPr>
              <a:r>
                <a:rPr lang="en-US" altLang="zh-CN" sz="2300" b="1">
                  <a:solidFill>
                    <a:srgbClr val="FFFFFF"/>
                  </a:solidFill>
                  <a:latin typeface="Arial" pitchFamily="34" charset="0"/>
                </a:rPr>
                <a:t>Research</a:t>
              </a:r>
              <a:endParaRPr lang="en-US" altLang="zh-CN" sz="2300" b="1" baseline="30000">
                <a:solidFill>
                  <a:srgbClr val="FFFFFF"/>
                </a:solidFill>
                <a:latin typeface="Arial" pitchFamily="34" charset="0"/>
              </a:endParaRPr>
            </a:p>
          </p:txBody>
        </p:sp>
        <p:sp>
          <p:nvSpPr>
            <p:cNvPr id="14362" name="Content Placeholder 1"/>
            <p:cNvSpPr txBox="1">
              <a:spLocks/>
            </p:cNvSpPr>
            <p:nvPr/>
          </p:nvSpPr>
          <p:spPr bwMode="auto">
            <a:xfrm>
              <a:off x="6067762" y="3690959"/>
              <a:ext cx="1766824" cy="592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algn="ctr" eaLnBrk="1" hangingPunct="1">
                <a:buFontTx/>
                <a:buNone/>
              </a:pPr>
              <a:r>
                <a:rPr lang="en-US" altLang="zh-CN" sz="2300" b="1">
                  <a:solidFill>
                    <a:srgbClr val="FFFFFF"/>
                  </a:solidFill>
                  <a:latin typeface="Arial" pitchFamily="34" charset="0"/>
                </a:rPr>
                <a:t>Care</a:t>
              </a:r>
              <a:endParaRPr lang="en-US" altLang="zh-CN" sz="2300" b="1" baseline="30000">
                <a:solidFill>
                  <a:srgbClr val="FFFFFF"/>
                </a:solidFill>
                <a:latin typeface="Arial" pitchFamily="34" charset="0"/>
              </a:endParaRPr>
            </a:p>
          </p:txBody>
        </p:sp>
        <p:sp>
          <p:nvSpPr>
            <p:cNvPr id="70" name="TextBox 69"/>
            <p:cNvSpPr txBox="1"/>
            <p:nvPr/>
          </p:nvSpPr>
          <p:spPr>
            <a:xfrm>
              <a:off x="1084778" y="5262702"/>
              <a:ext cx="4717881" cy="338163"/>
            </a:xfrm>
            <a:prstGeom prst="rect">
              <a:avLst/>
            </a:prstGeom>
            <a:noFill/>
            <a:ln w="19050">
              <a:solidFill>
                <a:srgbClr val="6EBB1F"/>
              </a:solidFill>
              <a:prstDash val="dash"/>
            </a:ln>
          </p:spPr>
          <p:txBody>
            <a:bodyPr>
              <a:spAutoFit/>
            </a:bodyPr>
            <a:lstStyle/>
            <a:p>
              <a:pPr algn="ctr">
                <a:defRPr/>
              </a:pPr>
              <a:r>
                <a:rPr lang="en-US" sz="1600" kern="0" dirty="0">
                  <a:solidFill>
                    <a:srgbClr val="000000"/>
                  </a:solidFill>
                  <a:latin typeface="Bliss"/>
                  <a:ea typeface="+mn-ea"/>
                  <a:cs typeface="Times New Roman" panose="02020603050405020304" pitchFamily="18" charset="0"/>
                </a:rPr>
                <a:t>Lippincott Williams &amp; Wilkins</a:t>
              </a:r>
            </a:p>
          </p:txBody>
        </p:sp>
        <p:sp>
          <p:nvSpPr>
            <p:cNvPr id="71" name="TextBox 70"/>
            <p:cNvSpPr txBox="1"/>
            <p:nvPr/>
          </p:nvSpPr>
          <p:spPr>
            <a:xfrm>
              <a:off x="5891556" y="5261114"/>
              <a:ext cx="2590707" cy="609646"/>
            </a:xfrm>
            <a:prstGeom prst="rect">
              <a:avLst/>
            </a:prstGeom>
            <a:noFill/>
            <a:ln w="19050">
              <a:solidFill>
                <a:srgbClr val="6EBB1F"/>
              </a:solidFill>
              <a:prstDash val="dash"/>
            </a:ln>
          </p:spPr>
          <p:txBody>
            <a:bodyPr lIns="0" rIns="0" anchor="ctr">
              <a:spAutoFit/>
            </a:bodyPr>
            <a:lstStyle/>
            <a:p>
              <a:pPr algn="ctr">
                <a:spcAft>
                  <a:spcPts val="200"/>
                </a:spcAft>
                <a:defRPr/>
              </a:pPr>
              <a:r>
                <a:rPr lang="en-US" sz="1600" kern="0" dirty="0">
                  <a:solidFill>
                    <a:srgbClr val="000000"/>
                  </a:solidFill>
                  <a:latin typeface="Bliss"/>
                  <a:ea typeface="+mn-ea"/>
                  <a:cs typeface="Calibri"/>
                </a:rPr>
                <a:t>UpToDate, </a:t>
              </a:r>
              <a:r>
                <a:rPr lang="en-US" sz="1600" kern="0" dirty="0" err="1">
                  <a:solidFill>
                    <a:srgbClr val="000000"/>
                  </a:solidFill>
                  <a:latin typeface="Bliss"/>
                  <a:ea typeface="+mn-ea"/>
                  <a:cs typeface="Calibri"/>
                </a:rPr>
                <a:t>Medi</a:t>
              </a:r>
              <a:r>
                <a:rPr lang="en-US" sz="1600" kern="0" dirty="0">
                  <a:solidFill>
                    <a:srgbClr val="000000"/>
                  </a:solidFill>
                  <a:latin typeface="Bliss"/>
                  <a:ea typeface="+mn-ea"/>
                  <a:cs typeface="Calibri"/>
                </a:rPr>
                <a:t>-Span,</a:t>
              </a:r>
            </a:p>
            <a:p>
              <a:pPr algn="ctr">
                <a:spcAft>
                  <a:spcPts val="200"/>
                </a:spcAft>
                <a:defRPr/>
              </a:pPr>
              <a:r>
                <a:rPr lang="en-US" sz="1600" kern="0" dirty="0" err="1">
                  <a:solidFill>
                    <a:srgbClr val="000000"/>
                  </a:solidFill>
                  <a:latin typeface="Bliss"/>
                  <a:ea typeface="+mn-ea"/>
                  <a:cs typeface="Calibri"/>
                </a:rPr>
                <a:t>ProVation</a:t>
              </a:r>
              <a:r>
                <a:rPr lang="en-US" sz="1600" kern="0" dirty="0">
                  <a:solidFill>
                    <a:srgbClr val="000000"/>
                  </a:solidFill>
                  <a:latin typeface="Bliss"/>
                  <a:ea typeface="+mn-ea"/>
                  <a:cs typeface="Calibri"/>
                </a:rPr>
                <a:t> Medical</a:t>
              </a:r>
            </a:p>
          </p:txBody>
        </p:sp>
        <p:sp>
          <p:nvSpPr>
            <p:cNvPr id="72" name="TextBox 71"/>
            <p:cNvSpPr txBox="1"/>
            <p:nvPr/>
          </p:nvSpPr>
          <p:spPr>
            <a:xfrm>
              <a:off x="3634212" y="5637381"/>
              <a:ext cx="1698564" cy="339751"/>
            </a:xfrm>
            <a:prstGeom prst="rect">
              <a:avLst/>
            </a:prstGeom>
            <a:noFill/>
            <a:ln w="19050">
              <a:solidFill>
                <a:srgbClr val="6EBB1F"/>
              </a:solidFill>
              <a:prstDash val="dash"/>
            </a:ln>
          </p:spPr>
          <p:txBody>
            <a:bodyPr>
              <a:spAutoFit/>
            </a:bodyPr>
            <a:lstStyle/>
            <a:p>
              <a:pPr algn="ctr">
                <a:spcAft>
                  <a:spcPts val="600"/>
                </a:spcAft>
                <a:defRPr/>
              </a:pPr>
              <a:r>
                <a:rPr lang="en-US" sz="1600" kern="0" dirty="0">
                  <a:solidFill>
                    <a:srgbClr val="000000"/>
                  </a:solidFill>
                  <a:latin typeface="Bliss"/>
                  <a:ea typeface="+mn-ea"/>
                  <a:cs typeface="Calibri"/>
                </a:rPr>
                <a:t>Ovid</a:t>
              </a:r>
            </a:p>
          </p:txBody>
        </p:sp>
      </p:grpSp>
    </p:spTree>
    <p:extLst>
      <p:ext uri="{BB962C8B-B14F-4D97-AF65-F5344CB8AC3E}">
        <p14:creationId xmlns:p14="http://schemas.microsoft.com/office/powerpoint/2010/main" xmlns="" val="538508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065" y="1028053"/>
            <a:ext cx="8205716" cy="48969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图书浏览</a:t>
            </a:r>
            <a:endParaRPr lang="zh-CN" altLang="en-US" b="1" dirty="0">
              <a:latin typeface="黑体" panose="02010609060101010101" pitchFamily="49" charset="-122"/>
              <a:ea typeface="黑体" panose="02010609060101010101" pitchFamily="49" charset="-122"/>
            </a:endParaRPr>
          </a:p>
        </p:txBody>
      </p:sp>
      <p:sp>
        <p:nvSpPr>
          <p:cNvPr id="5" name="TextBox 7"/>
          <p:cNvSpPr txBox="1">
            <a:spLocks noChangeArrowheads="1"/>
          </p:cNvSpPr>
          <p:nvPr/>
        </p:nvSpPr>
        <p:spPr bwMode="auto">
          <a:xfrm>
            <a:off x="2498098" y="3832274"/>
            <a:ext cx="2144416" cy="400110"/>
          </a:xfrm>
          <a:prstGeom prst="rect">
            <a:avLst/>
          </a:prstGeom>
          <a:solidFill>
            <a:srgbClr val="0768A9"/>
          </a:solidFill>
          <a:ln w="9525">
            <a:solidFill>
              <a:srgbClr val="0768A9"/>
            </a:solidFill>
            <a:miter lim="800000"/>
            <a:headEnd/>
            <a:tailEnd/>
          </a:ln>
          <a:effectLst>
            <a:outerShdw blurRad="50800" dist="38100" dir="5400000" algn="t" rotWithShape="0">
              <a:prstClr val="black">
                <a:alpha val="40000"/>
              </a:prstClr>
            </a:outerShdw>
          </a:effectLst>
        </p:spPr>
        <p:txBody>
          <a:bodyPr wrap="square">
            <a:spAutoFit/>
          </a:bodyPr>
          <a:lstStyle>
            <a:defPPr>
              <a:defRPr lang="en-US"/>
            </a:defPPr>
            <a:lvl1pPr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400" kern="1200">
                <a:solidFill>
                  <a:schemeClr val="tx1"/>
                </a:solidFill>
                <a:latin typeface="Arial" pitchFamily="34" charset="0"/>
                <a:ea typeface="ＭＳ Ｐゴシック" pitchFamily="34" charset="-128"/>
                <a:cs typeface="+mn-cs"/>
              </a:defRPr>
            </a:lvl9pPr>
          </a:lstStyle>
          <a:p>
            <a:pPr eaLnBrk="1" hangingPunct="1"/>
            <a:r>
              <a:rPr lang="zh-CN" altLang="en-US"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按学科进行浏览</a:t>
            </a:r>
            <a:endPar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8" name="直接箭头连接符 7"/>
          <p:cNvCxnSpPr/>
          <p:nvPr/>
        </p:nvCxnSpPr>
        <p:spPr>
          <a:xfrm flipH="1">
            <a:off x="1596790" y="4258101"/>
            <a:ext cx="1160058" cy="7642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53077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lvl1pPr eaLnBrk="0" hangingPunct="0">
              <a:defRPr kumimoji="1" sz="2400">
                <a:solidFill>
                  <a:srgbClr val="0768A9"/>
                </a:solidFill>
                <a:latin typeface="Trebuchet MS" pitchFamily="34" charset="0"/>
                <a:ea typeface="ＭＳ Ｐゴシック" pitchFamily="34" charset="-128"/>
              </a:defRPr>
            </a:lvl1pPr>
            <a:lvl2pPr marL="742950" indent="-285750" eaLnBrk="0" hangingPunct="0">
              <a:defRPr kumimoji="1" sz="2400">
                <a:solidFill>
                  <a:srgbClr val="0768A9"/>
                </a:solidFill>
                <a:latin typeface="Trebuchet MS" pitchFamily="34" charset="0"/>
                <a:ea typeface="ＭＳ Ｐゴシック" pitchFamily="34" charset="-128"/>
              </a:defRPr>
            </a:lvl2pPr>
            <a:lvl3pPr marL="1143000" indent="-228600" eaLnBrk="0" hangingPunct="0">
              <a:defRPr kumimoji="1" sz="2400">
                <a:solidFill>
                  <a:srgbClr val="0768A9"/>
                </a:solidFill>
                <a:latin typeface="Trebuchet MS" pitchFamily="34" charset="0"/>
                <a:ea typeface="ＭＳ Ｐゴシック" pitchFamily="34" charset="-128"/>
              </a:defRPr>
            </a:lvl3pPr>
            <a:lvl4pPr marL="1600200" indent="-228600" eaLnBrk="0" hangingPunct="0">
              <a:defRPr kumimoji="1" sz="2400">
                <a:solidFill>
                  <a:srgbClr val="0768A9"/>
                </a:solidFill>
                <a:latin typeface="Trebuchet MS" pitchFamily="34" charset="0"/>
                <a:ea typeface="ＭＳ Ｐゴシック" pitchFamily="34" charset="-128"/>
              </a:defRPr>
            </a:lvl4pPr>
            <a:lvl5pPr marL="2057400" indent="-228600" eaLnBrk="0" hangingPunct="0">
              <a:defRPr kumimoji="1" sz="2400">
                <a:solidFill>
                  <a:srgbClr val="0768A9"/>
                </a:solidFill>
                <a:latin typeface="Trebuchet MS" pitchFamily="34" charset="0"/>
                <a:ea typeface="ＭＳ Ｐゴシック" pitchFamily="34" charset="-128"/>
              </a:defRPr>
            </a:lvl5pPr>
            <a:lvl6pPr marL="25146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6pPr>
            <a:lvl7pPr marL="29718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7pPr>
            <a:lvl8pPr marL="34290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8pPr>
            <a:lvl9pPr marL="38862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9pPr>
          </a:lstStyle>
          <a:p>
            <a:pPr eaLnBrk="1" hangingPunct="1">
              <a:defRPr/>
            </a:pPr>
            <a:r>
              <a:rPr kumimoji="0" lang="en-US" altLang="zh-TW" sz="3400" b="1" dirty="0" smtClean="0">
                <a:latin typeface="Arial Unicode MS" pitchFamily="34" charset="-120"/>
                <a:ea typeface="Arial Unicode MS" pitchFamily="34" charset="-120"/>
                <a:cs typeface="Arial Unicode MS" pitchFamily="34" charset="-120"/>
              </a:rPr>
              <a:t>MEDLINE  </a:t>
            </a:r>
            <a:r>
              <a:rPr kumimoji="0" lang="zh-CN" altLang="zh-TW" sz="3400" b="1" dirty="0" smtClean="0">
                <a:latin typeface="黑体" panose="02010609060101010101" pitchFamily="49" charset="-122"/>
                <a:ea typeface="黑体" panose="02010609060101010101" pitchFamily="49" charset="-122"/>
                <a:cs typeface="Arial Unicode MS" pitchFamily="34" charset="-120"/>
              </a:rPr>
              <a:t>全科性医药学文献数据库</a:t>
            </a:r>
            <a:endParaRPr kumimoji="0" lang="zh-CN" altLang="en-US" sz="3400" b="1" dirty="0" smtClean="0">
              <a:latin typeface="黑体" panose="02010609060101010101" pitchFamily="49" charset="-122"/>
              <a:ea typeface="黑体" panose="02010609060101010101" pitchFamily="49" charset="-122"/>
              <a:cs typeface="Arial Unicode MS" pitchFamily="34" charset="-120"/>
            </a:endParaRPr>
          </a:p>
        </p:txBody>
      </p:sp>
      <p:sp>
        <p:nvSpPr>
          <p:cNvPr id="9222" name="Rectangle 3"/>
          <p:cNvSpPr>
            <a:spLocks noGrp="1" noChangeArrowheads="1"/>
          </p:cNvSpPr>
          <p:nvPr>
            <p:ph idx="1"/>
          </p:nvPr>
        </p:nvSpPr>
        <p:spPr>
          <a:xfrm>
            <a:off x="443552" y="1202140"/>
            <a:ext cx="8105775" cy="4495800"/>
          </a:xfrm>
        </p:spPr>
        <p:txBody>
          <a:bodyPr/>
          <a:lstStyle/>
          <a:p>
            <a:pPr eaLnBrk="1" hangingPunct="1"/>
            <a:r>
              <a:rPr lang="zh-CN" altLang="zh-TW" dirty="0" smtClean="0">
                <a:solidFill>
                  <a:schemeClr val="tx1"/>
                </a:solidFill>
                <a:latin typeface="+mj-lt"/>
                <a:ea typeface="黑体" panose="02010609060101010101" pitchFamily="49" charset="-122"/>
              </a:rPr>
              <a:t>美国国家医学图书馆</a:t>
            </a:r>
            <a:r>
              <a:rPr lang="en-US" altLang="zh-TW" dirty="0" smtClean="0">
                <a:solidFill>
                  <a:schemeClr val="tx1"/>
                </a:solidFill>
                <a:latin typeface="+mj-lt"/>
                <a:ea typeface="黑体" panose="02010609060101010101" pitchFamily="49" charset="-122"/>
              </a:rPr>
              <a:t>NLM</a:t>
            </a:r>
            <a:r>
              <a:rPr lang="zh-CN" altLang="en-US" dirty="0" smtClean="0">
                <a:solidFill>
                  <a:schemeClr val="tx1"/>
                </a:solidFill>
                <a:latin typeface="+mj-lt"/>
                <a:ea typeface="黑体" panose="02010609060101010101" pitchFamily="49" charset="-122"/>
              </a:rPr>
              <a:t>创建</a:t>
            </a:r>
            <a:r>
              <a:rPr lang="zh-CN" altLang="zh-TW" dirty="0" smtClean="0">
                <a:solidFill>
                  <a:schemeClr val="tx1"/>
                </a:solidFill>
                <a:latin typeface="+mj-lt"/>
                <a:ea typeface="黑体" panose="02010609060101010101" pitchFamily="49" charset="-122"/>
              </a:rPr>
              <a:t>，已有</a:t>
            </a:r>
            <a:r>
              <a:rPr lang="en-US" altLang="zh-CN" dirty="0" smtClean="0">
                <a:solidFill>
                  <a:schemeClr val="tx1"/>
                </a:solidFill>
                <a:latin typeface="+mj-lt"/>
                <a:ea typeface="黑体" panose="02010609060101010101" pitchFamily="49" charset="-122"/>
              </a:rPr>
              <a:t>45</a:t>
            </a:r>
            <a:r>
              <a:rPr lang="zh-CN" altLang="zh-TW" dirty="0" smtClean="0">
                <a:solidFill>
                  <a:schemeClr val="tx1"/>
                </a:solidFill>
                <a:latin typeface="+mj-lt"/>
                <a:ea typeface="黑体" panose="02010609060101010101" pitchFamily="49" charset="-122"/>
              </a:rPr>
              <a:t>年历史</a:t>
            </a:r>
            <a:r>
              <a:rPr lang="zh-CN" altLang="en-US" dirty="0" smtClean="0">
                <a:solidFill>
                  <a:schemeClr val="tx1"/>
                </a:solidFill>
                <a:latin typeface="+mj-lt"/>
                <a:ea typeface="黑体" panose="02010609060101010101" pitchFamily="49" charset="-122"/>
              </a:rPr>
              <a:t>；</a:t>
            </a:r>
            <a:endParaRPr lang="en-US" altLang="zh-CN" dirty="0" smtClean="0">
              <a:solidFill>
                <a:schemeClr val="tx1"/>
              </a:solidFill>
              <a:latin typeface="+mj-lt"/>
              <a:ea typeface="黑体" panose="02010609060101010101" pitchFamily="49" charset="-122"/>
            </a:endParaRPr>
          </a:p>
          <a:p>
            <a:pPr eaLnBrk="1" hangingPunct="1"/>
            <a:r>
              <a:rPr lang="zh-CN" altLang="zh-TW" dirty="0" smtClean="0">
                <a:solidFill>
                  <a:schemeClr val="tx1"/>
                </a:solidFill>
                <a:latin typeface="+mj-lt"/>
                <a:ea typeface="黑体" panose="02010609060101010101" pitchFamily="49" charset="-122"/>
              </a:rPr>
              <a:t>最重要且发展最早的当属</a:t>
            </a:r>
            <a:r>
              <a:rPr lang="en-US" altLang="zh-TW" dirty="0" smtClean="0">
                <a:solidFill>
                  <a:schemeClr val="tx1"/>
                </a:solidFill>
                <a:latin typeface="+mj-lt"/>
                <a:ea typeface="黑体" panose="02010609060101010101" pitchFamily="49" charset="-122"/>
              </a:rPr>
              <a:t>MEDLINE (MEDLARS ON LINE) </a:t>
            </a:r>
            <a:r>
              <a:rPr lang="zh-CN" altLang="zh-TW" dirty="0" smtClean="0">
                <a:solidFill>
                  <a:schemeClr val="tx1"/>
                </a:solidFill>
                <a:latin typeface="+mj-lt"/>
                <a:ea typeface="黑体" panose="02010609060101010101" pitchFamily="49" charset="-122"/>
              </a:rPr>
              <a:t>生物医学数据库。</a:t>
            </a:r>
            <a:endParaRPr lang="en-US" altLang="zh-CN" dirty="0" smtClean="0">
              <a:solidFill>
                <a:schemeClr val="tx1"/>
              </a:solidFill>
              <a:latin typeface="+mj-lt"/>
              <a:ea typeface="黑体" panose="02010609060101010101" pitchFamily="49" charset="-122"/>
            </a:endParaRPr>
          </a:p>
          <a:p>
            <a:pPr eaLnBrk="1" hangingPunct="1"/>
            <a:r>
              <a:rPr lang="zh-CN" altLang="zh-TW" dirty="0" smtClean="0">
                <a:solidFill>
                  <a:schemeClr val="tx1"/>
                </a:solidFill>
                <a:latin typeface="+mj-lt"/>
                <a:ea typeface="黑体" panose="02010609060101010101" pitchFamily="49" charset="-122"/>
              </a:rPr>
              <a:t>该数据库包含</a:t>
            </a:r>
            <a:r>
              <a:rPr lang="en-US" altLang="zh-CN" dirty="0" smtClean="0">
                <a:solidFill>
                  <a:schemeClr val="tx1"/>
                </a:solidFill>
                <a:latin typeface="+mj-lt"/>
                <a:ea typeface="黑体" panose="02010609060101010101" pitchFamily="49" charset="-122"/>
              </a:rPr>
              <a:t>5</a:t>
            </a:r>
            <a:r>
              <a:rPr lang="en-US" altLang="zh-TW" dirty="0" smtClean="0">
                <a:solidFill>
                  <a:schemeClr val="tx1"/>
                </a:solidFill>
                <a:latin typeface="+mj-lt"/>
                <a:ea typeface="黑体" panose="02010609060101010101" pitchFamily="49" charset="-122"/>
              </a:rPr>
              <a:t>,500</a:t>
            </a:r>
            <a:r>
              <a:rPr lang="zh-CN" altLang="zh-TW" dirty="0" smtClean="0">
                <a:solidFill>
                  <a:schemeClr val="tx1"/>
                </a:solidFill>
                <a:latin typeface="+mj-lt"/>
                <a:ea typeface="黑体" panose="02010609060101010101" pitchFamily="49" charset="-122"/>
              </a:rPr>
              <a:t>多种生命科学期刊文献资料</a:t>
            </a:r>
            <a:endParaRPr lang="en-US" altLang="zh-CN" dirty="0" smtClean="0">
              <a:solidFill>
                <a:schemeClr val="tx1"/>
              </a:solidFill>
              <a:latin typeface="+mj-lt"/>
              <a:ea typeface="黑体" panose="02010609060101010101" pitchFamily="49" charset="-122"/>
            </a:endParaRPr>
          </a:p>
          <a:p>
            <a:pPr eaLnBrk="1" hangingPunct="1"/>
            <a:r>
              <a:rPr lang="zh-CN" altLang="en-US" dirty="0" smtClean="0">
                <a:solidFill>
                  <a:schemeClr val="tx1"/>
                </a:solidFill>
                <a:latin typeface="+mj-lt"/>
                <a:ea typeface="黑体" panose="02010609060101010101" pitchFamily="49" charset="-122"/>
              </a:rPr>
              <a:t>回溯至</a:t>
            </a:r>
            <a:r>
              <a:rPr lang="en-US" altLang="zh-CN" dirty="0" smtClean="0">
                <a:solidFill>
                  <a:schemeClr val="tx1"/>
                </a:solidFill>
                <a:latin typeface="+mj-lt"/>
                <a:ea typeface="黑体" panose="02010609060101010101" pitchFamily="49" charset="-122"/>
              </a:rPr>
              <a:t>1946</a:t>
            </a:r>
            <a:r>
              <a:rPr lang="zh-CN" altLang="en-US" dirty="0" smtClean="0">
                <a:solidFill>
                  <a:schemeClr val="tx1"/>
                </a:solidFill>
                <a:latin typeface="+mj-lt"/>
                <a:ea typeface="黑体" panose="02010609060101010101" pitchFamily="49" charset="-122"/>
              </a:rPr>
              <a:t>年</a:t>
            </a:r>
            <a:endParaRPr lang="en-US" altLang="zh-CN" dirty="0" smtClean="0">
              <a:solidFill>
                <a:schemeClr val="tx1"/>
              </a:solidFill>
              <a:latin typeface="+mj-lt"/>
              <a:ea typeface="黑体" panose="02010609060101010101" pitchFamily="49" charset="-122"/>
            </a:endParaRPr>
          </a:p>
          <a:p>
            <a:pPr eaLnBrk="1" hangingPunct="1"/>
            <a:r>
              <a:rPr lang="zh-CN" altLang="zh-TW" dirty="0" smtClean="0">
                <a:solidFill>
                  <a:schemeClr val="tx1"/>
                </a:solidFill>
                <a:latin typeface="+mj-lt"/>
                <a:ea typeface="黑体" panose="02010609060101010101" pitchFamily="49" charset="-122"/>
              </a:rPr>
              <a:t>目前约有</a:t>
            </a:r>
            <a:r>
              <a:rPr lang="en-US" altLang="zh-TW" dirty="0" smtClean="0">
                <a:solidFill>
                  <a:schemeClr val="tx1"/>
                </a:solidFill>
                <a:latin typeface="+mj-lt"/>
                <a:ea typeface="黑体" panose="02010609060101010101" pitchFamily="49" charset="-122"/>
              </a:rPr>
              <a:t>1,800</a:t>
            </a:r>
            <a:r>
              <a:rPr lang="zh-CN" altLang="zh-TW" dirty="0" smtClean="0">
                <a:solidFill>
                  <a:schemeClr val="tx1"/>
                </a:solidFill>
                <a:latin typeface="+mj-lt"/>
                <a:ea typeface="黑体" panose="02010609060101010101" pitchFamily="49" charset="-122"/>
              </a:rPr>
              <a:t>万</a:t>
            </a:r>
            <a:r>
              <a:rPr lang="zh-CN" altLang="en-US" dirty="0" smtClean="0">
                <a:solidFill>
                  <a:schemeClr val="tx1"/>
                </a:solidFill>
                <a:latin typeface="+mj-lt"/>
                <a:ea typeface="黑体" panose="02010609060101010101" pitchFamily="49" charset="-122"/>
              </a:rPr>
              <a:t>条记录</a:t>
            </a:r>
            <a:r>
              <a:rPr lang="zh-CN" altLang="zh-TW" dirty="0" smtClean="0">
                <a:solidFill>
                  <a:schemeClr val="tx1"/>
                </a:solidFill>
                <a:latin typeface="+mj-lt"/>
                <a:ea typeface="黑体" panose="02010609060101010101" pitchFamily="49" charset="-122"/>
              </a:rPr>
              <a:t>，且每年以</a:t>
            </a:r>
            <a:r>
              <a:rPr lang="en-US" altLang="zh-CN" dirty="0" smtClean="0">
                <a:solidFill>
                  <a:schemeClr val="tx1"/>
                </a:solidFill>
                <a:latin typeface="+mj-lt"/>
                <a:ea typeface="黑体" panose="02010609060101010101" pitchFamily="49" charset="-122"/>
              </a:rPr>
              <a:t>70</a:t>
            </a:r>
            <a:r>
              <a:rPr lang="en-US" altLang="zh-TW" dirty="0" smtClean="0">
                <a:solidFill>
                  <a:schemeClr val="tx1"/>
                </a:solidFill>
                <a:latin typeface="+mj-lt"/>
                <a:ea typeface="黑体" panose="02010609060101010101" pitchFamily="49" charset="-122"/>
              </a:rPr>
              <a:t>0,000</a:t>
            </a:r>
            <a:r>
              <a:rPr lang="zh-CN" altLang="en-US" dirty="0" smtClean="0">
                <a:solidFill>
                  <a:schemeClr val="tx1"/>
                </a:solidFill>
                <a:latin typeface="+mj-lt"/>
                <a:ea typeface="黑体" panose="02010609060101010101" pitchFamily="49" charset="-122"/>
              </a:rPr>
              <a:t>条记录</a:t>
            </a:r>
            <a:r>
              <a:rPr lang="zh-CN" altLang="zh-TW" dirty="0" smtClean="0">
                <a:solidFill>
                  <a:schemeClr val="tx1"/>
                </a:solidFill>
                <a:latin typeface="+mj-lt"/>
                <a:ea typeface="黑体" panose="02010609060101010101" pitchFamily="49" charset="-122"/>
              </a:rPr>
              <a:t>增加中，</a:t>
            </a:r>
            <a:r>
              <a:rPr lang="en-US" altLang="zh-TW" dirty="0" smtClean="0">
                <a:solidFill>
                  <a:schemeClr val="tx1"/>
                </a:solidFill>
                <a:latin typeface="+mj-lt"/>
                <a:ea typeface="黑体" panose="02010609060101010101" pitchFamily="49" charset="-122"/>
              </a:rPr>
              <a:t>75%</a:t>
            </a:r>
            <a:r>
              <a:rPr lang="zh-CN" altLang="zh-TW" dirty="0" smtClean="0">
                <a:solidFill>
                  <a:schemeClr val="tx1"/>
                </a:solidFill>
                <a:latin typeface="+mj-lt"/>
                <a:ea typeface="黑体" panose="02010609060101010101" pitchFamily="49" charset="-122"/>
              </a:rPr>
              <a:t>为英文文献，</a:t>
            </a:r>
            <a:r>
              <a:rPr lang="en-US" altLang="zh-TW" dirty="0" smtClean="0">
                <a:solidFill>
                  <a:schemeClr val="tx1"/>
                </a:solidFill>
                <a:latin typeface="+mj-lt"/>
                <a:ea typeface="黑体" panose="02010609060101010101" pitchFamily="49" charset="-122"/>
              </a:rPr>
              <a:t>25%</a:t>
            </a:r>
            <a:r>
              <a:rPr lang="zh-CN" altLang="zh-TW" dirty="0" smtClean="0">
                <a:solidFill>
                  <a:schemeClr val="tx1"/>
                </a:solidFill>
                <a:latin typeface="+mj-lt"/>
                <a:ea typeface="黑体" panose="02010609060101010101" pitchFamily="49" charset="-122"/>
              </a:rPr>
              <a:t>为非英文文献。</a:t>
            </a:r>
            <a:endParaRPr lang="en-US" altLang="zh-CN" dirty="0" smtClean="0">
              <a:solidFill>
                <a:schemeClr val="tx1"/>
              </a:solidFill>
              <a:latin typeface="+mj-lt"/>
              <a:ea typeface="黑体" panose="02010609060101010101" pitchFamily="49" charset="-122"/>
            </a:endParaRPr>
          </a:p>
          <a:p>
            <a:pPr eaLnBrk="1" hangingPunct="1"/>
            <a:endParaRPr lang="en-US" altLang="zh-CN" dirty="0" smtClean="0">
              <a:solidFill>
                <a:schemeClr val="tx1"/>
              </a:solidFill>
              <a:latin typeface="+mj-lt"/>
              <a:ea typeface="黑体" panose="02010609060101010101" pitchFamily="49" charset="-122"/>
            </a:endParaRPr>
          </a:p>
          <a:p>
            <a:pPr eaLnBrk="1" hangingPunct="1"/>
            <a:r>
              <a:rPr lang="en-US" altLang="zh-TW" dirty="0" smtClean="0">
                <a:solidFill>
                  <a:schemeClr val="tx1"/>
                </a:solidFill>
                <a:latin typeface="+mj-lt"/>
                <a:ea typeface="黑体" panose="02010609060101010101" pitchFamily="49" charset="-122"/>
              </a:rPr>
              <a:t>MEDLINE</a:t>
            </a:r>
            <a:r>
              <a:rPr lang="zh-CN" altLang="zh-TW" dirty="0" smtClean="0">
                <a:solidFill>
                  <a:schemeClr val="tx1"/>
                </a:solidFill>
                <a:latin typeface="+mj-lt"/>
                <a:ea typeface="黑体" panose="02010609060101010101" pitchFamily="49" charset="-122"/>
              </a:rPr>
              <a:t>数据库</a:t>
            </a:r>
            <a:r>
              <a:rPr lang="zh-CN" altLang="en-US" dirty="0" smtClean="0">
                <a:solidFill>
                  <a:schemeClr val="tx1"/>
                </a:solidFill>
                <a:latin typeface="+mj-lt"/>
                <a:ea typeface="黑体" panose="02010609060101010101" pitchFamily="49" charset="-122"/>
              </a:rPr>
              <a:t>每日更新数据。</a:t>
            </a:r>
            <a:endParaRPr lang="zh-TW" altLang="zh-TW" dirty="0" smtClean="0">
              <a:solidFill>
                <a:schemeClr val="tx1"/>
              </a:solidFill>
              <a:latin typeface="+mj-lt"/>
              <a:ea typeface="黑体" panose="02010609060101010101" pitchFamily="49" charset="-122"/>
            </a:endParaRPr>
          </a:p>
        </p:txBody>
      </p:sp>
    </p:spTree>
    <p:extLst>
      <p:ext uri="{BB962C8B-B14F-4D97-AF65-F5344CB8AC3E}">
        <p14:creationId xmlns:p14="http://schemas.microsoft.com/office/powerpoint/2010/main" xmlns="" val="1957161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bwMode="auto">
          <a:xfrm>
            <a:off x="3962400" y="6324600"/>
            <a:ext cx="1066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2400">
                <a:solidFill>
                  <a:srgbClr val="0768A9"/>
                </a:solidFill>
                <a:latin typeface="Trebuchet MS" pitchFamily="34" charset="0"/>
                <a:ea typeface="ＭＳ Ｐゴシック" pitchFamily="34" charset="-128"/>
              </a:defRPr>
            </a:lvl1pPr>
            <a:lvl2pPr marL="742950" indent="-285750"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pPr eaLnBrk="1" hangingPunct="1">
              <a:spcBef>
                <a:spcPct val="0"/>
              </a:spcBef>
              <a:buFontTx/>
              <a:buNone/>
            </a:pPr>
            <a:r>
              <a:rPr lang="en-US" altLang="zh-TW"/>
              <a:t> </a:t>
            </a:r>
          </a:p>
        </p:txBody>
      </p:sp>
      <p:sp>
        <p:nvSpPr>
          <p:cNvPr id="10243" name="Rectangle 2"/>
          <p:cNvSpPr>
            <a:spLocks noGrp="1" noChangeArrowheads="1"/>
          </p:cNvSpPr>
          <p:nvPr>
            <p:ph type="title"/>
          </p:nvPr>
        </p:nvSpPr>
        <p:spPr/>
        <p:txBody>
          <a:bodyPr/>
          <a:lstStyle>
            <a:lvl1pPr eaLnBrk="0" hangingPunct="0">
              <a:defRPr kumimoji="1" sz="2400">
                <a:solidFill>
                  <a:srgbClr val="0768A9"/>
                </a:solidFill>
                <a:latin typeface="Trebuchet MS" pitchFamily="34" charset="0"/>
                <a:ea typeface="ＭＳ Ｐゴシック" pitchFamily="34" charset="-128"/>
              </a:defRPr>
            </a:lvl1pPr>
            <a:lvl2pPr marL="742950" indent="-285750" eaLnBrk="0" hangingPunct="0">
              <a:defRPr kumimoji="1" sz="2400">
                <a:solidFill>
                  <a:srgbClr val="0768A9"/>
                </a:solidFill>
                <a:latin typeface="Trebuchet MS" pitchFamily="34" charset="0"/>
                <a:ea typeface="ＭＳ Ｐゴシック" pitchFamily="34" charset="-128"/>
              </a:defRPr>
            </a:lvl2pPr>
            <a:lvl3pPr marL="1143000" indent="-228600" eaLnBrk="0" hangingPunct="0">
              <a:defRPr kumimoji="1" sz="2400">
                <a:solidFill>
                  <a:srgbClr val="0768A9"/>
                </a:solidFill>
                <a:latin typeface="Trebuchet MS" pitchFamily="34" charset="0"/>
                <a:ea typeface="ＭＳ Ｐゴシック" pitchFamily="34" charset="-128"/>
              </a:defRPr>
            </a:lvl3pPr>
            <a:lvl4pPr marL="1600200" indent="-228600" eaLnBrk="0" hangingPunct="0">
              <a:defRPr kumimoji="1" sz="2400">
                <a:solidFill>
                  <a:srgbClr val="0768A9"/>
                </a:solidFill>
                <a:latin typeface="Trebuchet MS" pitchFamily="34" charset="0"/>
                <a:ea typeface="ＭＳ Ｐゴシック" pitchFamily="34" charset="-128"/>
              </a:defRPr>
            </a:lvl4pPr>
            <a:lvl5pPr marL="2057400" indent="-228600" eaLnBrk="0" hangingPunct="0">
              <a:defRPr kumimoji="1" sz="2400">
                <a:solidFill>
                  <a:srgbClr val="0768A9"/>
                </a:solidFill>
                <a:latin typeface="Trebuchet MS" pitchFamily="34" charset="0"/>
                <a:ea typeface="ＭＳ Ｐゴシック" pitchFamily="34" charset="-128"/>
              </a:defRPr>
            </a:lvl5pPr>
            <a:lvl6pPr marL="25146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6pPr>
            <a:lvl7pPr marL="29718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7pPr>
            <a:lvl8pPr marL="34290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8pPr>
            <a:lvl9pPr marL="38862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9pPr>
          </a:lstStyle>
          <a:p>
            <a:pPr eaLnBrk="1" hangingPunct="1">
              <a:defRPr/>
            </a:pPr>
            <a:r>
              <a:rPr kumimoji="0" lang="en-US" altLang="zh-TW" sz="3400" b="1" dirty="0" smtClean="0">
                <a:latin typeface="+mj-lt"/>
                <a:ea typeface="黑体" panose="02010609060101010101" pitchFamily="49" charset="-122"/>
                <a:cs typeface="Arial Unicode MS" pitchFamily="34" charset="-120"/>
              </a:rPr>
              <a:t>MEDLINE  </a:t>
            </a:r>
            <a:r>
              <a:rPr kumimoji="0" lang="zh-CN" altLang="zh-TW" sz="3400" b="1" dirty="0" smtClean="0">
                <a:latin typeface="+mj-lt"/>
                <a:ea typeface="黑体" panose="02010609060101010101" pitchFamily="49" charset="-122"/>
                <a:cs typeface="Arial Unicode MS" pitchFamily="34" charset="-120"/>
              </a:rPr>
              <a:t>全科性医药学文献数据库</a:t>
            </a:r>
            <a:endParaRPr kumimoji="0" lang="zh-CN" altLang="en-US" sz="3400" b="1" dirty="0" smtClean="0">
              <a:latin typeface="+mj-lt"/>
              <a:ea typeface="黑体" panose="02010609060101010101" pitchFamily="49" charset="-122"/>
              <a:cs typeface="Arial Unicode MS" pitchFamily="34" charset="-120"/>
            </a:endParaRPr>
          </a:p>
        </p:txBody>
      </p:sp>
      <p:sp>
        <p:nvSpPr>
          <p:cNvPr id="10246" name="Rectangle 3"/>
          <p:cNvSpPr>
            <a:spLocks noGrp="1" noChangeArrowheads="1"/>
          </p:cNvSpPr>
          <p:nvPr>
            <p:ph type="body" idx="1"/>
          </p:nvPr>
        </p:nvSpPr>
        <p:spPr/>
        <p:txBody>
          <a:bodyPr/>
          <a:lstStyle/>
          <a:p>
            <a:pPr eaLnBrk="1" hangingPunct="1"/>
            <a:r>
              <a:rPr lang="en-US" altLang="zh-CN" dirty="0" smtClean="0">
                <a:solidFill>
                  <a:schemeClr val="tx1"/>
                </a:solidFill>
                <a:latin typeface="+mj-lt"/>
                <a:ea typeface="黑体" panose="02010609060101010101" pitchFamily="49" charset="-122"/>
              </a:rPr>
              <a:t>MEDLINE</a:t>
            </a:r>
            <a:r>
              <a:rPr lang="zh-CN" altLang="zh-TW" dirty="0" smtClean="0">
                <a:solidFill>
                  <a:schemeClr val="tx1"/>
                </a:solidFill>
                <a:latin typeface="+mj-lt"/>
                <a:ea typeface="黑体" panose="02010609060101010101" pitchFamily="49" charset="-122"/>
              </a:rPr>
              <a:t>数据库所涵盖主题包括﹕</a:t>
            </a:r>
            <a:endParaRPr lang="en-US" altLang="zh-CN" dirty="0" smtClean="0">
              <a:solidFill>
                <a:schemeClr val="tx1"/>
              </a:solidFill>
              <a:latin typeface="+mj-lt"/>
              <a:ea typeface="黑体" panose="02010609060101010101" pitchFamily="49" charset="-122"/>
            </a:endParaRPr>
          </a:p>
          <a:p>
            <a:pPr eaLnBrk="1" hangingPunct="1"/>
            <a:endParaRPr lang="zh-TW" altLang="zh-TW" dirty="0" smtClean="0">
              <a:solidFill>
                <a:schemeClr val="tx1"/>
              </a:solidFill>
              <a:latin typeface="+mj-lt"/>
              <a:ea typeface="黑体" panose="02010609060101010101" pitchFamily="49" charset="-122"/>
            </a:endParaRPr>
          </a:p>
          <a:p>
            <a:pPr eaLnBrk="1" hangingPunct="1">
              <a:buFontTx/>
              <a:buNone/>
            </a:pPr>
            <a:r>
              <a:rPr lang="en-US" altLang="zh-CN"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基础生命科学</a:t>
            </a:r>
            <a:r>
              <a:rPr lang="en-US" altLang="zh-TW"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临床生命科学</a:t>
            </a:r>
            <a:r>
              <a:rPr lang="en-US" altLang="zh-TW"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生物科学</a:t>
            </a:r>
            <a:r>
              <a:rPr lang="en-US" altLang="zh-TW" dirty="0" smtClean="0">
                <a:solidFill>
                  <a:schemeClr val="tx1"/>
                </a:solidFill>
                <a:latin typeface="+mj-lt"/>
                <a:ea typeface="黑体" panose="02010609060101010101" pitchFamily="49" charset="-122"/>
              </a:rPr>
              <a:t/>
            </a:r>
            <a:br>
              <a:rPr lang="en-US" altLang="zh-TW" dirty="0" smtClean="0">
                <a:solidFill>
                  <a:schemeClr val="tx1"/>
                </a:solidFill>
                <a:latin typeface="+mj-lt"/>
                <a:ea typeface="黑体" panose="02010609060101010101" pitchFamily="49" charset="-122"/>
              </a:rPr>
            </a:br>
            <a:r>
              <a:rPr lang="zh-CN" altLang="zh-TW" dirty="0" smtClean="0">
                <a:solidFill>
                  <a:schemeClr val="tx1"/>
                </a:solidFill>
                <a:latin typeface="+mj-lt"/>
                <a:ea typeface="黑体" panose="02010609060101010101" pitchFamily="49" charset="-122"/>
              </a:rPr>
              <a:t>解剖学</a:t>
            </a:r>
            <a:r>
              <a:rPr lang="en-US" altLang="zh-TW"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组织学</a:t>
            </a:r>
            <a:r>
              <a:rPr lang="en-US" altLang="zh-TW"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化学与药物</a:t>
            </a:r>
            <a:r>
              <a:rPr lang="en-US" altLang="zh-TW" dirty="0" smtClean="0">
                <a:solidFill>
                  <a:schemeClr val="tx1"/>
                </a:solidFill>
                <a:latin typeface="+mj-lt"/>
                <a:ea typeface="黑体" panose="02010609060101010101" pitchFamily="49" charset="-122"/>
              </a:rPr>
              <a:t/>
            </a:r>
            <a:br>
              <a:rPr lang="en-US" altLang="zh-TW" dirty="0" smtClean="0">
                <a:solidFill>
                  <a:schemeClr val="tx1"/>
                </a:solidFill>
                <a:latin typeface="+mj-lt"/>
                <a:ea typeface="黑体" panose="02010609060101010101" pitchFamily="49" charset="-122"/>
              </a:rPr>
            </a:br>
            <a:r>
              <a:rPr lang="zh-CN" altLang="zh-TW" dirty="0" smtClean="0">
                <a:solidFill>
                  <a:schemeClr val="tx1"/>
                </a:solidFill>
                <a:latin typeface="+mj-lt"/>
                <a:ea typeface="黑体" panose="02010609060101010101" pitchFamily="49" charset="-122"/>
              </a:rPr>
              <a:t>心理学</a:t>
            </a:r>
            <a:r>
              <a:rPr lang="en-US" altLang="zh-TW"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社会医学</a:t>
            </a:r>
            <a:r>
              <a:rPr lang="en-US" altLang="zh-TW"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农业</a:t>
            </a:r>
            <a:r>
              <a:rPr lang="en-US" altLang="zh-TW" dirty="0" smtClean="0">
                <a:solidFill>
                  <a:schemeClr val="tx1"/>
                </a:solidFill>
                <a:latin typeface="+mj-lt"/>
                <a:ea typeface="黑体" panose="02010609060101010101" pitchFamily="49" charset="-122"/>
              </a:rPr>
              <a:t/>
            </a:r>
            <a:br>
              <a:rPr lang="en-US" altLang="zh-TW" dirty="0" smtClean="0">
                <a:solidFill>
                  <a:schemeClr val="tx1"/>
                </a:solidFill>
                <a:latin typeface="+mj-lt"/>
                <a:ea typeface="黑体" panose="02010609060101010101" pitchFamily="49" charset="-122"/>
              </a:rPr>
            </a:br>
            <a:r>
              <a:rPr lang="zh-CN" altLang="zh-TW" dirty="0" smtClean="0">
                <a:solidFill>
                  <a:schemeClr val="tx1"/>
                </a:solidFill>
                <a:latin typeface="+mj-lt"/>
                <a:ea typeface="黑体" panose="02010609060101010101" pitchFamily="49" charset="-122"/>
              </a:rPr>
              <a:t>医技设备学</a:t>
            </a:r>
            <a:r>
              <a:rPr lang="en-US" altLang="zh-TW"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医技工业学</a:t>
            </a:r>
            <a:r>
              <a:rPr lang="en-US" altLang="zh-TW" dirty="0" smtClean="0">
                <a:solidFill>
                  <a:schemeClr val="tx1"/>
                </a:solidFill>
                <a:latin typeface="+mj-lt"/>
                <a:ea typeface="黑体" panose="02010609060101010101" pitchFamily="49" charset="-122"/>
              </a:rPr>
              <a:t>		</a:t>
            </a:r>
            <a:r>
              <a:rPr lang="zh-CN" altLang="zh-TW" dirty="0" smtClean="0">
                <a:solidFill>
                  <a:schemeClr val="tx1"/>
                </a:solidFill>
                <a:latin typeface="+mj-lt"/>
                <a:ea typeface="黑体" panose="02010609060101010101" pitchFamily="49" charset="-122"/>
              </a:rPr>
              <a:t>医事信息学</a:t>
            </a:r>
            <a:endParaRPr lang="zh-TW" altLang="zh-TW" dirty="0" smtClean="0">
              <a:solidFill>
                <a:schemeClr val="tx1"/>
              </a:solidFill>
              <a:latin typeface="+mj-lt"/>
              <a:ea typeface="黑体" panose="02010609060101010101" pitchFamily="49" charset="-122"/>
            </a:endParaRPr>
          </a:p>
        </p:txBody>
      </p:sp>
    </p:spTree>
    <p:extLst>
      <p:ext uri="{BB962C8B-B14F-4D97-AF65-F5344CB8AC3E}">
        <p14:creationId xmlns:p14="http://schemas.microsoft.com/office/powerpoint/2010/main" xmlns="" val="3019391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3962400" y="6324600"/>
            <a:ext cx="1066800" cy="476250"/>
          </a:xfrm>
          <a:prstGeom prst="rect">
            <a:avLst/>
          </a:prstGeom>
        </p:spPr>
        <p:txBody>
          <a:bodyPr/>
          <a:lstStyle/>
          <a:p>
            <a:pPr>
              <a:defRPr/>
            </a:pPr>
            <a:fld id="{F89193AE-BCFE-48C7-8435-CB8B571B4173}" type="slidenum">
              <a:rPr lang="zh-TW" altLang="en-US"/>
              <a:pPr>
                <a:defRPr/>
              </a:pPr>
              <a:t>23</a:t>
            </a:fld>
            <a:endParaRPr lang="en-US" altLang="zh-TW"/>
          </a:p>
        </p:txBody>
      </p:sp>
      <p:sp>
        <p:nvSpPr>
          <p:cNvPr id="9219" name="Rectangle 2"/>
          <p:cNvSpPr>
            <a:spLocks noGrp="1" noChangeArrowheads="1"/>
          </p:cNvSpPr>
          <p:nvPr>
            <p:ph type="title"/>
          </p:nvPr>
        </p:nvSpPr>
        <p:spPr>
          <a:xfrm>
            <a:off x="228600" y="697173"/>
            <a:ext cx="8686800" cy="914400"/>
          </a:xfrm>
        </p:spPr>
        <p:txBody>
          <a:bodyPr/>
          <a:lstStyle/>
          <a:p>
            <a:pPr>
              <a:defRPr/>
            </a:pPr>
            <a:r>
              <a:rPr lang="en-US" altLang="zh-TW" b="1" dirty="0">
                <a:ea typeface="黑体" panose="02010609060101010101" pitchFamily="49" charset="-122"/>
                <a:cs typeface="Arial Unicode MS" pitchFamily="34" charset="-120"/>
              </a:rPr>
              <a:t>Drug Information </a:t>
            </a:r>
            <a:r>
              <a:rPr lang="en-US" altLang="zh-TW" b="1" dirty="0" smtClean="0">
                <a:ea typeface="黑体" panose="02010609060101010101" pitchFamily="49" charset="-122"/>
                <a:cs typeface="Arial Unicode MS" pitchFamily="34" charset="-120"/>
              </a:rPr>
              <a:t>Full </a:t>
            </a:r>
            <a:r>
              <a:rPr lang="en-US" altLang="zh-CN" b="1" dirty="0" smtClean="0">
                <a:ea typeface="黑体" panose="02010609060101010101" pitchFamily="49" charset="-122"/>
                <a:cs typeface="Arial Unicode MS" pitchFamily="34" charset="-120"/>
              </a:rPr>
              <a:t>T</a:t>
            </a:r>
            <a:r>
              <a:rPr lang="en-US" altLang="zh-TW" b="1" dirty="0" smtClean="0">
                <a:ea typeface="黑体" panose="02010609060101010101" pitchFamily="49" charset="-122"/>
                <a:cs typeface="Arial Unicode MS" pitchFamily="34" charset="-120"/>
              </a:rPr>
              <a:t>ext </a:t>
            </a:r>
            <a:br>
              <a:rPr lang="en-US" altLang="zh-TW" b="1" dirty="0" smtClean="0">
                <a:ea typeface="黑体" panose="02010609060101010101" pitchFamily="49" charset="-122"/>
                <a:cs typeface="Arial Unicode MS" pitchFamily="34" charset="-120"/>
              </a:rPr>
            </a:br>
            <a:r>
              <a:rPr lang="en-US" altLang="zh-TW" b="1" dirty="0">
                <a:ea typeface="黑体" panose="02010609060101010101" pitchFamily="49" charset="-122"/>
                <a:cs typeface="Arial Unicode MS" pitchFamily="34" charset="-120"/>
              </a:rPr>
              <a:t/>
            </a:r>
            <a:br>
              <a:rPr lang="en-US" altLang="zh-TW" b="1" dirty="0">
                <a:ea typeface="黑体" panose="02010609060101010101" pitchFamily="49" charset="-122"/>
                <a:cs typeface="Arial Unicode MS" pitchFamily="34" charset="-120"/>
              </a:rPr>
            </a:br>
            <a:r>
              <a:rPr lang="zh-CN" altLang="zh-TW" b="1" dirty="0" smtClean="0">
                <a:ea typeface="黑体" panose="02010609060101010101" pitchFamily="49" charset="-122"/>
                <a:cs typeface="Arial Unicode MS" pitchFamily="34" charset="-120"/>
              </a:rPr>
              <a:t>药物信息</a:t>
            </a:r>
            <a:r>
              <a:rPr lang="zh-CN" altLang="zh-TW" b="1" dirty="0">
                <a:ea typeface="黑体" panose="02010609060101010101" pitchFamily="49" charset="-122"/>
                <a:cs typeface="Arial Unicode MS" pitchFamily="34" charset="-120"/>
              </a:rPr>
              <a:t>全文数据库</a:t>
            </a:r>
            <a:r>
              <a:rPr lang="en-US" altLang="zh-CN" b="1" dirty="0">
                <a:ea typeface="黑体" panose="02010609060101010101" pitchFamily="49" charset="-122"/>
                <a:cs typeface="Arial Unicode MS" pitchFamily="34" charset="-120"/>
              </a:rPr>
              <a:t/>
            </a:r>
            <a:br>
              <a:rPr lang="en-US" altLang="zh-CN" b="1" dirty="0">
                <a:ea typeface="黑体" panose="02010609060101010101" pitchFamily="49" charset="-122"/>
                <a:cs typeface="Arial Unicode MS" pitchFamily="34" charset="-120"/>
              </a:rPr>
            </a:br>
            <a:endParaRPr lang="zh-CN" altLang="en-US" b="1" dirty="0">
              <a:ea typeface="黑体" panose="02010609060101010101" pitchFamily="49" charset="-122"/>
              <a:cs typeface="Arial Unicode MS" pitchFamily="34" charset="-120"/>
            </a:endParaRPr>
          </a:p>
        </p:txBody>
      </p:sp>
      <p:sp>
        <p:nvSpPr>
          <p:cNvPr id="9220" name="Rectangle 3"/>
          <p:cNvSpPr>
            <a:spLocks noGrp="1" noChangeArrowheads="1"/>
          </p:cNvSpPr>
          <p:nvPr>
            <p:ph type="body" idx="1"/>
          </p:nvPr>
        </p:nvSpPr>
        <p:spPr>
          <a:xfrm>
            <a:off x="547048" y="2156345"/>
            <a:ext cx="8153400" cy="3514299"/>
          </a:xfrm>
        </p:spPr>
        <p:txBody>
          <a:bodyPr/>
          <a:lstStyle/>
          <a:p>
            <a:pPr marL="0" indent="0" eaLnBrk="1" hangingPunct="1">
              <a:buNone/>
            </a:pPr>
            <a:r>
              <a:rPr lang="en-US" altLang="zh-CN" dirty="0" smtClean="0">
                <a:solidFill>
                  <a:schemeClr val="tx1"/>
                </a:solidFill>
                <a:latin typeface="+mj-lt"/>
                <a:ea typeface="黑体" panose="02010609060101010101" pitchFamily="49" charset="-122"/>
              </a:rPr>
              <a:t>Drug Information </a:t>
            </a:r>
            <a:r>
              <a:rPr lang="en-US" altLang="zh-CN" dirty="0" err="1" smtClean="0">
                <a:solidFill>
                  <a:schemeClr val="tx1"/>
                </a:solidFill>
                <a:latin typeface="+mj-lt"/>
                <a:ea typeface="黑体" panose="02010609060101010101" pitchFamily="49" charset="-122"/>
              </a:rPr>
              <a:t>Fulltext</a:t>
            </a:r>
            <a:r>
              <a:rPr lang="zh-CN" altLang="en-US" dirty="0" smtClean="0">
                <a:solidFill>
                  <a:schemeClr val="tx1"/>
                </a:solidFill>
                <a:latin typeface="+mj-lt"/>
                <a:ea typeface="黑体" panose="02010609060101010101" pitchFamily="49" charset="-122"/>
              </a:rPr>
              <a:t>是一个收录广泛，客观评价的药物信息数据库。该数据库收录有目前美国所有可用的分子药物的信息。</a:t>
            </a:r>
            <a:br>
              <a:rPr lang="zh-CN" altLang="en-US" dirty="0" smtClean="0">
                <a:solidFill>
                  <a:schemeClr val="tx1"/>
                </a:solidFill>
                <a:latin typeface="+mj-lt"/>
                <a:ea typeface="黑体" panose="02010609060101010101" pitchFamily="49" charset="-122"/>
              </a:rPr>
            </a:br>
            <a:r>
              <a:rPr lang="zh-CN" altLang="en-US" dirty="0" smtClean="0">
                <a:solidFill>
                  <a:schemeClr val="tx1"/>
                </a:solidFill>
                <a:latin typeface="+mj-lt"/>
                <a:ea typeface="黑体" panose="02010609060101010101" pitchFamily="49" charset="-122"/>
              </a:rPr>
              <a:t/>
            </a:r>
            <a:br>
              <a:rPr lang="zh-CN" altLang="en-US" dirty="0" smtClean="0">
                <a:solidFill>
                  <a:schemeClr val="tx1"/>
                </a:solidFill>
                <a:latin typeface="+mj-lt"/>
                <a:ea typeface="黑体" panose="02010609060101010101" pitchFamily="49" charset="-122"/>
              </a:rPr>
            </a:br>
            <a:r>
              <a:rPr lang="en-US" altLang="zh-CN" dirty="0" smtClean="0">
                <a:solidFill>
                  <a:schemeClr val="tx1"/>
                </a:solidFill>
                <a:latin typeface="+mj-lt"/>
                <a:ea typeface="黑体" panose="02010609060101010101" pitchFamily="49" charset="-122"/>
              </a:rPr>
              <a:t>DIFT </a:t>
            </a:r>
            <a:r>
              <a:rPr lang="zh-CN" altLang="en-US" dirty="0" smtClean="0">
                <a:solidFill>
                  <a:schemeClr val="tx1"/>
                </a:solidFill>
                <a:latin typeface="+mj-lt"/>
                <a:ea typeface="黑体" panose="02010609060101010101" pitchFamily="49" charset="-122"/>
              </a:rPr>
              <a:t>收录来自逾</a:t>
            </a:r>
            <a:r>
              <a:rPr lang="en-US" altLang="zh-CN" dirty="0" smtClean="0">
                <a:solidFill>
                  <a:schemeClr val="tx1"/>
                </a:solidFill>
                <a:latin typeface="+mj-lt"/>
                <a:ea typeface="黑体" panose="02010609060101010101" pitchFamily="49" charset="-122"/>
              </a:rPr>
              <a:t>2000</a:t>
            </a:r>
            <a:r>
              <a:rPr lang="zh-CN" altLang="en-US" dirty="0" smtClean="0">
                <a:solidFill>
                  <a:schemeClr val="tx1"/>
                </a:solidFill>
                <a:latin typeface="+mj-lt"/>
                <a:ea typeface="黑体" panose="02010609060101010101" pitchFamily="49" charset="-122"/>
              </a:rPr>
              <a:t>本药物学专著的约</a:t>
            </a:r>
            <a:r>
              <a:rPr lang="en-US" altLang="zh-CN" dirty="0" smtClean="0">
                <a:solidFill>
                  <a:schemeClr val="tx1"/>
                </a:solidFill>
                <a:latin typeface="+mj-lt"/>
                <a:ea typeface="黑体" panose="02010609060101010101" pitchFamily="49" charset="-122"/>
              </a:rPr>
              <a:t>110,000</a:t>
            </a:r>
            <a:r>
              <a:rPr lang="zh-CN" altLang="en-US" dirty="0" smtClean="0">
                <a:solidFill>
                  <a:schemeClr val="tx1"/>
                </a:solidFill>
                <a:latin typeface="+mj-lt"/>
                <a:ea typeface="黑体" panose="02010609060101010101" pitchFamily="49" charset="-122"/>
              </a:rPr>
              <a:t>种目前在美国市场上通行的药物的信息。</a:t>
            </a:r>
            <a:endParaRPr lang="en-US" altLang="zh-CN" dirty="0" smtClean="0">
              <a:solidFill>
                <a:schemeClr val="tx1"/>
              </a:solidFill>
              <a:latin typeface="+mj-lt"/>
              <a:ea typeface="黑体" panose="02010609060101010101" pitchFamily="49" charset="-122"/>
            </a:endParaRPr>
          </a:p>
          <a:p>
            <a:pPr marL="0" indent="0" eaLnBrk="1" hangingPunct="1">
              <a:buNone/>
            </a:pPr>
            <a:endParaRPr lang="en-US" altLang="zh-CN" dirty="0" smtClean="0">
              <a:solidFill>
                <a:schemeClr val="tx1"/>
              </a:solidFill>
              <a:latin typeface="+mj-lt"/>
              <a:ea typeface="黑体" panose="02010609060101010101" pitchFamily="49" charset="-122"/>
            </a:endParaRPr>
          </a:p>
          <a:p>
            <a:pPr marL="0" indent="0">
              <a:buNone/>
            </a:pPr>
            <a:r>
              <a:rPr lang="en-US" altLang="zh-CN" dirty="0">
                <a:solidFill>
                  <a:schemeClr val="tx1"/>
                </a:solidFill>
                <a:latin typeface="+mj-lt"/>
                <a:ea typeface="黑体" panose="02010609060101010101" pitchFamily="49" charset="-122"/>
              </a:rPr>
              <a:t>AHFS</a:t>
            </a:r>
            <a:r>
              <a:rPr lang="zh-CN" altLang="zh-CN" dirty="0">
                <a:solidFill>
                  <a:schemeClr val="tx1"/>
                </a:solidFill>
                <a:latin typeface="+mj-lt"/>
                <a:ea typeface="黑体" panose="02010609060101010101" pitchFamily="49" charset="-122"/>
              </a:rPr>
              <a:t>药物信息数据库是全球收录循证信息最多的药学数据库</a:t>
            </a:r>
            <a:endParaRPr lang="en-US" altLang="zh-CN" dirty="0">
              <a:solidFill>
                <a:schemeClr val="tx1"/>
              </a:solidFill>
              <a:latin typeface="+mj-lt"/>
              <a:ea typeface="黑体" panose="02010609060101010101" pitchFamily="49" charset="-122"/>
            </a:endParaRPr>
          </a:p>
        </p:txBody>
      </p:sp>
    </p:spTree>
    <p:extLst>
      <p:ext uri="{BB962C8B-B14F-4D97-AF65-F5344CB8AC3E}">
        <p14:creationId xmlns:p14="http://schemas.microsoft.com/office/powerpoint/2010/main" xmlns="" val="4283946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697173"/>
            <a:ext cx="8686800" cy="381000"/>
          </a:xfrm>
        </p:spPr>
        <p:txBody>
          <a:bodyPr/>
          <a:lstStyle/>
          <a:p>
            <a:pPr>
              <a:defRPr/>
            </a:pPr>
            <a:r>
              <a:rPr lang="en-US" altLang="zh-TW" b="1" dirty="0">
                <a:ea typeface="黑体" panose="02010609060101010101" pitchFamily="49" charset="-122"/>
                <a:cs typeface="Arial Unicode MS" pitchFamily="34" charset="-120"/>
              </a:rPr>
              <a:t>Drug Information </a:t>
            </a:r>
            <a:r>
              <a:rPr lang="en-US" altLang="zh-TW" b="1" dirty="0" smtClean="0">
                <a:ea typeface="黑体" panose="02010609060101010101" pitchFamily="49" charset="-122"/>
                <a:cs typeface="Arial Unicode MS" pitchFamily="34" charset="-120"/>
              </a:rPr>
              <a:t>Full </a:t>
            </a:r>
            <a:r>
              <a:rPr lang="en-US" altLang="zh-CN" b="1" dirty="0" smtClean="0">
                <a:ea typeface="黑体" panose="02010609060101010101" pitchFamily="49" charset="-122"/>
                <a:cs typeface="Arial Unicode MS" pitchFamily="34" charset="-120"/>
              </a:rPr>
              <a:t>T</a:t>
            </a:r>
            <a:r>
              <a:rPr lang="en-US" altLang="zh-TW" b="1" dirty="0" smtClean="0">
                <a:ea typeface="黑体" panose="02010609060101010101" pitchFamily="49" charset="-122"/>
                <a:cs typeface="Arial Unicode MS" pitchFamily="34" charset="-120"/>
              </a:rPr>
              <a:t>ext</a:t>
            </a:r>
            <a:r>
              <a:rPr lang="en-US" altLang="zh-TW" b="1" dirty="0">
                <a:ea typeface="黑体" panose="02010609060101010101" pitchFamily="49" charset="-122"/>
                <a:cs typeface="Arial Unicode MS" pitchFamily="34" charset="-120"/>
              </a:rPr>
              <a:t/>
            </a:r>
            <a:br>
              <a:rPr lang="en-US" altLang="zh-TW" b="1" dirty="0">
                <a:ea typeface="黑体" panose="02010609060101010101" pitchFamily="49" charset="-122"/>
                <a:cs typeface="Arial Unicode MS" pitchFamily="34" charset="-120"/>
              </a:rPr>
            </a:br>
            <a:r>
              <a:rPr lang="en-US" altLang="zh-CN" b="1" dirty="0">
                <a:ea typeface="黑体" panose="02010609060101010101" pitchFamily="49" charset="-122"/>
                <a:cs typeface="Arial Unicode MS" pitchFamily="34" charset="-120"/>
              </a:rPr>
              <a:t/>
            </a:r>
            <a:br>
              <a:rPr lang="en-US" altLang="zh-CN" b="1" dirty="0">
                <a:ea typeface="黑体" panose="02010609060101010101" pitchFamily="49" charset="-122"/>
                <a:cs typeface="Arial Unicode MS" pitchFamily="34" charset="-120"/>
              </a:rPr>
            </a:br>
            <a:endParaRPr lang="zh-CN" altLang="en-US" b="1" dirty="0">
              <a:ea typeface="黑体" panose="02010609060101010101" pitchFamily="49" charset="-122"/>
              <a:cs typeface="Arial Unicode MS" pitchFamily="34" charset="-120"/>
            </a:endParaRPr>
          </a:p>
        </p:txBody>
      </p:sp>
      <p:sp>
        <p:nvSpPr>
          <p:cNvPr id="5" name="TextBox 4"/>
          <p:cNvSpPr txBox="1"/>
          <p:nvPr/>
        </p:nvSpPr>
        <p:spPr>
          <a:xfrm>
            <a:off x="409433" y="968992"/>
            <a:ext cx="7724633" cy="5484578"/>
          </a:xfrm>
          <a:prstGeom prst="rect">
            <a:avLst/>
          </a:prstGeom>
          <a:noFill/>
        </p:spPr>
        <p:txBody>
          <a:bodyPr wrap="square" rtlCol="0">
            <a:spAutoFit/>
          </a:bodyPr>
          <a:lstStyle/>
          <a:p>
            <a:pPr>
              <a:lnSpc>
                <a:spcPct val="120000"/>
              </a:lnSpc>
            </a:pPr>
            <a:r>
              <a:rPr lang="zh-CN" altLang="en-US" sz="3400" b="1" dirty="0">
                <a:solidFill>
                  <a:srgbClr val="0768A9"/>
                </a:solidFill>
                <a:latin typeface="+mj-lt"/>
                <a:ea typeface="黑体" panose="02010609060101010101" pitchFamily="49" charset="-122"/>
                <a:cs typeface="Arial Unicode MS" pitchFamily="34" charset="-120"/>
              </a:rPr>
              <a:t>主要涵盖内容：</a:t>
            </a:r>
            <a:r>
              <a:rPr lang="en-US" altLang="zh-CN" sz="3400" b="1" dirty="0">
                <a:solidFill>
                  <a:srgbClr val="0768A9"/>
                </a:solidFill>
                <a:latin typeface="+mj-lt"/>
                <a:ea typeface="黑体" panose="02010609060101010101" pitchFamily="49" charset="-122"/>
                <a:cs typeface="Arial Unicode MS" pitchFamily="34" charset="-120"/>
              </a:rPr>
              <a:t> </a:t>
            </a:r>
          </a:p>
          <a:p>
            <a:pPr marL="342900" indent="-342900">
              <a:lnSpc>
                <a:spcPct val="120000"/>
              </a:lnSpc>
              <a:buFont typeface="Arial" panose="020B0604020202020204" pitchFamily="34" charset="0"/>
              <a:buChar char="•"/>
            </a:pPr>
            <a:r>
              <a:rPr lang="zh-CN" altLang="zh-CN" sz="2400" dirty="0" smtClean="0">
                <a:latin typeface="+mj-lt"/>
                <a:ea typeface="黑体" panose="02010609060101010101" pitchFamily="49" charset="-122"/>
                <a:cs typeface="ＭＳ Ｐゴシック"/>
              </a:rPr>
              <a:t>美国</a:t>
            </a:r>
            <a:r>
              <a:rPr lang="zh-CN" altLang="zh-CN" sz="2400" dirty="0">
                <a:latin typeface="+mj-lt"/>
                <a:ea typeface="黑体" panose="02010609060101010101" pitchFamily="49" charset="-122"/>
                <a:cs typeface="ＭＳ Ｐゴシック"/>
              </a:rPr>
              <a:t>食品及药物管理局（</a:t>
            </a:r>
            <a:r>
              <a:rPr lang="en-US" altLang="zh-CN" sz="2400" dirty="0">
                <a:latin typeface="+mj-lt"/>
                <a:ea typeface="黑体" panose="02010609060101010101" pitchFamily="49" charset="-122"/>
                <a:cs typeface="ＭＳ Ｐゴシック"/>
              </a:rPr>
              <a:t>FDA</a:t>
            </a:r>
            <a:r>
              <a:rPr lang="zh-CN" altLang="zh-CN" sz="2400" dirty="0">
                <a:latin typeface="+mj-lt"/>
                <a:ea typeface="黑体" panose="02010609060101010101" pitchFamily="49" charset="-122"/>
                <a:cs typeface="ＭＳ Ｐゴシック"/>
              </a:rPr>
              <a:t>）批准使用或者禁用的药物之最新</a:t>
            </a:r>
            <a:r>
              <a:rPr lang="zh-CN" altLang="zh-CN" sz="2400" dirty="0" smtClean="0">
                <a:latin typeface="+mj-lt"/>
                <a:ea typeface="黑体" panose="02010609060101010101" pitchFamily="49" charset="-122"/>
                <a:cs typeface="ＭＳ Ｐゴシック"/>
              </a:rPr>
              <a:t>评论</a:t>
            </a:r>
            <a:endParaRPr lang="en-US" altLang="zh-CN" sz="2400" dirty="0" smtClean="0">
              <a:latin typeface="+mj-lt"/>
              <a:ea typeface="黑体" panose="02010609060101010101" pitchFamily="49" charset="-122"/>
              <a:cs typeface="ＭＳ Ｐゴシック"/>
            </a:endParaRPr>
          </a:p>
          <a:p>
            <a:pPr marL="342900" indent="-342900">
              <a:lnSpc>
                <a:spcPct val="120000"/>
              </a:lnSpc>
              <a:buFont typeface="Arial" panose="020B0604020202020204" pitchFamily="34" charset="0"/>
              <a:buChar char="•"/>
            </a:pPr>
            <a:r>
              <a:rPr lang="zh-CN" altLang="zh-CN" sz="2400" dirty="0" smtClean="0">
                <a:latin typeface="+mj-lt"/>
                <a:ea typeface="黑体" panose="02010609060101010101" pitchFamily="49" charset="-122"/>
                <a:cs typeface="ＭＳ Ｐゴシック"/>
              </a:rPr>
              <a:t>针对</a:t>
            </a:r>
            <a:r>
              <a:rPr lang="zh-CN" altLang="zh-CN" sz="2400" dirty="0">
                <a:latin typeface="+mj-lt"/>
                <a:ea typeface="黑体" panose="02010609060101010101" pitchFamily="49" charset="-122"/>
                <a:cs typeface="ＭＳ Ｐゴシック"/>
              </a:rPr>
              <a:t>药物的相互作用，用法和毒性的全面</a:t>
            </a:r>
            <a:r>
              <a:rPr lang="zh-CN" altLang="zh-CN" sz="2400" dirty="0" smtClean="0">
                <a:latin typeface="+mj-lt"/>
                <a:ea typeface="黑体" panose="02010609060101010101" pitchFamily="49" charset="-122"/>
                <a:cs typeface="ＭＳ Ｐゴシック"/>
              </a:rPr>
              <a:t>分析</a:t>
            </a:r>
            <a:endParaRPr lang="en-US" altLang="zh-CN" sz="2400" dirty="0" smtClean="0">
              <a:latin typeface="+mj-lt"/>
              <a:ea typeface="黑体" panose="02010609060101010101" pitchFamily="49" charset="-122"/>
              <a:cs typeface="ＭＳ Ｐゴシック"/>
            </a:endParaRPr>
          </a:p>
          <a:p>
            <a:pPr marL="342900" indent="-342900">
              <a:lnSpc>
                <a:spcPct val="120000"/>
              </a:lnSpc>
              <a:buFont typeface="Arial" panose="020B0604020202020204" pitchFamily="34" charset="0"/>
              <a:buChar char="•"/>
            </a:pPr>
            <a:r>
              <a:rPr lang="zh-CN" altLang="zh-CN" sz="2400" dirty="0" smtClean="0">
                <a:latin typeface="+mj-lt"/>
                <a:ea typeface="黑体" panose="02010609060101010101" pitchFamily="49" charset="-122"/>
                <a:cs typeface="ＭＳ Ｐゴシック"/>
              </a:rPr>
              <a:t>有关</a:t>
            </a:r>
            <a:r>
              <a:rPr lang="zh-CN" altLang="zh-CN" sz="2400" dirty="0">
                <a:latin typeface="+mj-lt"/>
                <a:ea typeface="黑体" panose="02010609060101010101" pitchFamily="49" charset="-122"/>
                <a:cs typeface="ＭＳ Ｐゴシック"/>
              </a:rPr>
              <a:t>药物剂量和管理办法的详细</a:t>
            </a:r>
            <a:r>
              <a:rPr lang="zh-CN" altLang="zh-CN" sz="2400" dirty="0" smtClean="0">
                <a:latin typeface="+mj-lt"/>
                <a:ea typeface="黑体" panose="02010609060101010101" pitchFamily="49" charset="-122"/>
                <a:cs typeface="ＭＳ Ｐゴシック"/>
              </a:rPr>
              <a:t>信息</a:t>
            </a:r>
            <a:endParaRPr lang="en-US" altLang="zh-CN" sz="2400" dirty="0" smtClean="0">
              <a:latin typeface="+mj-lt"/>
              <a:ea typeface="黑体" panose="02010609060101010101" pitchFamily="49" charset="-122"/>
              <a:cs typeface="ＭＳ Ｐゴシック"/>
            </a:endParaRPr>
          </a:p>
          <a:p>
            <a:pPr marL="342900" indent="-342900">
              <a:lnSpc>
                <a:spcPct val="120000"/>
              </a:lnSpc>
              <a:buFont typeface="Arial" panose="020B0604020202020204" pitchFamily="34" charset="0"/>
              <a:buChar char="•"/>
            </a:pPr>
            <a:r>
              <a:rPr lang="zh-CN" altLang="zh-CN" sz="2400" dirty="0" smtClean="0">
                <a:latin typeface="+mj-lt"/>
                <a:ea typeface="黑体" panose="02010609060101010101" pitchFamily="49" charset="-122"/>
                <a:cs typeface="ＭＳ Ｐゴシック"/>
              </a:rPr>
              <a:t>知名</a:t>
            </a:r>
            <a:r>
              <a:rPr lang="zh-CN" altLang="zh-CN" sz="2400" dirty="0">
                <a:latin typeface="+mj-lt"/>
                <a:ea typeface="黑体" panose="02010609060101010101" pitchFamily="49" charset="-122"/>
                <a:cs typeface="ＭＳ Ｐゴシック"/>
              </a:rPr>
              <a:t>实验室对于药物的调查报告和检测</a:t>
            </a:r>
            <a:r>
              <a:rPr lang="zh-CN" altLang="zh-CN" sz="2400" dirty="0" smtClean="0">
                <a:latin typeface="+mj-lt"/>
                <a:ea typeface="黑体" panose="02010609060101010101" pitchFamily="49" charset="-122"/>
                <a:cs typeface="ＭＳ Ｐゴシック"/>
              </a:rPr>
              <a:t>结论</a:t>
            </a:r>
            <a:endParaRPr lang="en-US" altLang="zh-CN" sz="2400" dirty="0" smtClean="0">
              <a:latin typeface="+mj-lt"/>
              <a:ea typeface="黑体" panose="02010609060101010101" pitchFamily="49" charset="-122"/>
              <a:cs typeface="ＭＳ Ｐゴシック"/>
            </a:endParaRPr>
          </a:p>
          <a:p>
            <a:pPr marL="342900" indent="-342900">
              <a:lnSpc>
                <a:spcPct val="120000"/>
              </a:lnSpc>
              <a:buFont typeface="Arial" panose="020B0604020202020204" pitchFamily="34" charset="0"/>
              <a:buChar char="•"/>
            </a:pPr>
            <a:r>
              <a:rPr lang="zh-CN" altLang="zh-CN" sz="2400" dirty="0" smtClean="0">
                <a:latin typeface="+mj-lt"/>
                <a:ea typeface="黑体" panose="02010609060101010101" pitchFamily="49" charset="-122"/>
                <a:cs typeface="ＭＳ Ｐゴシック"/>
              </a:rPr>
              <a:t>药物化学</a:t>
            </a:r>
            <a:r>
              <a:rPr lang="zh-CN" altLang="zh-CN" sz="2400" dirty="0">
                <a:latin typeface="+mj-lt"/>
                <a:ea typeface="黑体" panose="02010609060101010101" pitchFamily="49" charset="-122"/>
                <a:cs typeface="ＭＳ Ｐゴシック"/>
              </a:rPr>
              <a:t>性和稳定性的调查</a:t>
            </a:r>
            <a:r>
              <a:rPr lang="zh-CN" altLang="zh-CN" sz="2400" dirty="0" smtClean="0">
                <a:latin typeface="+mj-lt"/>
                <a:ea typeface="黑体" panose="02010609060101010101" pitchFamily="49" charset="-122"/>
                <a:cs typeface="ＭＳ Ｐゴシック"/>
              </a:rPr>
              <a:t>报告</a:t>
            </a:r>
            <a:endParaRPr lang="en-US" altLang="zh-CN" sz="2400" dirty="0" smtClean="0">
              <a:latin typeface="+mj-lt"/>
              <a:ea typeface="黑体" panose="02010609060101010101" pitchFamily="49" charset="-122"/>
              <a:cs typeface="ＭＳ Ｐゴシック"/>
            </a:endParaRPr>
          </a:p>
          <a:p>
            <a:pPr marL="342900" indent="-342900">
              <a:lnSpc>
                <a:spcPct val="120000"/>
              </a:lnSpc>
              <a:buFont typeface="Arial" panose="020B0604020202020204" pitchFamily="34" charset="0"/>
              <a:buChar char="•"/>
            </a:pPr>
            <a:r>
              <a:rPr lang="zh-CN" altLang="zh-CN" sz="2400" dirty="0" smtClean="0">
                <a:latin typeface="+mj-lt"/>
                <a:ea typeface="黑体" panose="02010609060101010101" pitchFamily="49" charset="-122"/>
                <a:cs typeface="ＭＳ Ｐゴシック"/>
              </a:rPr>
              <a:t>药理学</a:t>
            </a:r>
            <a:r>
              <a:rPr lang="zh-CN" altLang="zh-CN" sz="2400" dirty="0">
                <a:latin typeface="+mj-lt"/>
                <a:ea typeface="黑体" panose="02010609060101010101" pitchFamily="49" charset="-122"/>
                <a:cs typeface="ＭＳ Ｐゴシック"/>
              </a:rPr>
              <a:t>和药物代谢</a:t>
            </a:r>
            <a:r>
              <a:rPr lang="zh-CN" altLang="zh-CN" sz="2400" dirty="0" smtClean="0">
                <a:latin typeface="+mj-lt"/>
                <a:ea typeface="黑体" panose="02010609060101010101" pitchFamily="49" charset="-122"/>
                <a:cs typeface="ＭＳ Ｐゴシック"/>
              </a:rPr>
              <a:t>动力学</a:t>
            </a:r>
            <a:endParaRPr lang="en-US" altLang="zh-CN" sz="2400" dirty="0" smtClean="0">
              <a:latin typeface="+mj-lt"/>
              <a:ea typeface="黑体" panose="02010609060101010101" pitchFamily="49" charset="-122"/>
              <a:cs typeface="ＭＳ Ｐゴシック"/>
            </a:endParaRPr>
          </a:p>
          <a:p>
            <a:pPr marL="342900" indent="-342900">
              <a:lnSpc>
                <a:spcPct val="120000"/>
              </a:lnSpc>
              <a:buFont typeface="Arial" panose="020B0604020202020204" pitchFamily="34" charset="0"/>
              <a:buChar char="•"/>
            </a:pPr>
            <a:r>
              <a:rPr lang="zh-CN" altLang="zh-CN" sz="2400" dirty="0" smtClean="0">
                <a:latin typeface="+mj-lt"/>
                <a:ea typeface="黑体" panose="02010609060101010101" pitchFamily="49" charset="-122"/>
                <a:cs typeface="ＭＳ Ｐゴシック"/>
              </a:rPr>
              <a:t>常见</a:t>
            </a:r>
            <a:r>
              <a:rPr lang="zh-CN" altLang="zh-CN" sz="2400" dirty="0">
                <a:latin typeface="+mj-lt"/>
                <a:ea typeface="黑体" panose="02010609060101010101" pitchFamily="49" charset="-122"/>
                <a:cs typeface="ＭＳ Ｐゴシック"/>
              </a:rPr>
              <a:t>处方药</a:t>
            </a:r>
            <a:r>
              <a:rPr lang="en-US" altLang="zh-CN" sz="2400" dirty="0">
                <a:latin typeface="+mj-lt"/>
                <a:ea typeface="黑体" panose="02010609060101010101" pitchFamily="49" charset="-122"/>
                <a:cs typeface="ＭＳ Ｐゴシック"/>
              </a:rPr>
              <a:t>, OTC</a:t>
            </a:r>
            <a:r>
              <a:rPr lang="zh-CN" altLang="zh-CN" sz="2400" dirty="0">
                <a:latin typeface="+mj-lt"/>
                <a:ea typeface="黑体" panose="02010609060101010101" pitchFamily="49" charset="-122"/>
                <a:cs typeface="ＭＳ Ｐゴシック"/>
              </a:rPr>
              <a:t>药物，眼科和皮肤科药物的完全清单列表，甚至包括维生素药物和肠外营养</a:t>
            </a:r>
            <a:r>
              <a:rPr lang="zh-CN" altLang="zh-CN" sz="2400" dirty="0" smtClean="0">
                <a:latin typeface="+mj-lt"/>
                <a:ea typeface="黑体" panose="02010609060101010101" pitchFamily="49" charset="-122"/>
                <a:cs typeface="ＭＳ Ｐゴシック"/>
              </a:rPr>
              <a:t>药物</a:t>
            </a:r>
            <a:endParaRPr lang="en-US" altLang="zh-CN" sz="2400" dirty="0" smtClean="0">
              <a:latin typeface="+mj-lt"/>
              <a:ea typeface="黑体" panose="02010609060101010101" pitchFamily="49" charset="-122"/>
              <a:cs typeface="ＭＳ Ｐゴシック"/>
            </a:endParaRPr>
          </a:p>
          <a:p>
            <a:pPr marL="342900" indent="-342900">
              <a:lnSpc>
                <a:spcPct val="120000"/>
              </a:lnSpc>
              <a:buFont typeface="Arial" panose="020B0604020202020204" pitchFamily="34" charset="0"/>
              <a:buChar char="•"/>
            </a:pPr>
            <a:r>
              <a:rPr lang="zh-CN" altLang="en-US" sz="2400" dirty="0">
                <a:latin typeface="+mj-lt"/>
                <a:ea typeface="黑体" panose="02010609060101010101" pitchFamily="49" charset="-122"/>
                <a:cs typeface="ＭＳ Ｐゴシック"/>
              </a:rPr>
              <a:t>超过</a:t>
            </a:r>
            <a:r>
              <a:rPr lang="en-US" altLang="zh-CN" sz="2400" dirty="0" smtClean="0">
                <a:latin typeface="+mj-lt"/>
                <a:ea typeface="黑体" panose="02010609060101010101" pitchFamily="49" charset="-122"/>
                <a:cs typeface="ＭＳ Ｐゴシック"/>
              </a:rPr>
              <a:t>70,000</a:t>
            </a:r>
            <a:r>
              <a:rPr lang="zh-CN" altLang="en-US" sz="2400" dirty="0" smtClean="0">
                <a:latin typeface="+mj-lt"/>
                <a:ea typeface="黑体" panose="02010609060101010101" pitchFamily="49" charset="-122"/>
                <a:cs typeface="ＭＳ Ｐゴシック"/>
              </a:rPr>
              <a:t>条</a:t>
            </a:r>
            <a:r>
              <a:rPr lang="zh-CN" altLang="zh-CN" sz="2400" dirty="0" smtClean="0">
                <a:latin typeface="+mj-lt"/>
                <a:ea typeface="黑体" panose="02010609060101010101" pitchFamily="49" charset="-122"/>
                <a:cs typeface="ＭＳ Ｐゴシック"/>
              </a:rPr>
              <a:t>被</a:t>
            </a:r>
            <a:r>
              <a:rPr lang="zh-CN" altLang="zh-CN" sz="2400" dirty="0">
                <a:latin typeface="+mj-lt"/>
                <a:ea typeface="黑体" panose="02010609060101010101" pitchFamily="49" charset="-122"/>
                <a:cs typeface="ＭＳ Ｐゴシック"/>
              </a:rPr>
              <a:t>引用的参考信息。</a:t>
            </a:r>
          </a:p>
          <a:p>
            <a:pPr>
              <a:lnSpc>
                <a:spcPct val="120000"/>
              </a:lnSpc>
            </a:pPr>
            <a:endParaRPr lang="zh-CN" altLang="en-US" dirty="0"/>
          </a:p>
        </p:txBody>
      </p:sp>
    </p:spTree>
    <p:extLst>
      <p:ext uri="{BB962C8B-B14F-4D97-AF65-F5344CB8AC3E}">
        <p14:creationId xmlns:p14="http://schemas.microsoft.com/office/powerpoint/2010/main" xmlns="" val="3717579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3962400" y="6324600"/>
            <a:ext cx="1066800" cy="476250"/>
          </a:xfrm>
          <a:prstGeom prst="rect">
            <a:avLst/>
          </a:prstGeom>
        </p:spPr>
        <p:txBody>
          <a:bodyPr/>
          <a:lstStyle/>
          <a:p>
            <a:pPr>
              <a:defRPr/>
            </a:pPr>
            <a:fld id="{0DAE0167-F892-4FF7-BAC4-5F4DEF3D9CCE}" type="slidenum">
              <a:rPr lang="zh-TW" altLang="en-US"/>
              <a:pPr>
                <a:defRPr/>
              </a:pPr>
              <a:t>25</a:t>
            </a:fld>
            <a:endParaRPr lang="en-US" altLang="zh-TW"/>
          </a:p>
        </p:txBody>
      </p:sp>
      <p:sp>
        <p:nvSpPr>
          <p:cNvPr id="10243" name="Rectangle 2"/>
          <p:cNvSpPr>
            <a:spLocks noGrp="1" noChangeArrowheads="1"/>
          </p:cNvSpPr>
          <p:nvPr>
            <p:ph type="title"/>
          </p:nvPr>
        </p:nvSpPr>
        <p:spPr>
          <a:xfrm>
            <a:off x="228600" y="122830"/>
            <a:ext cx="8686800" cy="1501254"/>
          </a:xfrm>
        </p:spPr>
        <p:txBody>
          <a:bodyPr/>
          <a:lstStyle/>
          <a:p>
            <a:pPr eaLnBrk="1" hangingPunct="1"/>
            <a:r>
              <a:rPr lang="en-US" altLang="zh-TW" b="1" dirty="0">
                <a:ea typeface="黑体" panose="02010609060101010101" pitchFamily="49" charset="-122"/>
                <a:cs typeface="Arial Unicode MS" pitchFamily="34" charset="-120"/>
              </a:rPr>
              <a:t>International Pharmaceutical Abstracts</a:t>
            </a:r>
            <a:br>
              <a:rPr lang="en-US" altLang="zh-TW" b="1" dirty="0">
                <a:ea typeface="黑体" panose="02010609060101010101" pitchFamily="49" charset="-122"/>
                <a:cs typeface="Arial Unicode MS" pitchFamily="34" charset="-120"/>
              </a:rPr>
            </a:br>
            <a:r>
              <a:rPr lang="en-US" altLang="zh-TW" b="1" dirty="0">
                <a:ea typeface="黑体" panose="02010609060101010101" pitchFamily="49" charset="-122"/>
                <a:cs typeface="Arial Unicode MS" pitchFamily="34" charset="-120"/>
              </a:rPr>
              <a:t/>
            </a:r>
            <a:br>
              <a:rPr lang="en-US" altLang="zh-TW" b="1" dirty="0">
                <a:ea typeface="黑体" panose="02010609060101010101" pitchFamily="49" charset="-122"/>
                <a:cs typeface="Arial Unicode MS" pitchFamily="34" charset="-120"/>
              </a:rPr>
            </a:br>
            <a:r>
              <a:rPr lang="zh-CN" altLang="zh-TW" b="1" dirty="0">
                <a:ea typeface="黑体" panose="02010609060101010101" pitchFamily="49" charset="-122"/>
                <a:cs typeface="Arial Unicode MS" pitchFamily="34" charset="-120"/>
              </a:rPr>
              <a:t>国际药</a:t>
            </a:r>
            <a:r>
              <a:rPr lang="zh-CN" altLang="en-US" b="1" dirty="0">
                <a:ea typeface="黑体" panose="02010609060101010101" pitchFamily="49" charset="-122"/>
                <a:cs typeface="Arial Unicode MS" pitchFamily="34" charset="-120"/>
              </a:rPr>
              <a:t>学</a:t>
            </a:r>
            <a:r>
              <a:rPr lang="zh-CN" altLang="zh-TW" b="1" dirty="0">
                <a:ea typeface="黑体" panose="02010609060101010101" pitchFamily="49" charset="-122"/>
                <a:cs typeface="Arial Unicode MS" pitchFamily="34" charset="-120"/>
              </a:rPr>
              <a:t>文摘数据库</a:t>
            </a:r>
            <a:endParaRPr lang="zh-CN" altLang="en-US" b="1" dirty="0">
              <a:ea typeface="黑体" panose="02010609060101010101" pitchFamily="49" charset="-122"/>
              <a:cs typeface="Arial Unicode MS" pitchFamily="34" charset="-120"/>
            </a:endParaRPr>
          </a:p>
        </p:txBody>
      </p:sp>
      <p:sp>
        <p:nvSpPr>
          <p:cNvPr id="10244" name="Rectangle 3"/>
          <p:cNvSpPr>
            <a:spLocks noGrp="1" noChangeArrowheads="1"/>
          </p:cNvSpPr>
          <p:nvPr>
            <p:ph type="body" idx="1"/>
          </p:nvPr>
        </p:nvSpPr>
        <p:spPr>
          <a:xfrm>
            <a:off x="533400" y="1782170"/>
            <a:ext cx="8153400" cy="4038600"/>
          </a:xfrm>
        </p:spPr>
        <p:txBody>
          <a:bodyPr/>
          <a:lstStyle/>
          <a:p>
            <a:pPr>
              <a:lnSpc>
                <a:spcPct val="120000"/>
              </a:lnSpc>
              <a:spcBef>
                <a:spcPct val="0"/>
              </a:spcBef>
              <a:buFont typeface="Arial" panose="020B0604020202020204" pitchFamily="34" charset="0"/>
              <a:buChar char="•"/>
            </a:pPr>
            <a:r>
              <a:rPr lang="zh-CN" altLang="zh-CN" kern="1200" dirty="0">
                <a:solidFill>
                  <a:schemeClr val="tx1"/>
                </a:solidFill>
                <a:ea typeface="黑体" panose="02010609060101010101" pitchFamily="49" charset="-122"/>
              </a:rPr>
              <a:t>与美国健康系统药剂师协会</a:t>
            </a:r>
            <a:r>
              <a:rPr lang="en-US" altLang="zh-CN" kern="1200" dirty="0">
                <a:solidFill>
                  <a:schemeClr val="tx1"/>
                </a:solidFill>
                <a:ea typeface="黑体" panose="02010609060101010101" pitchFamily="49" charset="-122"/>
              </a:rPr>
              <a:t>(American Society of Health System Pharmacists)</a:t>
            </a:r>
            <a:r>
              <a:rPr lang="zh-CN" altLang="zh-CN" kern="1200" dirty="0">
                <a:solidFill>
                  <a:schemeClr val="tx1"/>
                </a:solidFill>
                <a:ea typeface="黑体" panose="02010609060101010101" pitchFamily="49" charset="-122"/>
              </a:rPr>
              <a:t>合作开发的国际药学文摘，包含了</a:t>
            </a:r>
            <a:r>
              <a:rPr lang="en-US" altLang="zh-CN" kern="1200" dirty="0">
                <a:solidFill>
                  <a:schemeClr val="tx1"/>
                </a:solidFill>
                <a:ea typeface="黑体" panose="02010609060101010101" pitchFamily="49" charset="-122"/>
              </a:rPr>
              <a:t>30</a:t>
            </a:r>
            <a:r>
              <a:rPr lang="zh-CN" altLang="zh-CN" kern="1200" dirty="0">
                <a:solidFill>
                  <a:schemeClr val="tx1"/>
                </a:solidFill>
                <a:ea typeface="黑体" panose="02010609060101010101" pitchFamily="49" charset="-122"/>
              </a:rPr>
              <a:t>年来世界药学领域（广义上的）最全面的参考</a:t>
            </a:r>
            <a:r>
              <a:rPr lang="zh-CN" altLang="zh-CN" kern="1200" dirty="0" smtClean="0">
                <a:solidFill>
                  <a:schemeClr val="tx1"/>
                </a:solidFill>
                <a:ea typeface="黑体" panose="02010609060101010101" pitchFamily="49" charset="-122"/>
              </a:rPr>
              <a:t>文献</a:t>
            </a:r>
            <a:r>
              <a:rPr lang="zh-CN" altLang="en-US" kern="1200" dirty="0" smtClean="0">
                <a:solidFill>
                  <a:schemeClr val="tx1"/>
                </a:solidFill>
                <a:ea typeface="黑体" panose="02010609060101010101" pitchFamily="49" charset="-122"/>
              </a:rPr>
              <a:t>；</a:t>
            </a:r>
            <a:endParaRPr lang="en-US" altLang="zh-CN" kern="1200" dirty="0">
              <a:solidFill>
                <a:schemeClr val="tx1"/>
              </a:solidFill>
              <a:ea typeface="黑体" panose="02010609060101010101" pitchFamily="49" charset="-122"/>
            </a:endParaRPr>
          </a:p>
          <a:p>
            <a:pPr eaLnBrk="1" hangingPunct="1">
              <a:lnSpc>
                <a:spcPct val="120000"/>
              </a:lnSpc>
              <a:spcBef>
                <a:spcPct val="0"/>
              </a:spcBef>
              <a:buFont typeface="Arial" panose="020B0604020202020204" pitchFamily="34" charset="0"/>
              <a:buChar char="•"/>
            </a:pPr>
            <a:r>
              <a:rPr lang="zh-CN" altLang="en-US" kern="1200" dirty="0" smtClean="0">
                <a:solidFill>
                  <a:schemeClr val="tx1"/>
                </a:solidFill>
                <a:latin typeface="+mj-lt"/>
                <a:ea typeface="黑体" panose="02010609060101010101" pitchFamily="49" charset="-122"/>
              </a:rPr>
              <a:t>是</a:t>
            </a:r>
            <a:r>
              <a:rPr lang="zh-CN" altLang="en-US" kern="1200" dirty="0">
                <a:solidFill>
                  <a:schemeClr val="tx1"/>
                </a:solidFill>
                <a:latin typeface="+mj-lt"/>
                <a:ea typeface="黑体" panose="02010609060101010101" pitchFamily="49" charset="-122"/>
              </a:rPr>
              <a:t>从事药学研究的专业人士及药学学生的首选检索</a:t>
            </a:r>
            <a:r>
              <a:rPr lang="zh-CN" altLang="en-US" kern="1200" dirty="0" smtClean="0">
                <a:solidFill>
                  <a:schemeClr val="tx1"/>
                </a:solidFill>
                <a:latin typeface="+mj-lt"/>
                <a:ea typeface="黑体" panose="02010609060101010101" pitchFamily="49" charset="-122"/>
              </a:rPr>
              <a:t>工具；</a:t>
            </a:r>
            <a:endParaRPr lang="en-US" altLang="zh-CN" kern="1200" dirty="0" smtClean="0">
              <a:solidFill>
                <a:schemeClr val="tx1"/>
              </a:solidFill>
              <a:latin typeface="+mj-lt"/>
              <a:ea typeface="黑体" panose="02010609060101010101" pitchFamily="49" charset="-122"/>
            </a:endParaRPr>
          </a:p>
          <a:p>
            <a:pPr eaLnBrk="1" hangingPunct="1">
              <a:lnSpc>
                <a:spcPct val="120000"/>
              </a:lnSpc>
              <a:spcBef>
                <a:spcPct val="0"/>
              </a:spcBef>
              <a:buFont typeface="Arial" panose="020B0604020202020204" pitchFamily="34" charset="0"/>
              <a:buChar char="•"/>
            </a:pPr>
            <a:r>
              <a:rPr lang="zh-CN" altLang="zh-TW" kern="1200" dirty="0" smtClean="0">
                <a:solidFill>
                  <a:schemeClr val="tx1"/>
                </a:solidFill>
                <a:latin typeface="+mj-lt"/>
                <a:ea typeface="黑体" panose="02010609060101010101" pitchFamily="49" charset="-122"/>
              </a:rPr>
              <a:t>将</a:t>
            </a:r>
            <a:r>
              <a:rPr lang="zh-CN" altLang="zh-TW" kern="1200" dirty="0">
                <a:solidFill>
                  <a:schemeClr val="tx1"/>
                </a:solidFill>
                <a:latin typeface="+mj-lt"/>
                <a:ea typeface="黑体" panose="02010609060101010101" pitchFamily="49" charset="-122"/>
              </a:rPr>
              <a:t>美国健康系统药剂师协会的药物信息全文数据库（</a:t>
            </a:r>
            <a:r>
              <a:rPr lang="en-US" altLang="zh-TW" kern="1200" dirty="0">
                <a:solidFill>
                  <a:schemeClr val="tx1"/>
                </a:solidFill>
                <a:latin typeface="+mj-lt"/>
                <a:ea typeface="黑体" panose="02010609060101010101" pitchFamily="49" charset="-122"/>
              </a:rPr>
              <a:t>Drug Information </a:t>
            </a:r>
            <a:r>
              <a:rPr lang="en-US" altLang="zh-TW" kern="1200" dirty="0" err="1">
                <a:solidFill>
                  <a:schemeClr val="tx1"/>
                </a:solidFill>
                <a:latin typeface="+mj-lt"/>
                <a:ea typeface="黑体" panose="02010609060101010101" pitchFamily="49" charset="-122"/>
              </a:rPr>
              <a:t>Fulltext</a:t>
            </a:r>
            <a:r>
              <a:rPr lang="zh-CN" altLang="zh-TW" kern="1200" dirty="0">
                <a:solidFill>
                  <a:schemeClr val="tx1"/>
                </a:solidFill>
                <a:latin typeface="+mj-lt"/>
                <a:ea typeface="黑体" panose="02010609060101010101" pitchFamily="49" charset="-122"/>
              </a:rPr>
              <a:t>）与国际制药文摘数据库（</a:t>
            </a:r>
            <a:r>
              <a:rPr lang="en-US" altLang="zh-TW" kern="1200" dirty="0">
                <a:solidFill>
                  <a:schemeClr val="tx1"/>
                </a:solidFill>
                <a:latin typeface="+mj-lt"/>
                <a:ea typeface="黑体" panose="02010609060101010101" pitchFamily="49" charset="-122"/>
              </a:rPr>
              <a:t>International Pharmaceutical Abstracts</a:t>
            </a:r>
            <a:r>
              <a:rPr lang="zh-CN" altLang="zh-TW" kern="1200" dirty="0">
                <a:solidFill>
                  <a:schemeClr val="tx1"/>
                </a:solidFill>
                <a:latin typeface="+mj-lt"/>
                <a:ea typeface="黑体" panose="02010609060101010101" pitchFamily="49" charset="-122"/>
              </a:rPr>
              <a:t>）的文档结合一体。组合后的数据库相当于印刷版的前</a:t>
            </a:r>
            <a:r>
              <a:rPr lang="en-US" altLang="zh-TW" kern="1200" dirty="0">
                <a:solidFill>
                  <a:schemeClr val="tx1"/>
                </a:solidFill>
                <a:latin typeface="+mj-lt"/>
                <a:ea typeface="黑体" panose="02010609060101010101" pitchFamily="49" charset="-122"/>
              </a:rPr>
              <a:t>Drug Information Source</a:t>
            </a:r>
            <a:r>
              <a:rPr lang="zh-CN" altLang="zh-TW" kern="1200" dirty="0">
                <a:solidFill>
                  <a:schemeClr val="tx1"/>
                </a:solidFill>
                <a:latin typeface="+mj-lt"/>
                <a:ea typeface="黑体" panose="02010609060101010101" pitchFamily="49" charset="-122"/>
              </a:rPr>
              <a:t>。</a:t>
            </a:r>
            <a:endParaRPr lang="zh-TW" altLang="zh-TW" kern="1200" dirty="0">
              <a:solidFill>
                <a:schemeClr val="tx1"/>
              </a:solidFill>
              <a:latin typeface="+mj-lt"/>
              <a:ea typeface="黑体" panose="02010609060101010101" pitchFamily="49" charset="-122"/>
            </a:endParaRPr>
          </a:p>
          <a:p>
            <a:pPr eaLnBrk="1" hangingPunct="1"/>
            <a:endParaRPr lang="zh-CN" altLang="en-US" dirty="0" smtClean="0">
              <a:solidFill>
                <a:schemeClr val="tx1"/>
              </a:solidFill>
              <a:latin typeface="+mj-lt"/>
              <a:ea typeface="黑体" panose="02010609060101010101" pitchFamily="49" charset="-122"/>
            </a:endParaRPr>
          </a:p>
        </p:txBody>
      </p:sp>
    </p:spTree>
    <p:extLst>
      <p:ext uri="{BB962C8B-B14F-4D97-AF65-F5344CB8AC3E}">
        <p14:creationId xmlns:p14="http://schemas.microsoft.com/office/powerpoint/2010/main" xmlns="" val="1561708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43386" y="1071894"/>
            <a:ext cx="7772400" cy="1470025"/>
          </a:xfrm>
        </p:spPr>
        <p:txBody>
          <a:bodyPr/>
          <a:lstStyle/>
          <a:p>
            <a:pPr algn="ctr" eaLnBrk="0" hangingPunct="0">
              <a:spcBef>
                <a:spcPct val="20000"/>
              </a:spcBef>
            </a:pPr>
            <a:r>
              <a:rPr lang="zh-CN" altLang="en-US" sz="4400" b="1" dirty="0" smtClean="0">
                <a:latin typeface="黑体" panose="02010609060101010101" pitchFamily="49" charset="-122"/>
                <a:ea typeface="黑体" panose="02010609060101010101" pitchFamily="49" charset="-122"/>
              </a:rPr>
              <a:t>登录方式</a:t>
            </a:r>
            <a:endParaRPr lang="zh-CN" altLang="en-US" sz="4400" b="1" dirty="0">
              <a:latin typeface="黑体" panose="02010609060101010101" pitchFamily="49" charset="-122"/>
              <a:ea typeface="黑体" panose="02010609060101010101" pitchFamily="49" charset="-122"/>
            </a:endParaRPr>
          </a:p>
        </p:txBody>
      </p:sp>
      <p:sp>
        <p:nvSpPr>
          <p:cNvPr id="3" name="TextBox 2"/>
          <p:cNvSpPr txBox="1"/>
          <p:nvPr/>
        </p:nvSpPr>
        <p:spPr>
          <a:xfrm>
            <a:off x="1091821" y="2634018"/>
            <a:ext cx="7110483" cy="584775"/>
          </a:xfrm>
          <a:prstGeom prst="rect">
            <a:avLst/>
          </a:prstGeom>
          <a:noFill/>
        </p:spPr>
        <p:txBody>
          <a:bodyPr wrap="square" rtlCol="0">
            <a:spAutoFit/>
          </a:bodyPr>
          <a:lstStyle/>
          <a:p>
            <a:r>
              <a:rPr lang="en-US" altLang="zh-CN" sz="3200" u="sng" dirty="0">
                <a:hlinkClick r:id="rId2"/>
              </a:rPr>
              <a:t>http://</a:t>
            </a:r>
            <a:r>
              <a:rPr lang="en-US" altLang="zh-CN" sz="3200" u="sng" dirty="0" smtClean="0">
                <a:hlinkClick r:id="rId2"/>
              </a:rPr>
              <a:t>ovidsp.ovid.com/autologin.html</a:t>
            </a:r>
            <a:endParaRPr lang="zh-CN" altLang="en-US" sz="3200" dirty="0"/>
          </a:p>
        </p:txBody>
      </p:sp>
    </p:spTree>
    <p:extLst>
      <p:ext uri="{BB962C8B-B14F-4D97-AF65-F5344CB8AC3E}">
        <p14:creationId xmlns:p14="http://schemas.microsoft.com/office/powerpoint/2010/main" xmlns="" val="32241782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ovid.com/site/resources/img/OvidS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2135" y="1491563"/>
            <a:ext cx="2592387"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3563" y="3568309"/>
            <a:ext cx="5821362" cy="773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132135" y="4749420"/>
            <a:ext cx="3029803" cy="769441"/>
          </a:xfrm>
          <a:prstGeom prst="rect">
            <a:avLst/>
          </a:prstGeom>
          <a:noFill/>
        </p:spPr>
        <p:txBody>
          <a:bodyPr wrap="square" rtlCol="0">
            <a:spAutoFit/>
          </a:bodyPr>
          <a:lstStyle/>
          <a:p>
            <a:pPr algn="ctr" eaLnBrk="0" hangingPunct="0">
              <a:spcBef>
                <a:spcPct val="20000"/>
              </a:spcBef>
            </a:pPr>
            <a:r>
              <a:rPr lang="zh-CN" altLang="en-US" sz="4400" b="1" kern="0" dirty="0">
                <a:solidFill>
                  <a:srgbClr val="0768A9"/>
                </a:solidFill>
                <a:latin typeface="黑体" panose="02010609060101010101" pitchFamily="49" charset="-122"/>
                <a:ea typeface="黑体" panose="02010609060101010101" pitchFamily="49" charset="-122"/>
                <a:cs typeface="ＭＳ Ｐゴシック"/>
              </a:rPr>
              <a:t>检索技巧</a:t>
            </a:r>
          </a:p>
        </p:txBody>
      </p:sp>
    </p:spTree>
    <p:extLst>
      <p:ext uri="{BB962C8B-B14F-4D97-AF65-F5344CB8AC3E}">
        <p14:creationId xmlns:p14="http://schemas.microsoft.com/office/powerpoint/2010/main" xmlns="" val="3282996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516578" y="134410"/>
            <a:ext cx="8083550" cy="504825"/>
          </a:xfrm>
        </p:spPr>
        <p:txBody>
          <a:bodyPr/>
          <a:lstStyle/>
          <a:p>
            <a:pPr>
              <a:buFont typeface="Wingdings" pitchFamily="2" charset="2"/>
              <a:buNone/>
            </a:pPr>
            <a:r>
              <a:rPr lang="zh-CN" altLang="en-US" sz="3200" b="1" dirty="0" smtClean="0">
                <a:solidFill>
                  <a:schemeClr val="tx2"/>
                </a:solidFill>
                <a:latin typeface="黑体" panose="02010609060101010101" pitchFamily="49" charset="-122"/>
                <a:ea typeface="黑体" panose="02010609060101010101" pitchFamily="49" charset="-122"/>
              </a:rPr>
              <a:t>选择一个或多个数据库</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092" y="788158"/>
            <a:ext cx="8059714" cy="544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椭圆 2"/>
          <p:cNvSpPr/>
          <p:nvPr/>
        </p:nvSpPr>
        <p:spPr>
          <a:xfrm>
            <a:off x="1746911" y="3398293"/>
            <a:ext cx="218365" cy="1037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1675002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4294967295"/>
          </p:nvPr>
        </p:nvSpPr>
        <p:spPr>
          <a:xfrm>
            <a:off x="7010400" y="6445250"/>
            <a:ext cx="2133600" cy="365125"/>
          </a:xfrm>
          <a:prstGeom prst="rect">
            <a:avLst/>
          </a:prstGeom>
        </p:spPr>
        <p:txBody>
          <a:bodyPr/>
          <a:lstStyle/>
          <a:p>
            <a:pPr>
              <a:defRPr/>
            </a:pPr>
            <a:fld id="{692EB797-FD68-4951-88DA-089F6B770133}" type="slidenum">
              <a:rPr lang="en-US" altLang="zh-CN" smtClean="0"/>
              <a:pPr>
                <a:defRPr/>
              </a:pPr>
              <a:t>29</a:t>
            </a:fld>
            <a:endParaRPr lang="en-US" altLang="zh-CN"/>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038" y="445827"/>
            <a:ext cx="8543925" cy="563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66176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166"/>
          <p:cNvSpPr/>
          <p:nvPr/>
        </p:nvSpPr>
        <p:spPr>
          <a:xfrm>
            <a:off x="687388" y="2909888"/>
            <a:ext cx="1804987" cy="246062"/>
          </a:xfrm>
          <a:prstGeom prst="rect">
            <a:avLst/>
          </a:prstGeom>
          <a:solidFill>
            <a:schemeClr val="bg1"/>
          </a:solidFill>
        </p:spPr>
        <p:txBody>
          <a:bodyPr>
            <a:spAutoFit/>
          </a:bodyPr>
          <a:lstStyle/>
          <a:p>
            <a:pPr marL="0" lvl="1" algn="ctr">
              <a:defRPr/>
            </a:pPr>
            <a:r>
              <a:rPr lang="en-US" sz="1000" b="1" dirty="0">
                <a:solidFill>
                  <a:srgbClr val="474747">
                    <a:lumMod val="50000"/>
                  </a:srgbClr>
                </a:solidFill>
                <a:latin typeface="+mj-lt"/>
                <a:ea typeface="+mn-ea"/>
                <a:cs typeface="Arial" pitchFamily="34" charset="0"/>
              </a:rPr>
              <a:t>Leading WK Expertise</a:t>
            </a:r>
          </a:p>
        </p:txBody>
      </p:sp>
      <p:sp>
        <p:nvSpPr>
          <p:cNvPr id="170" name="Trapezoid 169"/>
          <p:cNvSpPr/>
          <p:nvPr/>
        </p:nvSpPr>
        <p:spPr>
          <a:xfrm rot="5400000">
            <a:off x="-115932" y="3156405"/>
            <a:ext cx="4129731" cy="1550452"/>
          </a:xfrm>
          <a:prstGeom prst="trapezoid">
            <a:avLst>
              <a:gd name="adj" fmla="val 18121"/>
            </a:avLst>
          </a:prstGeom>
          <a:gradFill>
            <a:gsLst>
              <a:gs pos="100000">
                <a:srgbClr val="7BC143"/>
              </a:gs>
              <a:gs pos="47000">
                <a:schemeClr val="bg1">
                  <a:alpha val="0"/>
                  <a:lumMod val="10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mtClean="0">
              <a:solidFill>
                <a:srgbClr val="FFFFFF"/>
              </a:solidFill>
              <a:latin typeface="Trebuchet MS" pitchFamily="34" charset="0"/>
              <a:ea typeface="宋体" pitchFamily="2" charset="-122"/>
            </a:endParaRPr>
          </a:p>
        </p:txBody>
      </p:sp>
      <p:sp>
        <p:nvSpPr>
          <p:cNvPr id="171" name="Down Arrow 170"/>
          <p:cNvSpPr/>
          <p:nvPr/>
        </p:nvSpPr>
        <p:spPr>
          <a:xfrm rot="16200000">
            <a:off x="3480593" y="3352007"/>
            <a:ext cx="3573463" cy="1149350"/>
          </a:xfrm>
          <a:prstGeom prst="downArrow">
            <a:avLst>
              <a:gd name="adj1" fmla="val 80928"/>
              <a:gd name="adj2" fmla="val 50000"/>
            </a:avLst>
          </a:prstGeom>
          <a:solidFill>
            <a:srgbClr val="7BC143">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mtClean="0">
              <a:solidFill>
                <a:srgbClr val="FFFFFF"/>
              </a:solidFill>
              <a:latin typeface="Trebuchet MS" pitchFamily="34" charset="0"/>
              <a:ea typeface="宋体" pitchFamily="2" charset="-122"/>
            </a:endParaRPr>
          </a:p>
        </p:txBody>
      </p:sp>
      <p:sp>
        <p:nvSpPr>
          <p:cNvPr id="134" name="Text Placeholder 2"/>
          <p:cNvSpPr>
            <a:spLocks noGrp="1"/>
          </p:cNvSpPr>
          <p:nvPr>
            <p:ph type="body" sz="quarter" idx="12"/>
          </p:nvPr>
        </p:nvSpPr>
        <p:spPr>
          <a:xfrm>
            <a:off x="0" y="457200"/>
            <a:ext cx="8915400" cy="830997"/>
          </a:xfrm>
        </p:spPr>
        <p:txBody>
          <a:bodyPr/>
          <a:lstStyle/>
          <a:p>
            <a:pPr>
              <a:defRPr/>
            </a:pPr>
            <a:r>
              <a:rPr lang="zh-CN" altLang="en-US" sz="2400" dirty="0" smtClean="0">
                <a:solidFill>
                  <a:srgbClr val="0768A9"/>
                </a:solidFill>
                <a:latin typeface="黑体" panose="02010609060101010101" pitchFamily="49" charset="-122"/>
                <a:ea typeface="黑体" panose="02010609060101010101" pitchFamily="49" charset="-122"/>
              </a:rPr>
              <a:t>高质量内容和精准检索</a:t>
            </a:r>
            <a:endParaRPr sz="2400" dirty="0">
              <a:solidFill>
                <a:srgbClr val="0768A9"/>
              </a:solidFill>
              <a:latin typeface="黑体" panose="02010609060101010101" pitchFamily="49" charset="-122"/>
              <a:ea typeface="黑体" panose="02010609060101010101" pitchFamily="49" charset="-122"/>
            </a:endParaRPr>
          </a:p>
          <a:p>
            <a:pPr>
              <a:defRPr/>
            </a:pPr>
            <a:r>
              <a:rPr sz="2400" b="0" i="1" dirty="0" smtClean="0">
                <a:solidFill>
                  <a:schemeClr val="tx2"/>
                </a:solidFill>
                <a:latin typeface="黑体" panose="02010609060101010101" pitchFamily="49" charset="-122"/>
                <a:ea typeface="黑体" panose="02010609060101010101" pitchFamily="49" charset="-122"/>
              </a:rPr>
              <a:t> </a:t>
            </a:r>
            <a:r>
              <a:rPr sz="2200" b="0" i="1" dirty="0">
                <a:solidFill>
                  <a:schemeClr val="tx2"/>
                </a:solidFill>
                <a:latin typeface="黑体" panose="02010609060101010101" pitchFamily="49" charset="-122"/>
                <a:ea typeface="黑体" panose="02010609060101010101" pitchFamily="49" charset="-122"/>
              </a:rPr>
              <a:t>used by healthcare professionals</a:t>
            </a:r>
          </a:p>
        </p:txBody>
      </p:sp>
      <p:sp>
        <p:nvSpPr>
          <p:cNvPr id="172" name="Rectangle 171"/>
          <p:cNvSpPr/>
          <p:nvPr/>
        </p:nvSpPr>
        <p:spPr>
          <a:xfrm>
            <a:off x="7539038" y="1516063"/>
            <a:ext cx="1371600" cy="475615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mtClean="0">
              <a:solidFill>
                <a:srgbClr val="FFFFFF"/>
              </a:solidFill>
              <a:latin typeface="Trebuchet MS" pitchFamily="34" charset="0"/>
              <a:ea typeface="宋体" pitchFamily="2" charset="-122"/>
            </a:endParaRPr>
          </a:p>
        </p:txBody>
      </p:sp>
      <p:grpSp>
        <p:nvGrpSpPr>
          <p:cNvPr id="16393" name="Group 68"/>
          <p:cNvGrpSpPr>
            <a:grpSpLocks/>
          </p:cNvGrpSpPr>
          <p:nvPr/>
        </p:nvGrpSpPr>
        <p:grpSpPr bwMode="auto">
          <a:xfrm>
            <a:off x="6099175" y="1935163"/>
            <a:ext cx="1135063" cy="638175"/>
            <a:chOff x="473075" y="4947330"/>
            <a:chExt cx="928688" cy="522287"/>
          </a:xfrm>
        </p:grpSpPr>
        <p:sp>
          <p:nvSpPr>
            <p:cNvPr id="174" name="Rectangle 173"/>
            <p:cNvSpPr/>
            <p:nvPr/>
          </p:nvSpPr>
          <p:spPr>
            <a:xfrm>
              <a:off x="791297" y="4964219"/>
              <a:ext cx="301336" cy="48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mtClean="0">
                <a:solidFill>
                  <a:srgbClr val="FFFFFF"/>
                </a:solidFill>
                <a:latin typeface="Trebuchet MS" pitchFamily="34" charset="0"/>
                <a:ea typeface="宋体" pitchFamily="2" charset="-122"/>
              </a:endParaRPr>
            </a:p>
          </p:txBody>
        </p:sp>
        <p:sp>
          <p:nvSpPr>
            <p:cNvPr id="175" name="Rectangle 174"/>
            <p:cNvSpPr/>
            <p:nvPr/>
          </p:nvSpPr>
          <p:spPr>
            <a:xfrm>
              <a:off x="508145" y="5148709"/>
              <a:ext cx="287048" cy="297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mtClean="0">
                <a:solidFill>
                  <a:srgbClr val="FFFFFF"/>
                </a:solidFill>
                <a:latin typeface="Trebuchet MS" pitchFamily="34" charset="0"/>
                <a:ea typeface="宋体" pitchFamily="2" charset="-122"/>
              </a:endParaRPr>
            </a:p>
          </p:txBody>
        </p:sp>
        <p:sp>
          <p:nvSpPr>
            <p:cNvPr id="176" name="Rectangle 175"/>
            <p:cNvSpPr/>
            <p:nvPr/>
          </p:nvSpPr>
          <p:spPr>
            <a:xfrm>
              <a:off x="1084840" y="5148709"/>
              <a:ext cx="287048" cy="297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mtClean="0">
                <a:solidFill>
                  <a:srgbClr val="FFFFFF"/>
                </a:solidFill>
                <a:latin typeface="Trebuchet MS" pitchFamily="34" charset="0"/>
                <a:ea typeface="宋体" pitchFamily="2" charset="-122"/>
              </a:endParaRPr>
            </a:p>
          </p:txBody>
        </p:sp>
        <p:grpSp>
          <p:nvGrpSpPr>
            <p:cNvPr id="16491" name="Group 5"/>
            <p:cNvGrpSpPr>
              <a:grpSpLocks noChangeAspect="1"/>
            </p:cNvGrpSpPr>
            <p:nvPr/>
          </p:nvGrpSpPr>
          <p:grpSpPr bwMode="auto">
            <a:xfrm>
              <a:off x="473075" y="4947330"/>
              <a:ext cx="928688" cy="522287"/>
              <a:chOff x="298" y="3121"/>
              <a:chExt cx="585" cy="329"/>
            </a:xfrm>
          </p:grpSpPr>
          <p:sp>
            <p:nvSpPr>
              <p:cNvPr id="16492" name="AutoShape 4"/>
              <p:cNvSpPr>
                <a:spLocks noChangeAspect="1" noChangeArrowheads="1" noTextEdit="1"/>
              </p:cNvSpPr>
              <p:nvPr/>
            </p:nvSpPr>
            <p:spPr bwMode="auto">
              <a:xfrm>
                <a:off x="298" y="3121"/>
                <a:ext cx="581" cy="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79" name="Freeform 6"/>
              <p:cNvSpPr>
                <a:spLocks/>
              </p:cNvSpPr>
              <p:nvPr/>
            </p:nvSpPr>
            <p:spPr bwMode="auto">
              <a:xfrm>
                <a:off x="301" y="3421"/>
                <a:ext cx="582" cy="29"/>
              </a:xfrm>
              <a:custGeom>
                <a:avLst/>
                <a:gdLst/>
                <a:ahLst/>
                <a:cxnLst>
                  <a:cxn ang="0">
                    <a:pos x="0" y="29"/>
                  </a:cxn>
                  <a:cxn ang="0">
                    <a:pos x="582" y="29"/>
                  </a:cxn>
                  <a:cxn ang="0">
                    <a:pos x="582" y="0"/>
                  </a:cxn>
                  <a:cxn ang="0">
                    <a:pos x="0" y="0"/>
                  </a:cxn>
                  <a:cxn ang="0">
                    <a:pos x="0" y="29"/>
                  </a:cxn>
                  <a:cxn ang="0">
                    <a:pos x="0" y="29"/>
                  </a:cxn>
                </a:cxnLst>
                <a:rect l="0" t="0" r="r" b="b"/>
                <a:pathLst>
                  <a:path w="582" h="29">
                    <a:moveTo>
                      <a:pt x="0" y="29"/>
                    </a:moveTo>
                    <a:lnTo>
                      <a:pt x="582" y="29"/>
                    </a:lnTo>
                    <a:lnTo>
                      <a:pt x="582" y="0"/>
                    </a:lnTo>
                    <a:lnTo>
                      <a:pt x="0" y="0"/>
                    </a:lnTo>
                    <a:lnTo>
                      <a:pt x="0" y="29"/>
                    </a:lnTo>
                    <a:lnTo>
                      <a:pt x="0" y="29"/>
                    </a:lnTo>
                    <a:close/>
                  </a:path>
                </a:pathLst>
              </a:custGeom>
              <a:solidFill>
                <a:schemeClr val="tx1">
                  <a:lumMod val="60000"/>
                  <a:lumOff val="40000"/>
                </a:schemeClr>
              </a:solidFill>
              <a:ln w="9525">
                <a:noFill/>
                <a:round/>
                <a:headEnd/>
                <a:tailEnd/>
              </a:ln>
            </p:spPr>
            <p:txBody>
              <a:bodyPr/>
              <a:lstStyle/>
              <a:p>
                <a:pPr>
                  <a:defRPr/>
                </a:pPr>
                <a:endParaRPr lang="en-US">
                  <a:solidFill>
                    <a:srgbClr val="474747"/>
                  </a:solidFill>
                  <a:ea typeface="+mn-ea"/>
                </a:endParaRPr>
              </a:p>
            </p:txBody>
          </p:sp>
          <p:sp>
            <p:nvSpPr>
              <p:cNvPr id="16494" name="Freeform 7"/>
              <p:cNvSpPr>
                <a:spLocks/>
              </p:cNvSpPr>
              <p:nvPr/>
            </p:nvSpPr>
            <p:spPr bwMode="auto">
              <a:xfrm>
                <a:off x="316" y="3128"/>
                <a:ext cx="552" cy="293"/>
              </a:xfrm>
              <a:custGeom>
                <a:avLst/>
                <a:gdLst>
                  <a:gd name="T0" fmla="*/ 373 w 552"/>
                  <a:gd name="T1" fmla="*/ 110 h 293"/>
                  <a:gd name="T2" fmla="*/ 373 w 552"/>
                  <a:gd name="T3" fmla="*/ 0 h 293"/>
                  <a:gd name="T4" fmla="*/ 179 w 552"/>
                  <a:gd name="T5" fmla="*/ 0 h 293"/>
                  <a:gd name="T6" fmla="*/ 179 w 552"/>
                  <a:gd name="T7" fmla="*/ 110 h 293"/>
                  <a:gd name="T8" fmla="*/ 0 w 552"/>
                  <a:gd name="T9" fmla="*/ 110 h 293"/>
                  <a:gd name="T10" fmla="*/ 0 w 552"/>
                  <a:gd name="T11" fmla="*/ 293 h 293"/>
                  <a:gd name="T12" fmla="*/ 7 w 552"/>
                  <a:gd name="T13" fmla="*/ 293 h 293"/>
                  <a:gd name="T14" fmla="*/ 7 w 552"/>
                  <a:gd name="T15" fmla="*/ 121 h 293"/>
                  <a:gd name="T16" fmla="*/ 179 w 552"/>
                  <a:gd name="T17" fmla="*/ 121 h 293"/>
                  <a:gd name="T18" fmla="*/ 179 w 552"/>
                  <a:gd name="T19" fmla="*/ 293 h 293"/>
                  <a:gd name="T20" fmla="*/ 190 w 552"/>
                  <a:gd name="T21" fmla="*/ 293 h 293"/>
                  <a:gd name="T22" fmla="*/ 190 w 552"/>
                  <a:gd name="T23" fmla="*/ 11 h 293"/>
                  <a:gd name="T24" fmla="*/ 362 w 552"/>
                  <a:gd name="T25" fmla="*/ 11 h 293"/>
                  <a:gd name="T26" fmla="*/ 362 w 552"/>
                  <a:gd name="T27" fmla="*/ 293 h 293"/>
                  <a:gd name="T28" fmla="*/ 373 w 552"/>
                  <a:gd name="T29" fmla="*/ 293 h 293"/>
                  <a:gd name="T30" fmla="*/ 373 w 552"/>
                  <a:gd name="T31" fmla="*/ 121 h 293"/>
                  <a:gd name="T32" fmla="*/ 545 w 552"/>
                  <a:gd name="T33" fmla="*/ 121 h 293"/>
                  <a:gd name="T34" fmla="*/ 545 w 552"/>
                  <a:gd name="T35" fmla="*/ 293 h 293"/>
                  <a:gd name="T36" fmla="*/ 552 w 552"/>
                  <a:gd name="T37" fmla="*/ 293 h 293"/>
                  <a:gd name="T38" fmla="*/ 552 w 552"/>
                  <a:gd name="T39" fmla="*/ 110 h 293"/>
                  <a:gd name="T40" fmla="*/ 373 w 552"/>
                  <a:gd name="T41" fmla="*/ 110 h 293"/>
                  <a:gd name="T42" fmla="*/ 373 w 552"/>
                  <a:gd name="T43" fmla="*/ 110 h 2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2" h="293">
                    <a:moveTo>
                      <a:pt x="373" y="110"/>
                    </a:moveTo>
                    <a:lnTo>
                      <a:pt x="373" y="0"/>
                    </a:lnTo>
                    <a:lnTo>
                      <a:pt x="179" y="0"/>
                    </a:lnTo>
                    <a:lnTo>
                      <a:pt x="179" y="110"/>
                    </a:lnTo>
                    <a:lnTo>
                      <a:pt x="0" y="110"/>
                    </a:lnTo>
                    <a:lnTo>
                      <a:pt x="0" y="293"/>
                    </a:lnTo>
                    <a:lnTo>
                      <a:pt x="7" y="293"/>
                    </a:lnTo>
                    <a:lnTo>
                      <a:pt x="7" y="121"/>
                    </a:lnTo>
                    <a:lnTo>
                      <a:pt x="179" y="121"/>
                    </a:lnTo>
                    <a:lnTo>
                      <a:pt x="179" y="293"/>
                    </a:lnTo>
                    <a:lnTo>
                      <a:pt x="190" y="293"/>
                    </a:lnTo>
                    <a:lnTo>
                      <a:pt x="190" y="11"/>
                    </a:lnTo>
                    <a:lnTo>
                      <a:pt x="362" y="11"/>
                    </a:lnTo>
                    <a:lnTo>
                      <a:pt x="362" y="293"/>
                    </a:lnTo>
                    <a:lnTo>
                      <a:pt x="373" y="293"/>
                    </a:lnTo>
                    <a:lnTo>
                      <a:pt x="373" y="121"/>
                    </a:lnTo>
                    <a:lnTo>
                      <a:pt x="545" y="121"/>
                    </a:lnTo>
                    <a:lnTo>
                      <a:pt x="545" y="293"/>
                    </a:lnTo>
                    <a:lnTo>
                      <a:pt x="552" y="293"/>
                    </a:lnTo>
                    <a:lnTo>
                      <a:pt x="552" y="110"/>
                    </a:lnTo>
                    <a:lnTo>
                      <a:pt x="373" y="11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81" name="Freeform 8"/>
              <p:cNvSpPr>
                <a:spLocks/>
              </p:cNvSpPr>
              <p:nvPr/>
            </p:nvSpPr>
            <p:spPr bwMode="auto">
              <a:xfrm>
                <a:off x="529" y="3337"/>
                <a:ext cx="58" cy="84"/>
              </a:xfrm>
              <a:custGeom>
                <a:avLst/>
                <a:gdLst/>
                <a:ahLst/>
                <a:cxnLst>
                  <a:cxn ang="0">
                    <a:pos x="0" y="84"/>
                  </a:cxn>
                  <a:cxn ang="0">
                    <a:pos x="58" y="84"/>
                  </a:cxn>
                  <a:cxn ang="0">
                    <a:pos x="58" y="0"/>
                  </a:cxn>
                  <a:cxn ang="0">
                    <a:pos x="0" y="0"/>
                  </a:cxn>
                  <a:cxn ang="0">
                    <a:pos x="0" y="84"/>
                  </a:cxn>
                  <a:cxn ang="0">
                    <a:pos x="0" y="84"/>
                  </a:cxn>
                </a:cxnLst>
                <a:rect l="0" t="0" r="r" b="b"/>
                <a:pathLst>
                  <a:path w="58" h="84">
                    <a:moveTo>
                      <a:pt x="0" y="84"/>
                    </a:moveTo>
                    <a:lnTo>
                      <a:pt x="58" y="84"/>
                    </a:lnTo>
                    <a:lnTo>
                      <a:pt x="58" y="0"/>
                    </a:lnTo>
                    <a:lnTo>
                      <a:pt x="0" y="0"/>
                    </a:lnTo>
                    <a:lnTo>
                      <a:pt x="0" y="84"/>
                    </a:lnTo>
                    <a:lnTo>
                      <a:pt x="0" y="84"/>
                    </a:lnTo>
                    <a:close/>
                  </a:path>
                </a:pathLst>
              </a:custGeom>
              <a:solidFill>
                <a:schemeClr val="accent5">
                  <a:lumMod val="10000"/>
                  <a:lumOff val="90000"/>
                </a:schemeClr>
              </a:solidFill>
              <a:ln w="9525">
                <a:noFill/>
                <a:round/>
                <a:headEnd/>
                <a:tailEnd/>
              </a:ln>
            </p:spPr>
            <p:txBody>
              <a:bodyPr/>
              <a:lstStyle/>
              <a:p>
                <a:pPr>
                  <a:defRPr/>
                </a:pPr>
                <a:endParaRPr lang="en-US">
                  <a:solidFill>
                    <a:srgbClr val="474747"/>
                  </a:solidFill>
                  <a:ea typeface="+mn-ea"/>
                </a:endParaRPr>
              </a:p>
            </p:txBody>
          </p:sp>
          <p:sp>
            <p:nvSpPr>
              <p:cNvPr id="182" name="Freeform 9"/>
              <p:cNvSpPr>
                <a:spLocks/>
              </p:cNvSpPr>
              <p:nvPr/>
            </p:nvSpPr>
            <p:spPr bwMode="auto">
              <a:xfrm>
                <a:off x="595" y="3337"/>
                <a:ext cx="63" cy="84"/>
              </a:xfrm>
              <a:custGeom>
                <a:avLst/>
                <a:gdLst/>
                <a:ahLst/>
                <a:cxnLst>
                  <a:cxn ang="0">
                    <a:pos x="0" y="84"/>
                  </a:cxn>
                  <a:cxn ang="0">
                    <a:pos x="63" y="84"/>
                  </a:cxn>
                  <a:cxn ang="0">
                    <a:pos x="63" y="0"/>
                  </a:cxn>
                  <a:cxn ang="0">
                    <a:pos x="0" y="0"/>
                  </a:cxn>
                  <a:cxn ang="0">
                    <a:pos x="0" y="84"/>
                  </a:cxn>
                  <a:cxn ang="0">
                    <a:pos x="0" y="84"/>
                  </a:cxn>
                </a:cxnLst>
                <a:rect l="0" t="0" r="r" b="b"/>
                <a:pathLst>
                  <a:path w="63" h="84">
                    <a:moveTo>
                      <a:pt x="0" y="84"/>
                    </a:moveTo>
                    <a:lnTo>
                      <a:pt x="63" y="84"/>
                    </a:lnTo>
                    <a:lnTo>
                      <a:pt x="63" y="0"/>
                    </a:lnTo>
                    <a:lnTo>
                      <a:pt x="0" y="0"/>
                    </a:lnTo>
                    <a:lnTo>
                      <a:pt x="0" y="84"/>
                    </a:lnTo>
                    <a:lnTo>
                      <a:pt x="0" y="84"/>
                    </a:lnTo>
                    <a:close/>
                  </a:path>
                </a:pathLst>
              </a:custGeom>
              <a:solidFill>
                <a:schemeClr val="accent5">
                  <a:lumMod val="10000"/>
                  <a:lumOff val="90000"/>
                </a:schemeClr>
              </a:solidFill>
              <a:ln w="9525">
                <a:noFill/>
                <a:round/>
                <a:headEnd/>
                <a:tailEnd/>
              </a:ln>
            </p:spPr>
            <p:txBody>
              <a:bodyPr/>
              <a:lstStyle/>
              <a:p>
                <a:pPr>
                  <a:defRPr/>
                </a:pPr>
                <a:endParaRPr lang="en-US">
                  <a:solidFill>
                    <a:srgbClr val="474747"/>
                  </a:solidFill>
                  <a:ea typeface="+mn-ea"/>
                </a:endParaRPr>
              </a:p>
            </p:txBody>
          </p:sp>
          <p:sp>
            <p:nvSpPr>
              <p:cNvPr id="16497" name="Freeform 10"/>
              <p:cNvSpPr>
                <a:spLocks/>
              </p:cNvSpPr>
              <p:nvPr/>
            </p:nvSpPr>
            <p:spPr bwMode="auto">
              <a:xfrm>
                <a:off x="345" y="3271"/>
                <a:ext cx="30" cy="33"/>
              </a:xfrm>
              <a:custGeom>
                <a:avLst/>
                <a:gdLst>
                  <a:gd name="T0" fmla="*/ 0 w 30"/>
                  <a:gd name="T1" fmla="*/ 33 h 33"/>
                  <a:gd name="T2" fmla="*/ 30 w 30"/>
                  <a:gd name="T3" fmla="*/ 33 h 33"/>
                  <a:gd name="T4" fmla="*/ 30 w 30"/>
                  <a:gd name="T5" fmla="*/ 0 h 33"/>
                  <a:gd name="T6" fmla="*/ 0 w 30"/>
                  <a:gd name="T7" fmla="*/ 0 h 33"/>
                  <a:gd name="T8" fmla="*/ 0 w 30"/>
                  <a:gd name="T9" fmla="*/ 33 h 33"/>
                  <a:gd name="T10" fmla="*/ 0 w 30"/>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3">
                    <a:moveTo>
                      <a:pt x="0" y="33"/>
                    </a:moveTo>
                    <a:lnTo>
                      <a:pt x="30" y="33"/>
                    </a:lnTo>
                    <a:lnTo>
                      <a:pt x="30" y="0"/>
                    </a:lnTo>
                    <a:lnTo>
                      <a:pt x="0" y="0"/>
                    </a:lnTo>
                    <a:lnTo>
                      <a:pt x="0"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98" name="Freeform 11"/>
              <p:cNvSpPr>
                <a:spLocks/>
              </p:cNvSpPr>
              <p:nvPr/>
            </p:nvSpPr>
            <p:spPr bwMode="auto">
              <a:xfrm>
                <a:off x="396" y="3271"/>
                <a:ext cx="30" cy="33"/>
              </a:xfrm>
              <a:custGeom>
                <a:avLst/>
                <a:gdLst>
                  <a:gd name="T0" fmla="*/ 0 w 30"/>
                  <a:gd name="T1" fmla="*/ 33 h 33"/>
                  <a:gd name="T2" fmla="*/ 30 w 30"/>
                  <a:gd name="T3" fmla="*/ 33 h 33"/>
                  <a:gd name="T4" fmla="*/ 30 w 30"/>
                  <a:gd name="T5" fmla="*/ 0 h 33"/>
                  <a:gd name="T6" fmla="*/ 0 w 30"/>
                  <a:gd name="T7" fmla="*/ 0 h 33"/>
                  <a:gd name="T8" fmla="*/ 0 w 30"/>
                  <a:gd name="T9" fmla="*/ 33 h 33"/>
                  <a:gd name="T10" fmla="*/ 0 w 30"/>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3">
                    <a:moveTo>
                      <a:pt x="0" y="33"/>
                    </a:moveTo>
                    <a:lnTo>
                      <a:pt x="30" y="33"/>
                    </a:lnTo>
                    <a:lnTo>
                      <a:pt x="30" y="0"/>
                    </a:lnTo>
                    <a:lnTo>
                      <a:pt x="0" y="0"/>
                    </a:lnTo>
                    <a:lnTo>
                      <a:pt x="0"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99" name="Freeform 12"/>
              <p:cNvSpPr>
                <a:spLocks/>
              </p:cNvSpPr>
              <p:nvPr/>
            </p:nvSpPr>
            <p:spPr bwMode="auto">
              <a:xfrm>
                <a:off x="444" y="3271"/>
                <a:ext cx="33" cy="33"/>
              </a:xfrm>
              <a:custGeom>
                <a:avLst/>
                <a:gdLst>
                  <a:gd name="T0" fmla="*/ 0 w 33"/>
                  <a:gd name="T1" fmla="*/ 33 h 33"/>
                  <a:gd name="T2" fmla="*/ 33 w 33"/>
                  <a:gd name="T3" fmla="*/ 33 h 33"/>
                  <a:gd name="T4" fmla="*/ 33 w 33"/>
                  <a:gd name="T5" fmla="*/ 0 h 33"/>
                  <a:gd name="T6" fmla="*/ 0 w 33"/>
                  <a:gd name="T7" fmla="*/ 0 h 33"/>
                  <a:gd name="T8" fmla="*/ 0 w 33"/>
                  <a:gd name="T9" fmla="*/ 33 h 33"/>
                  <a:gd name="T10" fmla="*/ 0 w 33"/>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3">
                    <a:moveTo>
                      <a:pt x="0" y="33"/>
                    </a:moveTo>
                    <a:lnTo>
                      <a:pt x="33" y="33"/>
                    </a:lnTo>
                    <a:lnTo>
                      <a:pt x="33" y="0"/>
                    </a:lnTo>
                    <a:lnTo>
                      <a:pt x="0" y="0"/>
                    </a:lnTo>
                    <a:lnTo>
                      <a:pt x="0"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0" name="Freeform 13"/>
              <p:cNvSpPr>
                <a:spLocks/>
              </p:cNvSpPr>
              <p:nvPr/>
            </p:nvSpPr>
            <p:spPr bwMode="auto">
              <a:xfrm>
                <a:off x="345" y="3318"/>
                <a:ext cx="30" cy="30"/>
              </a:xfrm>
              <a:custGeom>
                <a:avLst/>
                <a:gdLst>
                  <a:gd name="T0" fmla="*/ 0 w 30"/>
                  <a:gd name="T1" fmla="*/ 30 h 30"/>
                  <a:gd name="T2" fmla="*/ 30 w 30"/>
                  <a:gd name="T3" fmla="*/ 30 h 30"/>
                  <a:gd name="T4" fmla="*/ 30 w 30"/>
                  <a:gd name="T5" fmla="*/ 0 h 30"/>
                  <a:gd name="T6" fmla="*/ 0 w 30"/>
                  <a:gd name="T7" fmla="*/ 0 h 30"/>
                  <a:gd name="T8" fmla="*/ 0 w 30"/>
                  <a:gd name="T9" fmla="*/ 30 h 30"/>
                  <a:gd name="T10" fmla="*/ 0 w 30"/>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0">
                    <a:moveTo>
                      <a:pt x="0" y="30"/>
                    </a:moveTo>
                    <a:lnTo>
                      <a:pt x="30" y="30"/>
                    </a:lnTo>
                    <a:lnTo>
                      <a:pt x="30" y="0"/>
                    </a:lnTo>
                    <a:lnTo>
                      <a:pt x="0" y="0"/>
                    </a:lnTo>
                    <a:lnTo>
                      <a:pt x="0" y="3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1" name="Freeform 14"/>
              <p:cNvSpPr>
                <a:spLocks/>
              </p:cNvSpPr>
              <p:nvPr/>
            </p:nvSpPr>
            <p:spPr bwMode="auto">
              <a:xfrm>
                <a:off x="396" y="3318"/>
                <a:ext cx="30" cy="30"/>
              </a:xfrm>
              <a:custGeom>
                <a:avLst/>
                <a:gdLst>
                  <a:gd name="T0" fmla="*/ 0 w 30"/>
                  <a:gd name="T1" fmla="*/ 30 h 30"/>
                  <a:gd name="T2" fmla="*/ 30 w 30"/>
                  <a:gd name="T3" fmla="*/ 30 h 30"/>
                  <a:gd name="T4" fmla="*/ 30 w 30"/>
                  <a:gd name="T5" fmla="*/ 0 h 30"/>
                  <a:gd name="T6" fmla="*/ 0 w 30"/>
                  <a:gd name="T7" fmla="*/ 0 h 30"/>
                  <a:gd name="T8" fmla="*/ 0 w 30"/>
                  <a:gd name="T9" fmla="*/ 30 h 30"/>
                  <a:gd name="T10" fmla="*/ 0 w 30"/>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0">
                    <a:moveTo>
                      <a:pt x="0" y="30"/>
                    </a:moveTo>
                    <a:lnTo>
                      <a:pt x="30" y="30"/>
                    </a:lnTo>
                    <a:lnTo>
                      <a:pt x="30" y="0"/>
                    </a:lnTo>
                    <a:lnTo>
                      <a:pt x="0" y="0"/>
                    </a:lnTo>
                    <a:lnTo>
                      <a:pt x="0" y="3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2" name="Freeform 15"/>
              <p:cNvSpPr>
                <a:spLocks/>
              </p:cNvSpPr>
              <p:nvPr/>
            </p:nvSpPr>
            <p:spPr bwMode="auto">
              <a:xfrm>
                <a:off x="444" y="3318"/>
                <a:ext cx="33" cy="30"/>
              </a:xfrm>
              <a:custGeom>
                <a:avLst/>
                <a:gdLst>
                  <a:gd name="T0" fmla="*/ 0 w 33"/>
                  <a:gd name="T1" fmla="*/ 30 h 30"/>
                  <a:gd name="T2" fmla="*/ 33 w 33"/>
                  <a:gd name="T3" fmla="*/ 30 h 30"/>
                  <a:gd name="T4" fmla="*/ 33 w 33"/>
                  <a:gd name="T5" fmla="*/ 0 h 30"/>
                  <a:gd name="T6" fmla="*/ 0 w 33"/>
                  <a:gd name="T7" fmla="*/ 0 h 30"/>
                  <a:gd name="T8" fmla="*/ 0 w 33"/>
                  <a:gd name="T9" fmla="*/ 30 h 30"/>
                  <a:gd name="T10" fmla="*/ 0 w 33"/>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0">
                    <a:moveTo>
                      <a:pt x="0" y="30"/>
                    </a:moveTo>
                    <a:lnTo>
                      <a:pt x="33" y="30"/>
                    </a:lnTo>
                    <a:lnTo>
                      <a:pt x="33" y="0"/>
                    </a:lnTo>
                    <a:lnTo>
                      <a:pt x="0" y="0"/>
                    </a:lnTo>
                    <a:lnTo>
                      <a:pt x="0" y="3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3" name="Freeform 16"/>
              <p:cNvSpPr>
                <a:spLocks/>
              </p:cNvSpPr>
              <p:nvPr/>
            </p:nvSpPr>
            <p:spPr bwMode="auto">
              <a:xfrm>
                <a:off x="345" y="3366"/>
                <a:ext cx="30" cy="29"/>
              </a:xfrm>
              <a:custGeom>
                <a:avLst/>
                <a:gdLst>
                  <a:gd name="T0" fmla="*/ 0 w 30"/>
                  <a:gd name="T1" fmla="*/ 29 h 29"/>
                  <a:gd name="T2" fmla="*/ 30 w 30"/>
                  <a:gd name="T3" fmla="*/ 29 h 29"/>
                  <a:gd name="T4" fmla="*/ 30 w 30"/>
                  <a:gd name="T5" fmla="*/ 0 h 29"/>
                  <a:gd name="T6" fmla="*/ 0 w 30"/>
                  <a:gd name="T7" fmla="*/ 0 h 29"/>
                  <a:gd name="T8" fmla="*/ 0 w 30"/>
                  <a:gd name="T9" fmla="*/ 29 h 29"/>
                  <a:gd name="T10" fmla="*/ 0 w 30"/>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9">
                    <a:moveTo>
                      <a:pt x="0" y="29"/>
                    </a:moveTo>
                    <a:lnTo>
                      <a:pt x="30" y="29"/>
                    </a:lnTo>
                    <a:lnTo>
                      <a:pt x="30" y="0"/>
                    </a:lnTo>
                    <a:lnTo>
                      <a:pt x="0" y="0"/>
                    </a:lnTo>
                    <a:lnTo>
                      <a:pt x="0" y="2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4" name="Freeform 17"/>
              <p:cNvSpPr>
                <a:spLocks/>
              </p:cNvSpPr>
              <p:nvPr/>
            </p:nvSpPr>
            <p:spPr bwMode="auto">
              <a:xfrm>
                <a:off x="396" y="3366"/>
                <a:ext cx="30" cy="29"/>
              </a:xfrm>
              <a:custGeom>
                <a:avLst/>
                <a:gdLst>
                  <a:gd name="T0" fmla="*/ 0 w 30"/>
                  <a:gd name="T1" fmla="*/ 29 h 29"/>
                  <a:gd name="T2" fmla="*/ 30 w 30"/>
                  <a:gd name="T3" fmla="*/ 29 h 29"/>
                  <a:gd name="T4" fmla="*/ 30 w 30"/>
                  <a:gd name="T5" fmla="*/ 0 h 29"/>
                  <a:gd name="T6" fmla="*/ 0 w 30"/>
                  <a:gd name="T7" fmla="*/ 0 h 29"/>
                  <a:gd name="T8" fmla="*/ 0 w 30"/>
                  <a:gd name="T9" fmla="*/ 29 h 29"/>
                  <a:gd name="T10" fmla="*/ 0 w 30"/>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9">
                    <a:moveTo>
                      <a:pt x="0" y="29"/>
                    </a:moveTo>
                    <a:lnTo>
                      <a:pt x="30" y="29"/>
                    </a:lnTo>
                    <a:lnTo>
                      <a:pt x="30" y="0"/>
                    </a:lnTo>
                    <a:lnTo>
                      <a:pt x="0" y="0"/>
                    </a:lnTo>
                    <a:lnTo>
                      <a:pt x="0" y="2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5" name="Freeform 18"/>
              <p:cNvSpPr>
                <a:spLocks/>
              </p:cNvSpPr>
              <p:nvPr/>
            </p:nvSpPr>
            <p:spPr bwMode="auto">
              <a:xfrm>
                <a:off x="444" y="3366"/>
                <a:ext cx="33" cy="29"/>
              </a:xfrm>
              <a:custGeom>
                <a:avLst/>
                <a:gdLst>
                  <a:gd name="T0" fmla="*/ 0 w 33"/>
                  <a:gd name="T1" fmla="*/ 29 h 29"/>
                  <a:gd name="T2" fmla="*/ 33 w 33"/>
                  <a:gd name="T3" fmla="*/ 29 h 29"/>
                  <a:gd name="T4" fmla="*/ 33 w 33"/>
                  <a:gd name="T5" fmla="*/ 0 h 29"/>
                  <a:gd name="T6" fmla="*/ 0 w 33"/>
                  <a:gd name="T7" fmla="*/ 0 h 29"/>
                  <a:gd name="T8" fmla="*/ 0 w 33"/>
                  <a:gd name="T9" fmla="*/ 29 h 29"/>
                  <a:gd name="T10" fmla="*/ 0 w 33"/>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9">
                    <a:moveTo>
                      <a:pt x="0" y="29"/>
                    </a:moveTo>
                    <a:lnTo>
                      <a:pt x="33" y="29"/>
                    </a:lnTo>
                    <a:lnTo>
                      <a:pt x="33" y="0"/>
                    </a:lnTo>
                    <a:lnTo>
                      <a:pt x="0" y="0"/>
                    </a:lnTo>
                    <a:lnTo>
                      <a:pt x="0" y="2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6" name="Freeform 19"/>
              <p:cNvSpPr>
                <a:spLocks/>
              </p:cNvSpPr>
              <p:nvPr/>
            </p:nvSpPr>
            <p:spPr bwMode="auto">
              <a:xfrm>
                <a:off x="707" y="3271"/>
                <a:ext cx="29" cy="33"/>
              </a:xfrm>
              <a:custGeom>
                <a:avLst/>
                <a:gdLst>
                  <a:gd name="T0" fmla="*/ 0 w 29"/>
                  <a:gd name="T1" fmla="*/ 33 h 33"/>
                  <a:gd name="T2" fmla="*/ 29 w 29"/>
                  <a:gd name="T3" fmla="*/ 33 h 33"/>
                  <a:gd name="T4" fmla="*/ 29 w 29"/>
                  <a:gd name="T5" fmla="*/ 0 h 33"/>
                  <a:gd name="T6" fmla="*/ 0 w 29"/>
                  <a:gd name="T7" fmla="*/ 0 h 33"/>
                  <a:gd name="T8" fmla="*/ 0 w 29"/>
                  <a:gd name="T9" fmla="*/ 33 h 33"/>
                  <a:gd name="T10" fmla="*/ 0 w 29"/>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3">
                    <a:moveTo>
                      <a:pt x="0" y="33"/>
                    </a:moveTo>
                    <a:lnTo>
                      <a:pt x="29" y="33"/>
                    </a:lnTo>
                    <a:lnTo>
                      <a:pt x="29" y="0"/>
                    </a:lnTo>
                    <a:lnTo>
                      <a:pt x="0" y="0"/>
                    </a:lnTo>
                    <a:lnTo>
                      <a:pt x="0"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7" name="Freeform 20"/>
              <p:cNvSpPr>
                <a:spLocks/>
              </p:cNvSpPr>
              <p:nvPr/>
            </p:nvSpPr>
            <p:spPr bwMode="auto">
              <a:xfrm>
                <a:off x="758" y="3271"/>
                <a:ext cx="30" cy="33"/>
              </a:xfrm>
              <a:custGeom>
                <a:avLst/>
                <a:gdLst>
                  <a:gd name="T0" fmla="*/ 0 w 30"/>
                  <a:gd name="T1" fmla="*/ 33 h 33"/>
                  <a:gd name="T2" fmla="*/ 30 w 30"/>
                  <a:gd name="T3" fmla="*/ 33 h 33"/>
                  <a:gd name="T4" fmla="*/ 30 w 30"/>
                  <a:gd name="T5" fmla="*/ 0 h 33"/>
                  <a:gd name="T6" fmla="*/ 0 w 30"/>
                  <a:gd name="T7" fmla="*/ 0 h 33"/>
                  <a:gd name="T8" fmla="*/ 0 w 30"/>
                  <a:gd name="T9" fmla="*/ 33 h 33"/>
                  <a:gd name="T10" fmla="*/ 0 w 30"/>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3">
                    <a:moveTo>
                      <a:pt x="0" y="33"/>
                    </a:moveTo>
                    <a:lnTo>
                      <a:pt x="30" y="33"/>
                    </a:lnTo>
                    <a:lnTo>
                      <a:pt x="30" y="0"/>
                    </a:lnTo>
                    <a:lnTo>
                      <a:pt x="0" y="0"/>
                    </a:lnTo>
                    <a:lnTo>
                      <a:pt x="0"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8" name="Freeform 21"/>
              <p:cNvSpPr>
                <a:spLocks/>
              </p:cNvSpPr>
              <p:nvPr/>
            </p:nvSpPr>
            <p:spPr bwMode="auto">
              <a:xfrm>
                <a:off x="809" y="3271"/>
                <a:ext cx="30" cy="33"/>
              </a:xfrm>
              <a:custGeom>
                <a:avLst/>
                <a:gdLst>
                  <a:gd name="T0" fmla="*/ 0 w 30"/>
                  <a:gd name="T1" fmla="*/ 33 h 33"/>
                  <a:gd name="T2" fmla="*/ 30 w 30"/>
                  <a:gd name="T3" fmla="*/ 33 h 33"/>
                  <a:gd name="T4" fmla="*/ 30 w 30"/>
                  <a:gd name="T5" fmla="*/ 0 h 33"/>
                  <a:gd name="T6" fmla="*/ 0 w 30"/>
                  <a:gd name="T7" fmla="*/ 0 h 33"/>
                  <a:gd name="T8" fmla="*/ 0 w 30"/>
                  <a:gd name="T9" fmla="*/ 33 h 33"/>
                  <a:gd name="T10" fmla="*/ 0 w 30"/>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3">
                    <a:moveTo>
                      <a:pt x="0" y="33"/>
                    </a:moveTo>
                    <a:lnTo>
                      <a:pt x="30" y="33"/>
                    </a:lnTo>
                    <a:lnTo>
                      <a:pt x="30" y="0"/>
                    </a:lnTo>
                    <a:lnTo>
                      <a:pt x="0" y="0"/>
                    </a:lnTo>
                    <a:lnTo>
                      <a:pt x="0"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09" name="Freeform 22"/>
              <p:cNvSpPr>
                <a:spLocks/>
              </p:cNvSpPr>
              <p:nvPr/>
            </p:nvSpPr>
            <p:spPr bwMode="auto">
              <a:xfrm>
                <a:off x="707" y="3318"/>
                <a:ext cx="29" cy="30"/>
              </a:xfrm>
              <a:custGeom>
                <a:avLst/>
                <a:gdLst>
                  <a:gd name="T0" fmla="*/ 0 w 29"/>
                  <a:gd name="T1" fmla="*/ 30 h 30"/>
                  <a:gd name="T2" fmla="*/ 29 w 29"/>
                  <a:gd name="T3" fmla="*/ 30 h 30"/>
                  <a:gd name="T4" fmla="*/ 29 w 29"/>
                  <a:gd name="T5" fmla="*/ 0 h 30"/>
                  <a:gd name="T6" fmla="*/ 0 w 29"/>
                  <a:gd name="T7" fmla="*/ 0 h 30"/>
                  <a:gd name="T8" fmla="*/ 0 w 29"/>
                  <a:gd name="T9" fmla="*/ 30 h 30"/>
                  <a:gd name="T10" fmla="*/ 0 w 29"/>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0" y="30"/>
                    </a:moveTo>
                    <a:lnTo>
                      <a:pt x="29" y="30"/>
                    </a:lnTo>
                    <a:lnTo>
                      <a:pt x="29" y="0"/>
                    </a:lnTo>
                    <a:lnTo>
                      <a:pt x="0" y="0"/>
                    </a:lnTo>
                    <a:lnTo>
                      <a:pt x="0" y="3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10" name="Freeform 23"/>
              <p:cNvSpPr>
                <a:spLocks/>
              </p:cNvSpPr>
              <p:nvPr/>
            </p:nvSpPr>
            <p:spPr bwMode="auto">
              <a:xfrm>
                <a:off x="758" y="3318"/>
                <a:ext cx="30" cy="30"/>
              </a:xfrm>
              <a:custGeom>
                <a:avLst/>
                <a:gdLst>
                  <a:gd name="T0" fmla="*/ 0 w 30"/>
                  <a:gd name="T1" fmla="*/ 30 h 30"/>
                  <a:gd name="T2" fmla="*/ 30 w 30"/>
                  <a:gd name="T3" fmla="*/ 30 h 30"/>
                  <a:gd name="T4" fmla="*/ 30 w 30"/>
                  <a:gd name="T5" fmla="*/ 0 h 30"/>
                  <a:gd name="T6" fmla="*/ 0 w 30"/>
                  <a:gd name="T7" fmla="*/ 0 h 30"/>
                  <a:gd name="T8" fmla="*/ 0 w 30"/>
                  <a:gd name="T9" fmla="*/ 30 h 30"/>
                  <a:gd name="T10" fmla="*/ 0 w 30"/>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0">
                    <a:moveTo>
                      <a:pt x="0" y="30"/>
                    </a:moveTo>
                    <a:lnTo>
                      <a:pt x="30" y="30"/>
                    </a:lnTo>
                    <a:lnTo>
                      <a:pt x="30" y="0"/>
                    </a:lnTo>
                    <a:lnTo>
                      <a:pt x="0" y="0"/>
                    </a:lnTo>
                    <a:lnTo>
                      <a:pt x="0" y="3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11" name="Freeform 24"/>
              <p:cNvSpPr>
                <a:spLocks/>
              </p:cNvSpPr>
              <p:nvPr/>
            </p:nvSpPr>
            <p:spPr bwMode="auto">
              <a:xfrm>
                <a:off x="809" y="3318"/>
                <a:ext cx="30" cy="30"/>
              </a:xfrm>
              <a:custGeom>
                <a:avLst/>
                <a:gdLst>
                  <a:gd name="T0" fmla="*/ 0 w 30"/>
                  <a:gd name="T1" fmla="*/ 30 h 30"/>
                  <a:gd name="T2" fmla="*/ 30 w 30"/>
                  <a:gd name="T3" fmla="*/ 30 h 30"/>
                  <a:gd name="T4" fmla="*/ 30 w 30"/>
                  <a:gd name="T5" fmla="*/ 0 h 30"/>
                  <a:gd name="T6" fmla="*/ 0 w 30"/>
                  <a:gd name="T7" fmla="*/ 0 h 30"/>
                  <a:gd name="T8" fmla="*/ 0 w 30"/>
                  <a:gd name="T9" fmla="*/ 30 h 30"/>
                  <a:gd name="T10" fmla="*/ 0 w 30"/>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0">
                    <a:moveTo>
                      <a:pt x="0" y="30"/>
                    </a:moveTo>
                    <a:lnTo>
                      <a:pt x="30" y="30"/>
                    </a:lnTo>
                    <a:lnTo>
                      <a:pt x="30" y="0"/>
                    </a:lnTo>
                    <a:lnTo>
                      <a:pt x="0" y="0"/>
                    </a:lnTo>
                    <a:lnTo>
                      <a:pt x="0" y="3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12" name="Freeform 25"/>
              <p:cNvSpPr>
                <a:spLocks/>
              </p:cNvSpPr>
              <p:nvPr/>
            </p:nvSpPr>
            <p:spPr bwMode="auto">
              <a:xfrm>
                <a:off x="707" y="3366"/>
                <a:ext cx="29" cy="29"/>
              </a:xfrm>
              <a:custGeom>
                <a:avLst/>
                <a:gdLst>
                  <a:gd name="T0" fmla="*/ 0 w 29"/>
                  <a:gd name="T1" fmla="*/ 29 h 29"/>
                  <a:gd name="T2" fmla="*/ 29 w 29"/>
                  <a:gd name="T3" fmla="*/ 29 h 29"/>
                  <a:gd name="T4" fmla="*/ 29 w 29"/>
                  <a:gd name="T5" fmla="*/ 0 h 29"/>
                  <a:gd name="T6" fmla="*/ 0 w 29"/>
                  <a:gd name="T7" fmla="*/ 0 h 29"/>
                  <a:gd name="T8" fmla="*/ 0 w 29"/>
                  <a:gd name="T9" fmla="*/ 29 h 29"/>
                  <a:gd name="T10" fmla="*/ 0 w 2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9">
                    <a:moveTo>
                      <a:pt x="0" y="29"/>
                    </a:moveTo>
                    <a:lnTo>
                      <a:pt x="29" y="29"/>
                    </a:lnTo>
                    <a:lnTo>
                      <a:pt x="29" y="0"/>
                    </a:lnTo>
                    <a:lnTo>
                      <a:pt x="0" y="0"/>
                    </a:lnTo>
                    <a:lnTo>
                      <a:pt x="0" y="2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13" name="Freeform 26"/>
              <p:cNvSpPr>
                <a:spLocks/>
              </p:cNvSpPr>
              <p:nvPr/>
            </p:nvSpPr>
            <p:spPr bwMode="auto">
              <a:xfrm>
                <a:off x="758" y="3366"/>
                <a:ext cx="30" cy="29"/>
              </a:xfrm>
              <a:custGeom>
                <a:avLst/>
                <a:gdLst>
                  <a:gd name="T0" fmla="*/ 0 w 30"/>
                  <a:gd name="T1" fmla="*/ 29 h 29"/>
                  <a:gd name="T2" fmla="*/ 30 w 30"/>
                  <a:gd name="T3" fmla="*/ 29 h 29"/>
                  <a:gd name="T4" fmla="*/ 30 w 30"/>
                  <a:gd name="T5" fmla="*/ 0 h 29"/>
                  <a:gd name="T6" fmla="*/ 0 w 30"/>
                  <a:gd name="T7" fmla="*/ 0 h 29"/>
                  <a:gd name="T8" fmla="*/ 0 w 30"/>
                  <a:gd name="T9" fmla="*/ 29 h 29"/>
                  <a:gd name="T10" fmla="*/ 0 w 30"/>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9">
                    <a:moveTo>
                      <a:pt x="0" y="29"/>
                    </a:moveTo>
                    <a:lnTo>
                      <a:pt x="30" y="29"/>
                    </a:lnTo>
                    <a:lnTo>
                      <a:pt x="30" y="0"/>
                    </a:lnTo>
                    <a:lnTo>
                      <a:pt x="0" y="0"/>
                    </a:lnTo>
                    <a:lnTo>
                      <a:pt x="0" y="2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14" name="Freeform 27"/>
              <p:cNvSpPr>
                <a:spLocks/>
              </p:cNvSpPr>
              <p:nvPr/>
            </p:nvSpPr>
            <p:spPr bwMode="auto">
              <a:xfrm>
                <a:off x="809" y="3366"/>
                <a:ext cx="30" cy="29"/>
              </a:xfrm>
              <a:custGeom>
                <a:avLst/>
                <a:gdLst>
                  <a:gd name="T0" fmla="*/ 0 w 30"/>
                  <a:gd name="T1" fmla="*/ 29 h 29"/>
                  <a:gd name="T2" fmla="*/ 30 w 30"/>
                  <a:gd name="T3" fmla="*/ 29 h 29"/>
                  <a:gd name="T4" fmla="*/ 30 w 30"/>
                  <a:gd name="T5" fmla="*/ 0 h 29"/>
                  <a:gd name="T6" fmla="*/ 0 w 30"/>
                  <a:gd name="T7" fmla="*/ 0 h 29"/>
                  <a:gd name="T8" fmla="*/ 0 w 30"/>
                  <a:gd name="T9" fmla="*/ 29 h 29"/>
                  <a:gd name="T10" fmla="*/ 0 w 30"/>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9">
                    <a:moveTo>
                      <a:pt x="0" y="29"/>
                    </a:moveTo>
                    <a:lnTo>
                      <a:pt x="30" y="29"/>
                    </a:lnTo>
                    <a:lnTo>
                      <a:pt x="30" y="0"/>
                    </a:lnTo>
                    <a:lnTo>
                      <a:pt x="0" y="0"/>
                    </a:lnTo>
                    <a:lnTo>
                      <a:pt x="0" y="2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70" name="Freeform 28"/>
              <p:cNvSpPr>
                <a:spLocks/>
              </p:cNvSpPr>
              <p:nvPr/>
            </p:nvSpPr>
            <p:spPr bwMode="auto">
              <a:xfrm>
                <a:off x="528" y="3158"/>
                <a:ext cx="128" cy="128"/>
              </a:xfrm>
              <a:custGeom>
                <a:avLst/>
                <a:gdLst/>
                <a:ahLst/>
                <a:cxnLst>
                  <a:cxn ang="0">
                    <a:pos x="128" y="44"/>
                  </a:cxn>
                  <a:cxn ang="0">
                    <a:pos x="84" y="44"/>
                  </a:cxn>
                  <a:cxn ang="0">
                    <a:pos x="84" y="0"/>
                  </a:cxn>
                  <a:cxn ang="0">
                    <a:pos x="44" y="0"/>
                  </a:cxn>
                  <a:cxn ang="0">
                    <a:pos x="44" y="44"/>
                  </a:cxn>
                  <a:cxn ang="0">
                    <a:pos x="0" y="44"/>
                  </a:cxn>
                  <a:cxn ang="0">
                    <a:pos x="0" y="84"/>
                  </a:cxn>
                  <a:cxn ang="0">
                    <a:pos x="44" y="84"/>
                  </a:cxn>
                  <a:cxn ang="0">
                    <a:pos x="44" y="128"/>
                  </a:cxn>
                  <a:cxn ang="0">
                    <a:pos x="84" y="128"/>
                  </a:cxn>
                  <a:cxn ang="0">
                    <a:pos x="84" y="84"/>
                  </a:cxn>
                  <a:cxn ang="0">
                    <a:pos x="128" y="84"/>
                  </a:cxn>
                  <a:cxn ang="0">
                    <a:pos x="128" y="44"/>
                  </a:cxn>
                  <a:cxn ang="0">
                    <a:pos x="128" y="44"/>
                  </a:cxn>
                </a:cxnLst>
                <a:rect l="0" t="0" r="r" b="b"/>
                <a:pathLst>
                  <a:path w="128" h="128">
                    <a:moveTo>
                      <a:pt x="128" y="44"/>
                    </a:moveTo>
                    <a:lnTo>
                      <a:pt x="84" y="44"/>
                    </a:lnTo>
                    <a:lnTo>
                      <a:pt x="84" y="0"/>
                    </a:lnTo>
                    <a:lnTo>
                      <a:pt x="44" y="0"/>
                    </a:lnTo>
                    <a:lnTo>
                      <a:pt x="44" y="44"/>
                    </a:lnTo>
                    <a:lnTo>
                      <a:pt x="0" y="44"/>
                    </a:lnTo>
                    <a:lnTo>
                      <a:pt x="0" y="84"/>
                    </a:lnTo>
                    <a:lnTo>
                      <a:pt x="44" y="84"/>
                    </a:lnTo>
                    <a:lnTo>
                      <a:pt x="44" y="128"/>
                    </a:lnTo>
                    <a:lnTo>
                      <a:pt x="84" y="128"/>
                    </a:lnTo>
                    <a:lnTo>
                      <a:pt x="84" y="84"/>
                    </a:lnTo>
                    <a:lnTo>
                      <a:pt x="128" y="84"/>
                    </a:lnTo>
                    <a:lnTo>
                      <a:pt x="128" y="44"/>
                    </a:lnTo>
                    <a:lnTo>
                      <a:pt x="128" y="44"/>
                    </a:lnTo>
                    <a:close/>
                  </a:path>
                </a:pathLst>
              </a:custGeom>
              <a:solidFill>
                <a:schemeClr val="accent3"/>
              </a:solidFill>
              <a:ln w="9525">
                <a:noFill/>
                <a:round/>
                <a:headEnd/>
                <a:tailEnd/>
              </a:ln>
            </p:spPr>
            <p:txBody>
              <a:bodyPr/>
              <a:lstStyle/>
              <a:p>
                <a:pPr>
                  <a:defRPr/>
                </a:pPr>
                <a:endParaRPr lang="en-US">
                  <a:solidFill>
                    <a:srgbClr val="474747"/>
                  </a:solidFill>
                  <a:ea typeface="+mn-ea"/>
                </a:endParaRPr>
              </a:p>
            </p:txBody>
          </p:sp>
          <p:sp>
            <p:nvSpPr>
              <p:cNvPr id="16516" name="Freeform 29"/>
              <p:cNvSpPr>
                <a:spLocks/>
              </p:cNvSpPr>
              <p:nvPr/>
            </p:nvSpPr>
            <p:spPr bwMode="auto">
              <a:xfrm>
                <a:off x="484" y="3121"/>
                <a:ext cx="216" cy="18"/>
              </a:xfrm>
              <a:custGeom>
                <a:avLst/>
                <a:gdLst>
                  <a:gd name="T0" fmla="*/ 0 w 216"/>
                  <a:gd name="T1" fmla="*/ 18 h 18"/>
                  <a:gd name="T2" fmla="*/ 216 w 216"/>
                  <a:gd name="T3" fmla="*/ 18 h 18"/>
                  <a:gd name="T4" fmla="*/ 216 w 216"/>
                  <a:gd name="T5" fmla="*/ 0 h 18"/>
                  <a:gd name="T6" fmla="*/ 0 w 216"/>
                  <a:gd name="T7" fmla="*/ 0 h 18"/>
                  <a:gd name="T8" fmla="*/ 0 w 216"/>
                  <a:gd name="T9" fmla="*/ 18 h 18"/>
                  <a:gd name="T10" fmla="*/ 0 w 216"/>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18">
                    <a:moveTo>
                      <a:pt x="0" y="18"/>
                    </a:moveTo>
                    <a:lnTo>
                      <a:pt x="216" y="18"/>
                    </a:lnTo>
                    <a:lnTo>
                      <a:pt x="216" y="0"/>
                    </a:lnTo>
                    <a:lnTo>
                      <a:pt x="0" y="0"/>
                    </a:lnTo>
                    <a:lnTo>
                      <a:pt x="0" y="1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17" name="Freeform 30"/>
              <p:cNvSpPr>
                <a:spLocks/>
              </p:cNvSpPr>
              <p:nvPr/>
            </p:nvSpPr>
            <p:spPr bwMode="auto">
              <a:xfrm>
                <a:off x="301" y="3227"/>
                <a:ext cx="205" cy="22"/>
              </a:xfrm>
              <a:custGeom>
                <a:avLst/>
                <a:gdLst>
                  <a:gd name="T0" fmla="*/ 0 w 205"/>
                  <a:gd name="T1" fmla="*/ 22 h 22"/>
                  <a:gd name="T2" fmla="*/ 205 w 205"/>
                  <a:gd name="T3" fmla="*/ 22 h 22"/>
                  <a:gd name="T4" fmla="*/ 205 w 205"/>
                  <a:gd name="T5" fmla="*/ 0 h 22"/>
                  <a:gd name="T6" fmla="*/ 0 w 205"/>
                  <a:gd name="T7" fmla="*/ 0 h 22"/>
                  <a:gd name="T8" fmla="*/ 0 w 205"/>
                  <a:gd name="T9" fmla="*/ 22 h 22"/>
                  <a:gd name="T10" fmla="*/ 0 w 205"/>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 h="22">
                    <a:moveTo>
                      <a:pt x="0" y="22"/>
                    </a:moveTo>
                    <a:lnTo>
                      <a:pt x="205" y="22"/>
                    </a:lnTo>
                    <a:lnTo>
                      <a:pt x="205" y="0"/>
                    </a:lnTo>
                    <a:lnTo>
                      <a:pt x="0" y="0"/>
                    </a:lnTo>
                    <a:lnTo>
                      <a:pt x="0" y="2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18" name="Freeform 31"/>
              <p:cNvSpPr>
                <a:spLocks/>
              </p:cNvSpPr>
              <p:nvPr/>
            </p:nvSpPr>
            <p:spPr bwMode="auto">
              <a:xfrm>
                <a:off x="517" y="3315"/>
                <a:ext cx="150" cy="22"/>
              </a:xfrm>
              <a:custGeom>
                <a:avLst/>
                <a:gdLst>
                  <a:gd name="T0" fmla="*/ 0 w 150"/>
                  <a:gd name="T1" fmla="*/ 22 h 22"/>
                  <a:gd name="T2" fmla="*/ 150 w 150"/>
                  <a:gd name="T3" fmla="*/ 22 h 22"/>
                  <a:gd name="T4" fmla="*/ 150 w 150"/>
                  <a:gd name="T5" fmla="*/ 0 h 22"/>
                  <a:gd name="T6" fmla="*/ 0 w 150"/>
                  <a:gd name="T7" fmla="*/ 0 h 22"/>
                  <a:gd name="T8" fmla="*/ 0 w 150"/>
                  <a:gd name="T9" fmla="*/ 22 h 22"/>
                  <a:gd name="T10" fmla="*/ 0 w 150"/>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22">
                    <a:moveTo>
                      <a:pt x="0" y="22"/>
                    </a:moveTo>
                    <a:lnTo>
                      <a:pt x="150" y="22"/>
                    </a:lnTo>
                    <a:lnTo>
                      <a:pt x="150" y="0"/>
                    </a:lnTo>
                    <a:lnTo>
                      <a:pt x="0" y="0"/>
                    </a:lnTo>
                    <a:lnTo>
                      <a:pt x="0" y="2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519" name="Freeform 32"/>
              <p:cNvSpPr>
                <a:spLocks/>
              </p:cNvSpPr>
              <p:nvPr/>
            </p:nvSpPr>
            <p:spPr bwMode="auto">
              <a:xfrm>
                <a:off x="678" y="3227"/>
                <a:ext cx="205" cy="22"/>
              </a:xfrm>
              <a:custGeom>
                <a:avLst/>
                <a:gdLst>
                  <a:gd name="T0" fmla="*/ 0 w 205"/>
                  <a:gd name="T1" fmla="*/ 22 h 22"/>
                  <a:gd name="T2" fmla="*/ 205 w 205"/>
                  <a:gd name="T3" fmla="*/ 22 h 22"/>
                  <a:gd name="T4" fmla="*/ 205 w 205"/>
                  <a:gd name="T5" fmla="*/ 0 h 22"/>
                  <a:gd name="T6" fmla="*/ 0 w 205"/>
                  <a:gd name="T7" fmla="*/ 0 h 22"/>
                  <a:gd name="T8" fmla="*/ 0 w 205"/>
                  <a:gd name="T9" fmla="*/ 22 h 22"/>
                  <a:gd name="T10" fmla="*/ 0 w 205"/>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 h="22">
                    <a:moveTo>
                      <a:pt x="0" y="22"/>
                    </a:moveTo>
                    <a:lnTo>
                      <a:pt x="205" y="22"/>
                    </a:lnTo>
                    <a:lnTo>
                      <a:pt x="205" y="0"/>
                    </a:lnTo>
                    <a:lnTo>
                      <a:pt x="0" y="0"/>
                    </a:lnTo>
                    <a:lnTo>
                      <a:pt x="0" y="2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16394" name="Group 80"/>
          <p:cNvGrpSpPr>
            <a:grpSpLocks noChangeAspect="1"/>
          </p:cNvGrpSpPr>
          <p:nvPr/>
        </p:nvGrpSpPr>
        <p:grpSpPr bwMode="auto">
          <a:xfrm>
            <a:off x="6275388" y="4059238"/>
            <a:ext cx="784225" cy="641350"/>
            <a:chOff x="2691" y="3577"/>
            <a:chExt cx="369" cy="351"/>
          </a:xfrm>
        </p:grpSpPr>
        <p:sp>
          <p:nvSpPr>
            <p:cNvPr id="16480" name="AutoShape 79"/>
            <p:cNvSpPr>
              <a:spLocks noChangeAspect="1" noChangeArrowheads="1" noTextEdit="1"/>
            </p:cNvSpPr>
            <p:nvPr/>
          </p:nvSpPr>
          <p:spPr bwMode="auto">
            <a:xfrm>
              <a:off x="2691" y="3577"/>
              <a:ext cx="369" cy="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6481" name="Freeform 81"/>
            <p:cNvSpPr>
              <a:spLocks/>
            </p:cNvSpPr>
            <p:nvPr/>
          </p:nvSpPr>
          <p:spPr bwMode="auto">
            <a:xfrm>
              <a:off x="2730" y="3694"/>
              <a:ext cx="41" cy="187"/>
            </a:xfrm>
            <a:custGeom>
              <a:avLst/>
              <a:gdLst>
                <a:gd name="T0" fmla="*/ 41 w 20"/>
                <a:gd name="T1" fmla="*/ 181 h 91"/>
                <a:gd name="T2" fmla="*/ 35 w 20"/>
                <a:gd name="T3" fmla="*/ 187 h 91"/>
                <a:gd name="T4" fmla="*/ 6 w 20"/>
                <a:gd name="T5" fmla="*/ 187 h 91"/>
                <a:gd name="T6" fmla="*/ 0 w 20"/>
                <a:gd name="T7" fmla="*/ 181 h 91"/>
                <a:gd name="T8" fmla="*/ 0 w 20"/>
                <a:gd name="T9" fmla="*/ 6 h 91"/>
                <a:gd name="T10" fmla="*/ 6 w 20"/>
                <a:gd name="T11" fmla="*/ 0 h 91"/>
                <a:gd name="T12" fmla="*/ 35 w 20"/>
                <a:gd name="T13" fmla="*/ 0 h 91"/>
                <a:gd name="T14" fmla="*/ 41 w 20"/>
                <a:gd name="T15" fmla="*/ 6 h 91"/>
                <a:gd name="T16" fmla="*/ 41 w 20"/>
                <a:gd name="T17" fmla="*/ 18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91">
                  <a:moveTo>
                    <a:pt x="20" y="88"/>
                  </a:moveTo>
                  <a:cubicBezTo>
                    <a:pt x="20" y="89"/>
                    <a:pt x="19" y="91"/>
                    <a:pt x="17" y="91"/>
                  </a:cubicBezTo>
                  <a:cubicBezTo>
                    <a:pt x="3" y="91"/>
                    <a:pt x="3" y="91"/>
                    <a:pt x="3" y="91"/>
                  </a:cubicBezTo>
                  <a:cubicBezTo>
                    <a:pt x="1" y="91"/>
                    <a:pt x="0" y="89"/>
                    <a:pt x="0" y="88"/>
                  </a:cubicBezTo>
                  <a:cubicBezTo>
                    <a:pt x="0" y="3"/>
                    <a:pt x="0" y="3"/>
                    <a:pt x="0" y="3"/>
                  </a:cubicBezTo>
                  <a:cubicBezTo>
                    <a:pt x="0" y="1"/>
                    <a:pt x="1" y="0"/>
                    <a:pt x="3" y="0"/>
                  </a:cubicBezTo>
                  <a:cubicBezTo>
                    <a:pt x="17" y="0"/>
                    <a:pt x="17" y="0"/>
                    <a:pt x="17" y="0"/>
                  </a:cubicBezTo>
                  <a:cubicBezTo>
                    <a:pt x="19" y="0"/>
                    <a:pt x="20" y="1"/>
                    <a:pt x="20" y="3"/>
                  </a:cubicBezTo>
                  <a:lnTo>
                    <a:pt x="20" y="8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82" name="Freeform 82"/>
            <p:cNvSpPr>
              <a:spLocks/>
            </p:cNvSpPr>
            <p:nvPr/>
          </p:nvSpPr>
          <p:spPr bwMode="auto">
            <a:xfrm>
              <a:off x="2794" y="3694"/>
              <a:ext cx="41" cy="187"/>
            </a:xfrm>
            <a:custGeom>
              <a:avLst/>
              <a:gdLst>
                <a:gd name="T0" fmla="*/ 41 w 20"/>
                <a:gd name="T1" fmla="*/ 181 h 91"/>
                <a:gd name="T2" fmla="*/ 35 w 20"/>
                <a:gd name="T3" fmla="*/ 187 h 91"/>
                <a:gd name="T4" fmla="*/ 6 w 20"/>
                <a:gd name="T5" fmla="*/ 187 h 91"/>
                <a:gd name="T6" fmla="*/ 0 w 20"/>
                <a:gd name="T7" fmla="*/ 181 h 91"/>
                <a:gd name="T8" fmla="*/ 0 w 20"/>
                <a:gd name="T9" fmla="*/ 6 h 91"/>
                <a:gd name="T10" fmla="*/ 6 w 20"/>
                <a:gd name="T11" fmla="*/ 0 h 91"/>
                <a:gd name="T12" fmla="*/ 35 w 20"/>
                <a:gd name="T13" fmla="*/ 0 h 91"/>
                <a:gd name="T14" fmla="*/ 41 w 20"/>
                <a:gd name="T15" fmla="*/ 6 h 91"/>
                <a:gd name="T16" fmla="*/ 41 w 20"/>
                <a:gd name="T17" fmla="*/ 18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91">
                  <a:moveTo>
                    <a:pt x="20" y="88"/>
                  </a:moveTo>
                  <a:cubicBezTo>
                    <a:pt x="20" y="89"/>
                    <a:pt x="18" y="91"/>
                    <a:pt x="17" y="91"/>
                  </a:cubicBezTo>
                  <a:cubicBezTo>
                    <a:pt x="3" y="91"/>
                    <a:pt x="3" y="91"/>
                    <a:pt x="3" y="91"/>
                  </a:cubicBezTo>
                  <a:cubicBezTo>
                    <a:pt x="1" y="91"/>
                    <a:pt x="0" y="89"/>
                    <a:pt x="0" y="88"/>
                  </a:cubicBezTo>
                  <a:cubicBezTo>
                    <a:pt x="0" y="3"/>
                    <a:pt x="0" y="3"/>
                    <a:pt x="0" y="3"/>
                  </a:cubicBezTo>
                  <a:cubicBezTo>
                    <a:pt x="0" y="1"/>
                    <a:pt x="1" y="0"/>
                    <a:pt x="3" y="0"/>
                  </a:cubicBezTo>
                  <a:cubicBezTo>
                    <a:pt x="17" y="0"/>
                    <a:pt x="17" y="0"/>
                    <a:pt x="17" y="0"/>
                  </a:cubicBezTo>
                  <a:cubicBezTo>
                    <a:pt x="18" y="0"/>
                    <a:pt x="20" y="1"/>
                    <a:pt x="20" y="3"/>
                  </a:cubicBezTo>
                  <a:lnTo>
                    <a:pt x="20" y="8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83" name="Freeform 83"/>
            <p:cNvSpPr>
              <a:spLocks/>
            </p:cNvSpPr>
            <p:nvPr/>
          </p:nvSpPr>
          <p:spPr bwMode="auto">
            <a:xfrm>
              <a:off x="2919" y="3694"/>
              <a:ext cx="41" cy="187"/>
            </a:xfrm>
            <a:custGeom>
              <a:avLst/>
              <a:gdLst>
                <a:gd name="T0" fmla="*/ 41 w 20"/>
                <a:gd name="T1" fmla="*/ 181 h 91"/>
                <a:gd name="T2" fmla="*/ 35 w 20"/>
                <a:gd name="T3" fmla="*/ 187 h 91"/>
                <a:gd name="T4" fmla="*/ 6 w 20"/>
                <a:gd name="T5" fmla="*/ 187 h 91"/>
                <a:gd name="T6" fmla="*/ 0 w 20"/>
                <a:gd name="T7" fmla="*/ 181 h 91"/>
                <a:gd name="T8" fmla="*/ 0 w 20"/>
                <a:gd name="T9" fmla="*/ 6 h 91"/>
                <a:gd name="T10" fmla="*/ 6 w 20"/>
                <a:gd name="T11" fmla="*/ 0 h 91"/>
                <a:gd name="T12" fmla="*/ 35 w 20"/>
                <a:gd name="T13" fmla="*/ 0 h 91"/>
                <a:gd name="T14" fmla="*/ 41 w 20"/>
                <a:gd name="T15" fmla="*/ 6 h 91"/>
                <a:gd name="T16" fmla="*/ 41 w 20"/>
                <a:gd name="T17" fmla="*/ 18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91">
                  <a:moveTo>
                    <a:pt x="20" y="88"/>
                  </a:moveTo>
                  <a:cubicBezTo>
                    <a:pt x="20" y="89"/>
                    <a:pt x="18" y="91"/>
                    <a:pt x="17" y="91"/>
                  </a:cubicBezTo>
                  <a:cubicBezTo>
                    <a:pt x="3" y="91"/>
                    <a:pt x="3" y="91"/>
                    <a:pt x="3" y="91"/>
                  </a:cubicBezTo>
                  <a:cubicBezTo>
                    <a:pt x="1" y="91"/>
                    <a:pt x="0" y="89"/>
                    <a:pt x="0" y="88"/>
                  </a:cubicBezTo>
                  <a:cubicBezTo>
                    <a:pt x="0" y="3"/>
                    <a:pt x="0" y="3"/>
                    <a:pt x="0" y="3"/>
                  </a:cubicBezTo>
                  <a:cubicBezTo>
                    <a:pt x="0" y="1"/>
                    <a:pt x="1" y="0"/>
                    <a:pt x="3" y="0"/>
                  </a:cubicBezTo>
                  <a:cubicBezTo>
                    <a:pt x="17" y="0"/>
                    <a:pt x="17" y="0"/>
                    <a:pt x="17" y="0"/>
                  </a:cubicBezTo>
                  <a:cubicBezTo>
                    <a:pt x="18" y="0"/>
                    <a:pt x="20" y="1"/>
                    <a:pt x="20" y="3"/>
                  </a:cubicBezTo>
                  <a:lnTo>
                    <a:pt x="20" y="8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84" name="Freeform 84"/>
            <p:cNvSpPr>
              <a:spLocks/>
            </p:cNvSpPr>
            <p:nvPr/>
          </p:nvSpPr>
          <p:spPr bwMode="auto">
            <a:xfrm>
              <a:off x="2855" y="3694"/>
              <a:ext cx="41" cy="187"/>
            </a:xfrm>
            <a:custGeom>
              <a:avLst/>
              <a:gdLst>
                <a:gd name="T0" fmla="*/ 41 w 20"/>
                <a:gd name="T1" fmla="*/ 181 h 91"/>
                <a:gd name="T2" fmla="*/ 35 w 20"/>
                <a:gd name="T3" fmla="*/ 187 h 91"/>
                <a:gd name="T4" fmla="*/ 6 w 20"/>
                <a:gd name="T5" fmla="*/ 187 h 91"/>
                <a:gd name="T6" fmla="*/ 0 w 20"/>
                <a:gd name="T7" fmla="*/ 181 h 91"/>
                <a:gd name="T8" fmla="*/ 0 w 20"/>
                <a:gd name="T9" fmla="*/ 6 h 91"/>
                <a:gd name="T10" fmla="*/ 6 w 20"/>
                <a:gd name="T11" fmla="*/ 0 h 91"/>
                <a:gd name="T12" fmla="*/ 35 w 20"/>
                <a:gd name="T13" fmla="*/ 0 h 91"/>
                <a:gd name="T14" fmla="*/ 41 w 20"/>
                <a:gd name="T15" fmla="*/ 6 h 91"/>
                <a:gd name="T16" fmla="*/ 41 w 20"/>
                <a:gd name="T17" fmla="*/ 18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91">
                  <a:moveTo>
                    <a:pt x="20" y="88"/>
                  </a:moveTo>
                  <a:cubicBezTo>
                    <a:pt x="20" y="89"/>
                    <a:pt x="19" y="91"/>
                    <a:pt x="17" y="91"/>
                  </a:cubicBezTo>
                  <a:cubicBezTo>
                    <a:pt x="3" y="91"/>
                    <a:pt x="3" y="91"/>
                    <a:pt x="3" y="91"/>
                  </a:cubicBezTo>
                  <a:cubicBezTo>
                    <a:pt x="1" y="91"/>
                    <a:pt x="0" y="89"/>
                    <a:pt x="0" y="88"/>
                  </a:cubicBezTo>
                  <a:cubicBezTo>
                    <a:pt x="0" y="3"/>
                    <a:pt x="0" y="3"/>
                    <a:pt x="0" y="3"/>
                  </a:cubicBezTo>
                  <a:cubicBezTo>
                    <a:pt x="0" y="1"/>
                    <a:pt x="1" y="0"/>
                    <a:pt x="3" y="0"/>
                  </a:cubicBezTo>
                  <a:cubicBezTo>
                    <a:pt x="17" y="0"/>
                    <a:pt x="17" y="0"/>
                    <a:pt x="17" y="0"/>
                  </a:cubicBezTo>
                  <a:cubicBezTo>
                    <a:pt x="19" y="0"/>
                    <a:pt x="20" y="1"/>
                    <a:pt x="20" y="3"/>
                  </a:cubicBezTo>
                  <a:lnTo>
                    <a:pt x="20" y="8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85" name="Freeform 85"/>
            <p:cNvSpPr>
              <a:spLocks/>
            </p:cNvSpPr>
            <p:nvPr/>
          </p:nvSpPr>
          <p:spPr bwMode="auto">
            <a:xfrm>
              <a:off x="2980" y="3696"/>
              <a:ext cx="41" cy="185"/>
            </a:xfrm>
            <a:custGeom>
              <a:avLst/>
              <a:gdLst>
                <a:gd name="T0" fmla="*/ 41 w 20"/>
                <a:gd name="T1" fmla="*/ 179 h 90"/>
                <a:gd name="T2" fmla="*/ 35 w 20"/>
                <a:gd name="T3" fmla="*/ 185 h 90"/>
                <a:gd name="T4" fmla="*/ 6 w 20"/>
                <a:gd name="T5" fmla="*/ 185 h 90"/>
                <a:gd name="T6" fmla="*/ 0 w 20"/>
                <a:gd name="T7" fmla="*/ 179 h 90"/>
                <a:gd name="T8" fmla="*/ 0 w 20"/>
                <a:gd name="T9" fmla="*/ 6 h 90"/>
                <a:gd name="T10" fmla="*/ 6 w 20"/>
                <a:gd name="T11" fmla="*/ 0 h 90"/>
                <a:gd name="T12" fmla="*/ 35 w 20"/>
                <a:gd name="T13" fmla="*/ 0 h 90"/>
                <a:gd name="T14" fmla="*/ 41 w 20"/>
                <a:gd name="T15" fmla="*/ 6 h 90"/>
                <a:gd name="T16" fmla="*/ 41 w 20"/>
                <a:gd name="T17" fmla="*/ 179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90">
                  <a:moveTo>
                    <a:pt x="20" y="87"/>
                  </a:moveTo>
                  <a:cubicBezTo>
                    <a:pt x="20" y="89"/>
                    <a:pt x="19" y="90"/>
                    <a:pt x="17" y="90"/>
                  </a:cubicBezTo>
                  <a:cubicBezTo>
                    <a:pt x="3" y="90"/>
                    <a:pt x="3" y="90"/>
                    <a:pt x="3" y="90"/>
                  </a:cubicBezTo>
                  <a:cubicBezTo>
                    <a:pt x="1" y="90"/>
                    <a:pt x="0" y="89"/>
                    <a:pt x="0" y="87"/>
                  </a:cubicBezTo>
                  <a:cubicBezTo>
                    <a:pt x="0" y="3"/>
                    <a:pt x="0" y="3"/>
                    <a:pt x="0" y="3"/>
                  </a:cubicBezTo>
                  <a:cubicBezTo>
                    <a:pt x="0" y="1"/>
                    <a:pt x="1" y="0"/>
                    <a:pt x="3" y="0"/>
                  </a:cubicBezTo>
                  <a:cubicBezTo>
                    <a:pt x="17" y="0"/>
                    <a:pt x="17" y="0"/>
                    <a:pt x="17" y="0"/>
                  </a:cubicBezTo>
                  <a:cubicBezTo>
                    <a:pt x="19" y="0"/>
                    <a:pt x="20" y="1"/>
                    <a:pt x="20" y="3"/>
                  </a:cubicBezTo>
                  <a:lnTo>
                    <a:pt x="20" y="8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86" name="Freeform 86"/>
            <p:cNvSpPr>
              <a:spLocks/>
            </p:cNvSpPr>
            <p:nvPr/>
          </p:nvSpPr>
          <p:spPr bwMode="auto">
            <a:xfrm>
              <a:off x="2703" y="3571"/>
              <a:ext cx="347" cy="107"/>
            </a:xfrm>
            <a:custGeom>
              <a:avLst/>
              <a:gdLst/>
              <a:ahLst/>
              <a:cxnLst>
                <a:cxn ang="0">
                  <a:pos x="67" y="6"/>
                </a:cxn>
                <a:cxn ang="0">
                  <a:pos x="102" y="6"/>
                </a:cxn>
                <a:cxn ang="0">
                  <a:pos x="159" y="41"/>
                </a:cxn>
                <a:cxn ang="0">
                  <a:pos x="156" y="52"/>
                </a:cxn>
                <a:cxn ang="0">
                  <a:pos x="105" y="52"/>
                </a:cxn>
                <a:cxn ang="0">
                  <a:pos x="64" y="52"/>
                </a:cxn>
                <a:cxn ang="0">
                  <a:pos x="12" y="52"/>
                </a:cxn>
                <a:cxn ang="0">
                  <a:pos x="9" y="41"/>
                </a:cxn>
                <a:cxn ang="0">
                  <a:pos x="67" y="6"/>
                </a:cxn>
              </a:cxnLst>
              <a:rect l="0" t="0" r="r" b="b"/>
              <a:pathLst>
                <a:path w="169" h="52">
                  <a:moveTo>
                    <a:pt x="67" y="6"/>
                  </a:moveTo>
                  <a:cubicBezTo>
                    <a:pt x="76" y="0"/>
                    <a:pt x="92" y="0"/>
                    <a:pt x="102" y="6"/>
                  </a:cubicBezTo>
                  <a:cubicBezTo>
                    <a:pt x="159" y="41"/>
                    <a:pt x="159" y="41"/>
                    <a:pt x="159" y="41"/>
                  </a:cubicBezTo>
                  <a:cubicBezTo>
                    <a:pt x="169" y="47"/>
                    <a:pt x="167" y="52"/>
                    <a:pt x="156" y="52"/>
                  </a:cubicBezTo>
                  <a:cubicBezTo>
                    <a:pt x="105" y="52"/>
                    <a:pt x="105" y="52"/>
                    <a:pt x="105" y="52"/>
                  </a:cubicBezTo>
                  <a:cubicBezTo>
                    <a:pt x="93" y="52"/>
                    <a:pt x="75" y="52"/>
                    <a:pt x="64" y="52"/>
                  </a:cubicBezTo>
                  <a:cubicBezTo>
                    <a:pt x="12" y="52"/>
                    <a:pt x="12" y="52"/>
                    <a:pt x="12" y="52"/>
                  </a:cubicBezTo>
                  <a:cubicBezTo>
                    <a:pt x="1" y="52"/>
                    <a:pt x="0" y="47"/>
                    <a:pt x="9" y="41"/>
                  </a:cubicBezTo>
                  <a:lnTo>
                    <a:pt x="67" y="6"/>
                  </a:lnTo>
                  <a:close/>
                </a:path>
              </a:pathLst>
            </a:custGeom>
            <a:solidFill>
              <a:schemeClr val="accent3"/>
            </a:solidFill>
            <a:ln w="9525">
              <a:noFill/>
              <a:round/>
              <a:headEnd/>
              <a:tailEnd/>
            </a:ln>
          </p:spPr>
          <p:txBody>
            <a:bodyPr/>
            <a:lstStyle/>
            <a:p>
              <a:pPr>
                <a:defRPr/>
              </a:pPr>
              <a:endParaRPr lang="en-US">
                <a:solidFill>
                  <a:srgbClr val="474747"/>
                </a:solidFill>
                <a:ea typeface="+mn-ea"/>
              </a:endParaRPr>
            </a:p>
          </p:txBody>
        </p:sp>
        <p:sp>
          <p:nvSpPr>
            <p:cNvPr id="287" name="Freeform 87"/>
            <p:cNvSpPr>
              <a:spLocks noEditPoints="1"/>
            </p:cNvSpPr>
            <p:nvPr/>
          </p:nvSpPr>
          <p:spPr bwMode="auto">
            <a:xfrm>
              <a:off x="2691" y="3885"/>
              <a:ext cx="369" cy="43"/>
            </a:xfrm>
            <a:custGeom>
              <a:avLst/>
              <a:gdLst/>
              <a:ahLst/>
              <a:cxnLst>
                <a:cxn ang="0">
                  <a:pos x="177" y="0"/>
                </a:cxn>
                <a:cxn ang="0">
                  <a:pos x="3" y="0"/>
                </a:cxn>
                <a:cxn ang="0">
                  <a:pos x="0" y="2"/>
                </a:cxn>
                <a:cxn ang="0">
                  <a:pos x="0" y="19"/>
                </a:cxn>
                <a:cxn ang="0">
                  <a:pos x="3" y="21"/>
                </a:cxn>
                <a:cxn ang="0">
                  <a:pos x="177" y="21"/>
                </a:cxn>
                <a:cxn ang="0">
                  <a:pos x="180" y="19"/>
                </a:cxn>
                <a:cxn ang="0">
                  <a:pos x="180" y="2"/>
                </a:cxn>
                <a:cxn ang="0">
                  <a:pos x="177" y="0"/>
                </a:cxn>
                <a:cxn ang="0">
                  <a:pos x="123" y="16"/>
                </a:cxn>
                <a:cxn ang="0">
                  <a:pos x="120" y="18"/>
                </a:cxn>
                <a:cxn ang="0">
                  <a:pos x="60" y="18"/>
                </a:cxn>
                <a:cxn ang="0">
                  <a:pos x="57" y="16"/>
                </a:cxn>
                <a:cxn ang="0">
                  <a:pos x="57" y="15"/>
                </a:cxn>
                <a:cxn ang="0">
                  <a:pos x="60" y="13"/>
                </a:cxn>
                <a:cxn ang="0">
                  <a:pos x="120" y="13"/>
                </a:cxn>
                <a:cxn ang="0">
                  <a:pos x="123" y="15"/>
                </a:cxn>
                <a:cxn ang="0">
                  <a:pos x="123" y="16"/>
                </a:cxn>
                <a:cxn ang="0">
                  <a:pos x="123" y="8"/>
                </a:cxn>
                <a:cxn ang="0">
                  <a:pos x="120" y="10"/>
                </a:cxn>
                <a:cxn ang="0">
                  <a:pos x="60" y="10"/>
                </a:cxn>
                <a:cxn ang="0">
                  <a:pos x="57" y="8"/>
                </a:cxn>
                <a:cxn ang="0">
                  <a:pos x="57" y="6"/>
                </a:cxn>
                <a:cxn ang="0">
                  <a:pos x="60" y="4"/>
                </a:cxn>
                <a:cxn ang="0">
                  <a:pos x="120" y="4"/>
                </a:cxn>
                <a:cxn ang="0">
                  <a:pos x="123" y="6"/>
                </a:cxn>
                <a:cxn ang="0">
                  <a:pos x="123" y="8"/>
                </a:cxn>
              </a:cxnLst>
              <a:rect l="0" t="0" r="r" b="b"/>
              <a:pathLst>
                <a:path w="180" h="21">
                  <a:moveTo>
                    <a:pt x="177" y="0"/>
                  </a:moveTo>
                  <a:cubicBezTo>
                    <a:pt x="3" y="0"/>
                    <a:pt x="3" y="0"/>
                    <a:pt x="3" y="0"/>
                  </a:cubicBezTo>
                  <a:cubicBezTo>
                    <a:pt x="1" y="0"/>
                    <a:pt x="0" y="1"/>
                    <a:pt x="0" y="2"/>
                  </a:cubicBezTo>
                  <a:cubicBezTo>
                    <a:pt x="0" y="19"/>
                    <a:pt x="0" y="19"/>
                    <a:pt x="0" y="19"/>
                  </a:cubicBezTo>
                  <a:cubicBezTo>
                    <a:pt x="0" y="20"/>
                    <a:pt x="1" y="21"/>
                    <a:pt x="3" y="21"/>
                  </a:cubicBezTo>
                  <a:cubicBezTo>
                    <a:pt x="177" y="21"/>
                    <a:pt x="177" y="21"/>
                    <a:pt x="177" y="21"/>
                  </a:cubicBezTo>
                  <a:cubicBezTo>
                    <a:pt x="179" y="21"/>
                    <a:pt x="180" y="20"/>
                    <a:pt x="180" y="19"/>
                  </a:cubicBezTo>
                  <a:cubicBezTo>
                    <a:pt x="180" y="2"/>
                    <a:pt x="180" y="2"/>
                    <a:pt x="180" y="2"/>
                  </a:cubicBezTo>
                  <a:cubicBezTo>
                    <a:pt x="180" y="1"/>
                    <a:pt x="179" y="0"/>
                    <a:pt x="177" y="0"/>
                  </a:cubicBezTo>
                  <a:close/>
                  <a:moveTo>
                    <a:pt x="123" y="16"/>
                  </a:moveTo>
                  <a:cubicBezTo>
                    <a:pt x="123" y="17"/>
                    <a:pt x="122" y="18"/>
                    <a:pt x="120" y="18"/>
                  </a:cubicBezTo>
                  <a:cubicBezTo>
                    <a:pt x="60" y="18"/>
                    <a:pt x="60" y="18"/>
                    <a:pt x="60" y="18"/>
                  </a:cubicBezTo>
                  <a:cubicBezTo>
                    <a:pt x="58" y="18"/>
                    <a:pt x="57" y="17"/>
                    <a:pt x="57" y="16"/>
                  </a:cubicBezTo>
                  <a:cubicBezTo>
                    <a:pt x="57" y="15"/>
                    <a:pt x="57" y="15"/>
                    <a:pt x="57" y="15"/>
                  </a:cubicBezTo>
                  <a:cubicBezTo>
                    <a:pt x="57" y="14"/>
                    <a:pt x="58" y="13"/>
                    <a:pt x="60" y="13"/>
                  </a:cubicBezTo>
                  <a:cubicBezTo>
                    <a:pt x="120" y="13"/>
                    <a:pt x="120" y="13"/>
                    <a:pt x="120" y="13"/>
                  </a:cubicBezTo>
                  <a:cubicBezTo>
                    <a:pt x="122" y="13"/>
                    <a:pt x="123" y="14"/>
                    <a:pt x="123" y="15"/>
                  </a:cubicBezTo>
                  <a:lnTo>
                    <a:pt x="123" y="16"/>
                  </a:lnTo>
                  <a:close/>
                  <a:moveTo>
                    <a:pt x="123" y="8"/>
                  </a:moveTo>
                  <a:cubicBezTo>
                    <a:pt x="123" y="9"/>
                    <a:pt x="122" y="10"/>
                    <a:pt x="120" y="10"/>
                  </a:cubicBezTo>
                  <a:cubicBezTo>
                    <a:pt x="60" y="10"/>
                    <a:pt x="60" y="10"/>
                    <a:pt x="60" y="10"/>
                  </a:cubicBezTo>
                  <a:cubicBezTo>
                    <a:pt x="58" y="10"/>
                    <a:pt x="57" y="9"/>
                    <a:pt x="57" y="8"/>
                  </a:cubicBezTo>
                  <a:cubicBezTo>
                    <a:pt x="57" y="6"/>
                    <a:pt x="57" y="6"/>
                    <a:pt x="57" y="6"/>
                  </a:cubicBezTo>
                  <a:cubicBezTo>
                    <a:pt x="57" y="5"/>
                    <a:pt x="58" y="4"/>
                    <a:pt x="60" y="4"/>
                  </a:cubicBezTo>
                  <a:cubicBezTo>
                    <a:pt x="120" y="4"/>
                    <a:pt x="120" y="4"/>
                    <a:pt x="120" y="4"/>
                  </a:cubicBezTo>
                  <a:cubicBezTo>
                    <a:pt x="122" y="4"/>
                    <a:pt x="123" y="5"/>
                    <a:pt x="123" y="6"/>
                  </a:cubicBezTo>
                  <a:lnTo>
                    <a:pt x="123" y="8"/>
                  </a:lnTo>
                  <a:close/>
                </a:path>
              </a:pathLst>
            </a:custGeom>
            <a:solidFill>
              <a:schemeClr val="tx1">
                <a:lumMod val="60000"/>
                <a:lumOff val="40000"/>
              </a:schemeClr>
            </a:solidFill>
            <a:ln w="9525">
              <a:noFill/>
              <a:round/>
              <a:headEnd/>
              <a:tailEnd/>
            </a:ln>
          </p:spPr>
          <p:txBody>
            <a:bodyPr/>
            <a:lstStyle/>
            <a:p>
              <a:pPr>
                <a:defRPr/>
              </a:pPr>
              <a:endParaRPr lang="en-US">
                <a:solidFill>
                  <a:srgbClr val="474747"/>
                </a:solidFill>
                <a:ea typeface="+mn-ea"/>
              </a:endParaRPr>
            </a:p>
          </p:txBody>
        </p:sp>
      </p:grpSp>
      <p:grpSp>
        <p:nvGrpSpPr>
          <p:cNvPr id="16395" name="Group 322"/>
          <p:cNvGrpSpPr>
            <a:grpSpLocks/>
          </p:cNvGrpSpPr>
          <p:nvPr/>
        </p:nvGrpSpPr>
        <p:grpSpPr bwMode="auto">
          <a:xfrm>
            <a:off x="6089650" y="2867025"/>
            <a:ext cx="1154113" cy="679450"/>
            <a:chOff x="6967346" y="4392613"/>
            <a:chExt cx="1153433" cy="679450"/>
          </a:xfrm>
        </p:grpSpPr>
        <p:grpSp>
          <p:nvGrpSpPr>
            <p:cNvPr id="16456" name="Group 101"/>
            <p:cNvGrpSpPr>
              <a:grpSpLocks noChangeAspect="1"/>
            </p:cNvGrpSpPr>
            <p:nvPr/>
          </p:nvGrpSpPr>
          <p:grpSpPr bwMode="auto">
            <a:xfrm>
              <a:off x="7138988" y="4392613"/>
              <a:ext cx="814387" cy="679450"/>
              <a:chOff x="4761" y="3151"/>
              <a:chExt cx="513" cy="428"/>
            </a:xfrm>
          </p:grpSpPr>
          <p:sp>
            <p:nvSpPr>
              <p:cNvPr id="16458" name="AutoShape 100"/>
              <p:cNvSpPr>
                <a:spLocks noChangeAspect="1" noChangeArrowheads="1" noTextEdit="1"/>
              </p:cNvSpPr>
              <p:nvPr/>
            </p:nvSpPr>
            <p:spPr bwMode="auto">
              <a:xfrm>
                <a:off x="4761" y="3151"/>
                <a:ext cx="513" cy="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6459" name="Freeform 102"/>
              <p:cNvSpPr>
                <a:spLocks/>
              </p:cNvSpPr>
              <p:nvPr/>
            </p:nvSpPr>
            <p:spPr bwMode="auto">
              <a:xfrm>
                <a:off x="4891" y="3156"/>
                <a:ext cx="253" cy="124"/>
              </a:xfrm>
              <a:custGeom>
                <a:avLst/>
                <a:gdLst>
                  <a:gd name="T0" fmla="*/ 126 w 253"/>
                  <a:gd name="T1" fmla="*/ 0 h 124"/>
                  <a:gd name="T2" fmla="*/ 0 w 253"/>
                  <a:gd name="T3" fmla="*/ 124 h 124"/>
                  <a:gd name="T4" fmla="*/ 35 w 253"/>
                  <a:gd name="T5" fmla="*/ 124 h 124"/>
                  <a:gd name="T6" fmla="*/ 126 w 253"/>
                  <a:gd name="T7" fmla="*/ 34 h 124"/>
                  <a:gd name="T8" fmla="*/ 218 w 253"/>
                  <a:gd name="T9" fmla="*/ 124 h 124"/>
                  <a:gd name="T10" fmla="*/ 253 w 253"/>
                  <a:gd name="T11" fmla="*/ 124 h 124"/>
                  <a:gd name="T12" fmla="*/ 126 w 253"/>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 h="124">
                    <a:moveTo>
                      <a:pt x="126" y="0"/>
                    </a:moveTo>
                    <a:lnTo>
                      <a:pt x="0" y="124"/>
                    </a:lnTo>
                    <a:lnTo>
                      <a:pt x="35" y="124"/>
                    </a:lnTo>
                    <a:lnTo>
                      <a:pt x="126" y="34"/>
                    </a:lnTo>
                    <a:lnTo>
                      <a:pt x="218" y="124"/>
                    </a:lnTo>
                    <a:lnTo>
                      <a:pt x="253" y="124"/>
                    </a:lnTo>
                    <a:lnTo>
                      <a:pt x="12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60" name="Freeform 103"/>
              <p:cNvSpPr>
                <a:spLocks/>
              </p:cNvSpPr>
              <p:nvPr/>
            </p:nvSpPr>
            <p:spPr bwMode="auto">
              <a:xfrm>
                <a:off x="4891" y="3156"/>
                <a:ext cx="253" cy="124"/>
              </a:xfrm>
              <a:custGeom>
                <a:avLst/>
                <a:gdLst>
                  <a:gd name="T0" fmla="*/ 126 w 253"/>
                  <a:gd name="T1" fmla="*/ 0 h 124"/>
                  <a:gd name="T2" fmla="*/ 0 w 253"/>
                  <a:gd name="T3" fmla="*/ 124 h 124"/>
                  <a:gd name="T4" fmla="*/ 35 w 253"/>
                  <a:gd name="T5" fmla="*/ 124 h 124"/>
                  <a:gd name="T6" fmla="*/ 126 w 253"/>
                  <a:gd name="T7" fmla="*/ 34 h 124"/>
                  <a:gd name="T8" fmla="*/ 218 w 253"/>
                  <a:gd name="T9" fmla="*/ 124 h 124"/>
                  <a:gd name="T10" fmla="*/ 253 w 253"/>
                  <a:gd name="T11" fmla="*/ 124 h 124"/>
                  <a:gd name="T12" fmla="*/ 126 w 253"/>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 h="124">
                    <a:moveTo>
                      <a:pt x="126" y="0"/>
                    </a:moveTo>
                    <a:lnTo>
                      <a:pt x="0" y="124"/>
                    </a:lnTo>
                    <a:lnTo>
                      <a:pt x="35" y="124"/>
                    </a:lnTo>
                    <a:lnTo>
                      <a:pt x="126" y="34"/>
                    </a:lnTo>
                    <a:lnTo>
                      <a:pt x="218" y="124"/>
                    </a:lnTo>
                    <a:lnTo>
                      <a:pt x="253" y="124"/>
                    </a:lnTo>
                    <a:lnTo>
                      <a:pt x="12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61" name="Freeform 104"/>
              <p:cNvSpPr>
                <a:spLocks noEditPoints="1"/>
              </p:cNvSpPr>
              <p:nvPr/>
            </p:nvSpPr>
            <p:spPr bwMode="auto">
              <a:xfrm>
                <a:off x="4926" y="3201"/>
                <a:ext cx="183" cy="159"/>
              </a:xfrm>
              <a:custGeom>
                <a:avLst/>
                <a:gdLst>
                  <a:gd name="T0" fmla="*/ 92 w 788"/>
                  <a:gd name="T1" fmla="*/ 138 h 685"/>
                  <a:gd name="T2" fmla="*/ 49 w 788"/>
                  <a:gd name="T3" fmla="*/ 95 h 685"/>
                  <a:gd name="T4" fmla="*/ 92 w 788"/>
                  <a:gd name="T5" fmla="*/ 53 h 685"/>
                  <a:gd name="T6" fmla="*/ 134 w 788"/>
                  <a:gd name="T7" fmla="*/ 95 h 685"/>
                  <a:gd name="T8" fmla="*/ 92 w 788"/>
                  <a:gd name="T9" fmla="*/ 138 h 685"/>
                  <a:gd name="T10" fmla="*/ 92 w 788"/>
                  <a:gd name="T11" fmla="*/ 0 h 685"/>
                  <a:gd name="T12" fmla="*/ 0 w 788"/>
                  <a:gd name="T13" fmla="*/ 90 h 685"/>
                  <a:gd name="T14" fmla="*/ 1 w 788"/>
                  <a:gd name="T15" fmla="*/ 90 h 685"/>
                  <a:gd name="T16" fmla="*/ 1 w 788"/>
                  <a:gd name="T17" fmla="*/ 124 h 685"/>
                  <a:gd name="T18" fmla="*/ 1 w 788"/>
                  <a:gd name="T19" fmla="*/ 159 h 685"/>
                  <a:gd name="T20" fmla="*/ 182 w 788"/>
                  <a:gd name="T21" fmla="*/ 159 h 685"/>
                  <a:gd name="T22" fmla="*/ 182 w 788"/>
                  <a:gd name="T23" fmla="*/ 124 h 685"/>
                  <a:gd name="T24" fmla="*/ 182 w 788"/>
                  <a:gd name="T25" fmla="*/ 90 h 685"/>
                  <a:gd name="T26" fmla="*/ 183 w 788"/>
                  <a:gd name="T27" fmla="*/ 90 h 685"/>
                  <a:gd name="T28" fmla="*/ 92 w 788"/>
                  <a:gd name="T29" fmla="*/ 0 h 6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88" h="685">
                    <a:moveTo>
                      <a:pt x="394" y="593"/>
                    </a:moveTo>
                    <a:cubicBezTo>
                      <a:pt x="293" y="593"/>
                      <a:pt x="212" y="511"/>
                      <a:pt x="212" y="410"/>
                    </a:cubicBezTo>
                    <a:cubicBezTo>
                      <a:pt x="212" y="310"/>
                      <a:pt x="293" y="228"/>
                      <a:pt x="394" y="228"/>
                    </a:cubicBezTo>
                    <a:cubicBezTo>
                      <a:pt x="495" y="228"/>
                      <a:pt x="576" y="310"/>
                      <a:pt x="576" y="410"/>
                    </a:cubicBezTo>
                    <a:cubicBezTo>
                      <a:pt x="576" y="511"/>
                      <a:pt x="495" y="593"/>
                      <a:pt x="394" y="593"/>
                    </a:cubicBezTo>
                    <a:moveTo>
                      <a:pt x="394" y="0"/>
                    </a:moveTo>
                    <a:cubicBezTo>
                      <a:pt x="0" y="388"/>
                      <a:pt x="0" y="388"/>
                      <a:pt x="0" y="388"/>
                    </a:cubicBezTo>
                    <a:cubicBezTo>
                      <a:pt x="3" y="388"/>
                      <a:pt x="3" y="388"/>
                      <a:pt x="3" y="388"/>
                    </a:cubicBezTo>
                    <a:cubicBezTo>
                      <a:pt x="3" y="533"/>
                      <a:pt x="3" y="533"/>
                      <a:pt x="3" y="533"/>
                    </a:cubicBezTo>
                    <a:cubicBezTo>
                      <a:pt x="3" y="685"/>
                      <a:pt x="3" y="685"/>
                      <a:pt x="3" y="685"/>
                    </a:cubicBezTo>
                    <a:cubicBezTo>
                      <a:pt x="785" y="685"/>
                      <a:pt x="785" y="685"/>
                      <a:pt x="785" y="685"/>
                    </a:cubicBezTo>
                    <a:cubicBezTo>
                      <a:pt x="785" y="533"/>
                      <a:pt x="785" y="533"/>
                      <a:pt x="785" y="533"/>
                    </a:cubicBezTo>
                    <a:cubicBezTo>
                      <a:pt x="785" y="388"/>
                      <a:pt x="785" y="388"/>
                      <a:pt x="785" y="388"/>
                    </a:cubicBezTo>
                    <a:cubicBezTo>
                      <a:pt x="788" y="388"/>
                      <a:pt x="788" y="388"/>
                      <a:pt x="788" y="388"/>
                    </a:cubicBezTo>
                    <a:cubicBezTo>
                      <a:pt x="394" y="0"/>
                      <a:pt x="394" y="0"/>
                      <a:pt x="394"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62" name="Freeform 105"/>
              <p:cNvSpPr>
                <a:spLocks noEditPoints="1"/>
              </p:cNvSpPr>
              <p:nvPr/>
            </p:nvSpPr>
            <p:spPr bwMode="auto">
              <a:xfrm>
                <a:off x="4979" y="3258"/>
                <a:ext cx="77" cy="77"/>
              </a:xfrm>
              <a:custGeom>
                <a:avLst/>
                <a:gdLst>
                  <a:gd name="T0" fmla="*/ 39 w 330"/>
                  <a:gd name="T1" fmla="*/ 73 h 329"/>
                  <a:gd name="T2" fmla="*/ 4 w 330"/>
                  <a:gd name="T3" fmla="*/ 38 h 329"/>
                  <a:gd name="T4" fmla="*/ 39 w 330"/>
                  <a:gd name="T5" fmla="*/ 4 h 329"/>
                  <a:gd name="T6" fmla="*/ 73 w 330"/>
                  <a:gd name="T7" fmla="*/ 38 h 329"/>
                  <a:gd name="T8" fmla="*/ 39 w 330"/>
                  <a:gd name="T9" fmla="*/ 73 h 329"/>
                  <a:gd name="T10" fmla="*/ 39 w 330"/>
                  <a:gd name="T11" fmla="*/ 0 h 329"/>
                  <a:gd name="T12" fmla="*/ 0 w 330"/>
                  <a:gd name="T13" fmla="*/ 38 h 329"/>
                  <a:gd name="T14" fmla="*/ 39 w 330"/>
                  <a:gd name="T15" fmla="*/ 77 h 329"/>
                  <a:gd name="T16" fmla="*/ 77 w 330"/>
                  <a:gd name="T17" fmla="*/ 38 h 329"/>
                  <a:gd name="T18" fmla="*/ 39 w 330"/>
                  <a:gd name="T19" fmla="*/ 0 h 3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 h="329">
                    <a:moveTo>
                      <a:pt x="165" y="312"/>
                    </a:moveTo>
                    <a:cubicBezTo>
                      <a:pt x="83" y="312"/>
                      <a:pt x="17" y="246"/>
                      <a:pt x="17" y="164"/>
                    </a:cubicBezTo>
                    <a:cubicBezTo>
                      <a:pt x="17" y="83"/>
                      <a:pt x="83" y="17"/>
                      <a:pt x="165" y="17"/>
                    </a:cubicBezTo>
                    <a:cubicBezTo>
                      <a:pt x="246" y="17"/>
                      <a:pt x="313" y="83"/>
                      <a:pt x="313" y="164"/>
                    </a:cubicBezTo>
                    <a:cubicBezTo>
                      <a:pt x="313" y="246"/>
                      <a:pt x="246" y="312"/>
                      <a:pt x="165" y="312"/>
                    </a:cubicBezTo>
                    <a:moveTo>
                      <a:pt x="165" y="0"/>
                    </a:moveTo>
                    <a:cubicBezTo>
                      <a:pt x="74" y="0"/>
                      <a:pt x="0" y="74"/>
                      <a:pt x="0" y="164"/>
                    </a:cubicBezTo>
                    <a:cubicBezTo>
                      <a:pt x="0" y="255"/>
                      <a:pt x="74" y="329"/>
                      <a:pt x="165" y="329"/>
                    </a:cubicBezTo>
                    <a:cubicBezTo>
                      <a:pt x="256" y="329"/>
                      <a:pt x="330" y="255"/>
                      <a:pt x="330" y="164"/>
                    </a:cubicBezTo>
                    <a:cubicBezTo>
                      <a:pt x="330" y="74"/>
                      <a:pt x="256" y="0"/>
                      <a:pt x="165"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63" name="Freeform 106"/>
              <p:cNvSpPr>
                <a:spLocks/>
              </p:cNvSpPr>
              <p:nvPr/>
            </p:nvSpPr>
            <p:spPr bwMode="auto">
              <a:xfrm>
                <a:off x="5015" y="3265"/>
                <a:ext cx="23" cy="50"/>
              </a:xfrm>
              <a:custGeom>
                <a:avLst/>
                <a:gdLst>
                  <a:gd name="T0" fmla="*/ 2 w 96"/>
                  <a:gd name="T1" fmla="*/ 0 h 213"/>
                  <a:gd name="T2" fmla="*/ 0 w 96"/>
                  <a:gd name="T3" fmla="*/ 2 h 213"/>
                  <a:gd name="T4" fmla="*/ 0 w 96"/>
                  <a:gd name="T5" fmla="*/ 32 h 213"/>
                  <a:gd name="T6" fmla="*/ 1 w 96"/>
                  <a:gd name="T7" fmla="*/ 34 h 213"/>
                  <a:gd name="T8" fmla="*/ 1 w 96"/>
                  <a:gd name="T9" fmla="*/ 34 h 213"/>
                  <a:gd name="T10" fmla="*/ 19 w 96"/>
                  <a:gd name="T11" fmla="*/ 50 h 213"/>
                  <a:gd name="T12" fmla="*/ 21 w 96"/>
                  <a:gd name="T13" fmla="*/ 50 h 213"/>
                  <a:gd name="T14" fmla="*/ 22 w 96"/>
                  <a:gd name="T15" fmla="*/ 49 h 213"/>
                  <a:gd name="T16" fmla="*/ 22 w 96"/>
                  <a:gd name="T17" fmla="*/ 46 h 213"/>
                  <a:gd name="T18" fmla="*/ 4 w 96"/>
                  <a:gd name="T19" fmla="*/ 31 h 213"/>
                  <a:gd name="T20" fmla="*/ 4 w 96"/>
                  <a:gd name="T21" fmla="*/ 2 h 213"/>
                  <a:gd name="T22" fmla="*/ 2 w 96"/>
                  <a:gd name="T23" fmla="*/ 0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213">
                    <a:moveTo>
                      <a:pt x="9" y="0"/>
                    </a:moveTo>
                    <a:cubicBezTo>
                      <a:pt x="4" y="0"/>
                      <a:pt x="0" y="4"/>
                      <a:pt x="0" y="9"/>
                    </a:cubicBezTo>
                    <a:cubicBezTo>
                      <a:pt x="0" y="136"/>
                      <a:pt x="0" y="136"/>
                      <a:pt x="0" y="136"/>
                    </a:cubicBezTo>
                    <a:cubicBezTo>
                      <a:pt x="0" y="139"/>
                      <a:pt x="1" y="141"/>
                      <a:pt x="3" y="143"/>
                    </a:cubicBezTo>
                    <a:cubicBezTo>
                      <a:pt x="4" y="144"/>
                      <a:pt x="4" y="144"/>
                      <a:pt x="4" y="145"/>
                    </a:cubicBezTo>
                    <a:cubicBezTo>
                      <a:pt x="80" y="211"/>
                      <a:pt x="80" y="211"/>
                      <a:pt x="80" y="211"/>
                    </a:cubicBezTo>
                    <a:cubicBezTo>
                      <a:pt x="82" y="213"/>
                      <a:pt x="84" y="213"/>
                      <a:pt x="86" y="213"/>
                    </a:cubicBezTo>
                    <a:cubicBezTo>
                      <a:pt x="89" y="213"/>
                      <a:pt x="91" y="212"/>
                      <a:pt x="93" y="210"/>
                    </a:cubicBezTo>
                    <a:cubicBezTo>
                      <a:pt x="96" y="207"/>
                      <a:pt x="96" y="201"/>
                      <a:pt x="92" y="198"/>
                    </a:cubicBezTo>
                    <a:cubicBezTo>
                      <a:pt x="18" y="133"/>
                      <a:pt x="18" y="133"/>
                      <a:pt x="18" y="133"/>
                    </a:cubicBezTo>
                    <a:cubicBezTo>
                      <a:pt x="18" y="9"/>
                      <a:pt x="18" y="9"/>
                      <a:pt x="18" y="9"/>
                    </a:cubicBezTo>
                    <a:cubicBezTo>
                      <a:pt x="18" y="4"/>
                      <a:pt x="14" y="0"/>
                      <a:pt x="9"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64" name="Oval 107"/>
              <p:cNvSpPr>
                <a:spLocks noChangeArrowheads="1"/>
              </p:cNvSpPr>
              <p:nvPr/>
            </p:nvSpPr>
            <p:spPr bwMode="auto">
              <a:xfrm>
                <a:off x="5043" y="3294"/>
                <a:ext cx="6" cy="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endParaRPr lang="en-US" altLang="zh-CN" sz="1800">
                  <a:solidFill>
                    <a:srgbClr val="474747"/>
                  </a:solidFill>
                  <a:latin typeface="Arial" pitchFamily="34" charset="0"/>
                </a:endParaRPr>
              </a:p>
            </p:txBody>
          </p:sp>
          <p:sp>
            <p:nvSpPr>
              <p:cNvPr id="16465" name="Oval 108"/>
              <p:cNvSpPr>
                <a:spLocks noChangeArrowheads="1"/>
              </p:cNvSpPr>
              <p:nvPr/>
            </p:nvSpPr>
            <p:spPr bwMode="auto">
              <a:xfrm>
                <a:off x="5015" y="3321"/>
                <a:ext cx="6" cy="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endParaRPr lang="en-US" altLang="zh-CN" sz="1800">
                  <a:solidFill>
                    <a:srgbClr val="474747"/>
                  </a:solidFill>
                  <a:latin typeface="Arial" pitchFamily="34" charset="0"/>
                </a:endParaRPr>
              </a:p>
            </p:txBody>
          </p:sp>
          <p:sp>
            <p:nvSpPr>
              <p:cNvPr id="16466" name="Oval 109"/>
              <p:cNvSpPr>
                <a:spLocks noChangeArrowheads="1"/>
              </p:cNvSpPr>
              <p:nvPr/>
            </p:nvSpPr>
            <p:spPr bwMode="auto">
              <a:xfrm>
                <a:off x="4986" y="3294"/>
                <a:ext cx="6" cy="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endParaRPr lang="en-US" altLang="zh-CN" sz="1800">
                  <a:solidFill>
                    <a:srgbClr val="474747"/>
                  </a:solidFill>
                  <a:latin typeface="Arial" pitchFamily="34" charset="0"/>
                </a:endParaRPr>
              </a:p>
            </p:txBody>
          </p:sp>
          <p:sp>
            <p:nvSpPr>
              <p:cNvPr id="16467" name="Freeform 110"/>
              <p:cNvSpPr>
                <a:spLocks/>
              </p:cNvSpPr>
              <p:nvPr/>
            </p:nvSpPr>
            <p:spPr bwMode="auto">
              <a:xfrm>
                <a:off x="5171" y="3245"/>
                <a:ext cx="99" cy="81"/>
              </a:xfrm>
              <a:custGeom>
                <a:avLst/>
                <a:gdLst>
                  <a:gd name="T0" fmla="*/ 20 w 427"/>
                  <a:gd name="T1" fmla="*/ 0 h 348"/>
                  <a:gd name="T2" fmla="*/ 0 w 427"/>
                  <a:gd name="T3" fmla="*/ 18 h 348"/>
                  <a:gd name="T4" fmla="*/ 0 w 427"/>
                  <a:gd name="T5" fmla="*/ 66 h 348"/>
                  <a:gd name="T6" fmla="*/ 20 w 427"/>
                  <a:gd name="T7" fmla="*/ 48 h 348"/>
                  <a:gd name="T8" fmla="*/ 45 w 427"/>
                  <a:gd name="T9" fmla="*/ 65 h 348"/>
                  <a:gd name="T10" fmla="*/ 73 w 427"/>
                  <a:gd name="T11" fmla="*/ 81 h 348"/>
                  <a:gd name="T12" fmla="*/ 99 w 427"/>
                  <a:gd name="T13" fmla="*/ 62 h 348"/>
                  <a:gd name="T14" fmla="*/ 89 w 427"/>
                  <a:gd name="T15" fmla="*/ 64 h 348"/>
                  <a:gd name="T16" fmla="*/ 69 w 427"/>
                  <a:gd name="T17" fmla="*/ 57 h 348"/>
                  <a:gd name="T18" fmla="*/ 93 w 427"/>
                  <a:gd name="T19" fmla="*/ 29 h 348"/>
                  <a:gd name="T20" fmla="*/ 75 w 427"/>
                  <a:gd name="T21" fmla="*/ 39 h 348"/>
                  <a:gd name="T22" fmla="*/ 44 w 427"/>
                  <a:gd name="T23" fmla="*/ 17 h 348"/>
                  <a:gd name="T24" fmla="*/ 20 w 427"/>
                  <a:gd name="T25" fmla="*/ 0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7" h="348">
                    <a:moveTo>
                      <a:pt x="85" y="0"/>
                    </a:moveTo>
                    <a:cubicBezTo>
                      <a:pt x="58" y="0"/>
                      <a:pt x="32" y="22"/>
                      <a:pt x="0" y="76"/>
                    </a:cubicBezTo>
                    <a:cubicBezTo>
                      <a:pt x="1" y="145"/>
                      <a:pt x="1" y="214"/>
                      <a:pt x="2" y="283"/>
                    </a:cubicBezTo>
                    <a:cubicBezTo>
                      <a:pt x="34" y="229"/>
                      <a:pt x="60" y="207"/>
                      <a:pt x="86" y="207"/>
                    </a:cubicBezTo>
                    <a:cubicBezTo>
                      <a:pt x="117" y="207"/>
                      <a:pt x="149" y="238"/>
                      <a:pt x="192" y="281"/>
                    </a:cubicBezTo>
                    <a:cubicBezTo>
                      <a:pt x="232" y="322"/>
                      <a:pt x="274" y="348"/>
                      <a:pt x="315" y="348"/>
                    </a:cubicBezTo>
                    <a:cubicBezTo>
                      <a:pt x="355" y="348"/>
                      <a:pt x="393" y="324"/>
                      <a:pt x="427" y="266"/>
                    </a:cubicBezTo>
                    <a:cubicBezTo>
                      <a:pt x="418" y="273"/>
                      <a:pt x="401" y="277"/>
                      <a:pt x="383" y="277"/>
                    </a:cubicBezTo>
                    <a:cubicBezTo>
                      <a:pt x="351" y="277"/>
                      <a:pt x="314" y="266"/>
                      <a:pt x="297" y="245"/>
                    </a:cubicBezTo>
                    <a:cubicBezTo>
                      <a:pt x="319" y="234"/>
                      <a:pt x="409" y="234"/>
                      <a:pt x="403" y="123"/>
                    </a:cubicBezTo>
                    <a:cubicBezTo>
                      <a:pt x="373" y="154"/>
                      <a:pt x="348" y="167"/>
                      <a:pt x="324" y="167"/>
                    </a:cubicBezTo>
                    <a:cubicBezTo>
                      <a:pt x="280" y="167"/>
                      <a:pt x="241" y="126"/>
                      <a:pt x="191" y="75"/>
                    </a:cubicBezTo>
                    <a:cubicBezTo>
                      <a:pt x="148" y="31"/>
                      <a:pt x="116" y="0"/>
                      <a:pt x="85"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68" name="Freeform 111"/>
              <p:cNvSpPr>
                <a:spLocks noEditPoints="1"/>
              </p:cNvSpPr>
              <p:nvPr/>
            </p:nvSpPr>
            <p:spPr bwMode="auto">
              <a:xfrm>
                <a:off x="4761" y="3247"/>
                <a:ext cx="513" cy="332"/>
              </a:xfrm>
              <a:custGeom>
                <a:avLst/>
                <a:gdLst>
                  <a:gd name="T0" fmla="*/ 32 w 2200"/>
                  <a:gd name="T1" fmla="*/ 225 h 1423"/>
                  <a:gd name="T2" fmla="*/ 73 w 2200"/>
                  <a:gd name="T3" fmla="*/ 268 h 1423"/>
                  <a:gd name="T4" fmla="*/ 89 w 2200"/>
                  <a:gd name="T5" fmla="*/ 268 h 1423"/>
                  <a:gd name="T6" fmla="*/ 135 w 2200"/>
                  <a:gd name="T7" fmla="*/ 225 h 1423"/>
                  <a:gd name="T8" fmla="*/ 89 w 2200"/>
                  <a:gd name="T9" fmla="*/ 268 h 1423"/>
                  <a:gd name="T10" fmla="*/ 151 w 2200"/>
                  <a:gd name="T11" fmla="*/ 225 h 1423"/>
                  <a:gd name="T12" fmla="*/ 193 w 2200"/>
                  <a:gd name="T13" fmla="*/ 268 h 1423"/>
                  <a:gd name="T14" fmla="*/ 320 w 2200"/>
                  <a:gd name="T15" fmla="*/ 268 h 1423"/>
                  <a:gd name="T16" fmla="*/ 362 w 2200"/>
                  <a:gd name="T17" fmla="*/ 225 h 1423"/>
                  <a:gd name="T18" fmla="*/ 320 w 2200"/>
                  <a:gd name="T19" fmla="*/ 268 h 1423"/>
                  <a:gd name="T20" fmla="*/ 378 w 2200"/>
                  <a:gd name="T21" fmla="*/ 225 h 1423"/>
                  <a:gd name="T22" fmla="*/ 424 w 2200"/>
                  <a:gd name="T23" fmla="*/ 268 h 1423"/>
                  <a:gd name="T24" fmla="*/ 440 w 2200"/>
                  <a:gd name="T25" fmla="*/ 268 h 1423"/>
                  <a:gd name="T26" fmla="*/ 481 w 2200"/>
                  <a:gd name="T27" fmla="*/ 225 h 1423"/>
                  <a:gd name="T28" fmla="*/ 440 w 2200"/>
                  <a:gd name="T29" fmla="*/ 268 h 1423"/>
                  <a:gd name="T30" fmla="*/ 32 w 2200"/>
                  <a:gd name="T31" fmla="*/ 166 h 1423"/>
                  <a:gd name="T32" fmla="*/ 73 w 2200"/>
                  <a:gd name="T33" fmla="*/ 210 h 1423"/>
                  <a:gd name="T34" fmla="*/ 89 w 2200"/>
                  <a:gd name="T35" fmla="*/ 210 h 1423"/>
                  <a:gd name="T36" fmla="*/ 135 w 2200"/>
                  <a:gd name="T37" fmla="*/ 166 h 1423"/>
                  <a:gd name="T38" fmla="*/ 89 w 2200"/>
                  <a:gd name="T39" fmla="*/ 210 h 1423"/>
                  <a:gd name="T40" fmla="*/ 151 w 2200"/>
                  <a:gd name="T41" fmla="*/ 166 h 1423"/>
                  <a:gd name="T42" fmla="*/ 193 w 2200"/>
                  <a:gd name="T43" fmla="*/ 210 h 1423"/>
                  <a:gd name="T44" fmla="*/ 320 w 2200"/>
                  <a:gd name="T45" fmla="*/ 210 h 1423"/>
                  <a:gd name="T46" fmla="*/ 362 w 2200"/>
                  <a:gd name="T47" fmla="*/ 166 h 1423"/>
                  <a:gd name="T48" fmla="*/ 320 w 2200"/>
                  <a:gd name="T49" fmla="*/ 210 h 1423"/>
                  <a:gd name="T50" fmla="*/ 378 w 2200"/>
                  <a:gd name="T51" fmla="*/ 166 h 1423"/>
                  <a:gd name="T52" fmla="*/ 424 w 2200"/>
                  <a:gd name="T53" fmla="*/ 210 h 1423"/>
                  <a:gd name="T54" fmla="*/ 440 w 2200"/>
                  <a:gd name="T55" fmla="*/ 210 h 1423"/>
                  <a:gd name="T56" fmla="*/ 481 w 2200"/>
                  <a:gd name="T57" fmla="*/ 166 h 1423"/>
                  <a:gd name="T58" fmla="*/ 440 w 2200"/>
                  <a:gd name="T59" fmla="*/ 210 h 1423"/>
                  <a:gd name="T60" fmla="*/ 401 w 2200"/>
                  <a:gd name="T61" fmla="*/ 2 h 1423"/>
                  <a:gd name="T62" fmla="*/ 403 w 2200"/>
                  <a:gd name="T63" fmla="*/ 8 h 1423"/>
                  <a:gd name="T64" fmla="*/ 404 w 2200"/>
                  <a:gd name="T65" fmla="*/ 117 h 1423"/>
                  <a:gd name="T66" fmla="*/ 0 w 2200"/>
                  <a:gd name="T67" fmla="*/ 332 h 1423"/>
                  <a:gd name="T68" fmla="*/ 226 w 2200"/>
                  <a:gd name="T69" fmla="*/ 237 h 1423"/>
                  <a:gd name="T70" fmla="*/ 287 w 2200"/>
                  <a:gd name="T71" fmla="*/ 332 h 1423"/>
                  <a:gd name="T72" fmla="*/ 513 w 2200"/>
                  <a:gd name="T73" fmla="*/ 117 h 1423"/>
                  <a:gd name="T74" fmla="*/ 407 w 2200"/>
                  <a:gd name="T75" fmla="*/ 8 h 1423"/>
                  <a:gd name="T76" fmla="*/ 409 w 2200"/>
                  <a:gd name="T77" fmla="*/ 7 h 1423"/>
                  <a:gd name="T78" fmla="*/ 405 w 2200"/>
                  <a:gd name="T79" fmla="*/ 0 h 14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00" h="1423">
                    <a:moveTo>
                      <a:pt x="136" y="1150"/>
                    </a:moveTo>
                    <a:cubicBezTo>
                      <a:pt x="136" y="965"/>
                      <a:pt x="136" y="965"/>
                      <a:pt x="136" y="965"/>
                    </a:cubicBezTo>
                    <a:cubicBezTo>
                      <a:pt x="315" y="965"/>
                      <a:pt x="315" y="965"/>
                      <a:pt x="315" y="965"/>
                    </a:cubicBezTo>
                    <a:cubicBezTo>
                      <a:pt x="315" y="1150"/>
                      <a:pt x="315" y="1150"/>
                      <a:pt x="315" y="1150"/>
                    </a:cubicBezTo>
                    <a:cubicBezTo>
                      <a:pt x="136" y="1150"/>
                      <a:pt x="136" y="1150"/>
                      <a:pt x="136" y="1150"/>
                    </a:cubicBezTo>
                    <a:moveTo>
                      <a:pt x="383" y="1150"/>
                    </a:moveTo>
                    <a:cubicBezTo>
                      <a:pt x="383" y="965"/>
                      <a:pt x="383" y="965"/>
                      <a:pt x="383" y="965"/>
                    </a:cubicBezTo>
                    <a:cubicBezTo>
                      <a:pt x="579" y="965"/>
                      <a:pt x="579" y="965"/>
                      <a:pt x="579" y="965"/>
                    </a:cubicBezTo>
                    <a:cubicBezTo>
                      <a:pt x="579" y="1150"/>
                      <a:pt x="579" y="1150"/>
                      <a:pt x="579" y="1150"/>
                    </a:cubicBezTo>
                    <a:cubicBezTo>
                      <a:pt x="383" y="1150"/>
                      <a:pt x="383" y="1150"/>
                      <a:pt x="383" y="1150"/>
                    </a:cubicBezTo>
                    <a:moveTo>
                      <a:pt x="647" y="1150"/>
                    </a:moveTo>
                    <a:cubicBezTo>
                      <a:pt x="647" y="965"/>
                      <a:pt x="647" y="965"/>
                      <a:pt x="647" y="965"/>
                    </a:cubicBezTo>
                    <a:cubicBezTo>
                      <a:pt x="826" y="965"/>
                      <a:pt x="826" y="965"/>
                      <a:pt x="826" y="965"/>
                    </a:cubicBezTo>
                    <a:cubicBezTo>
                      <a:pt x="826" y="1150"/>
                      <a:pt x="826" y="1150"/>
                      <a:pt x="826" y="1150"/>
                    </a:cubicBezTo>
                    <a:cubicBezTo>
                      <a:pt x="647" y="1150"/>
                      <a:pt x="647" y="1150"/>
                      <a:pt x="647" y="1150"/>
                    </a:cubicBezTo>
                    <a:moveTo>
                      <a:pt x="1374" y="1150"/>
                    </a:moveTo>
                    <a:cubicBezTo>
                      <a:pt x="1374" y="965"/>
                      <a:pt x="1374" y="965"/>
                      <a:pt x="1374" y="965"/>
                    </a:cubicBezTo>
                    <a:cubicBezTo>
                      <a:pt x="1553" y="965"/>
                      <a:pt x="1553" y="965"/>
                      <a:pt x="1553" y="965"/>
                    </a:cubicBezTo>
                    <a:cubicBezTo>
                      <a:pt x="1553" y="1150"/>
                      <a:pt x="1553" y="1150"/>
                      <a:pt x="1553" y="1150"/>
                    </a:cubicBezTo>
                    <a:cubicBezTo>
                      <a:pt x="1374" y="1150"/>
                      <a:pt x="1374" y="1150"/>
                      <a:pt x="1374" y="1150"/>
                    </a:cubicBezTo>
                    <a:moveTo>
                      <a:pt x="1621" y="1150"/>
                    </a:moveTo>
                    <a:cubicBezTo>
                      <a:pt x="1621" y="965"/>
                      <a:pt x="1621" y="965"/>
                      <a:pt x="1621" y="965"/>
                    </a:cubicBezTo>
                    <a:cubicBezTo>
                      <a:pt x="1817" y="965"/>
                      <a:pt x="1817" y="965"/>
                      <a:pt x="1817" y="965"/>
                    </a:cubicBezTo>
                    <a:cubicBezTo>
                      <a:pt x="1817" y="1150"/>
                      <a:pt x="1817" y="1150"/>
                      <a:pt x="1817" y="1150"/>
                    </a:cubicBezTo>
                    <a:cubicBezTo>
                      <a:pt x="1621" y="1150"/>
                      <a:pt x="1621" y="1150"/>
                      <a:pt x="1621" y="1150"/>
                    </a:cubicBezTo>
                    <a:moveTo>
                      <a:pt x="1885" y="1150"/>
                    </a:moveTo>
                    <a:cubicBezTo>
                      <a:pt x="1885" y="965"/>
                      <a:pt x="1885" y="965"/>
                      <a:pt x="1885" y="965"/>
                    </a:cubicBezTo>
                    <a:cubicBezTo>
                      <a:pt x="2064" y="965"/>
                      <a:pt x="2064" y="965"/>
                      <a:pt x="2064" y="965"/>
                    </a:cubicBezTo>
                    <a:cubicBezTo>
                      <a:pt x="2064" y="1150"/>
                      <a:pt x="2064" y="1150"/>
                      <a:pt x="2064" y="1150"/>
                    </a:cubicBezTo>
                    <a:cubicBezTo>
                      <a:pt x="1885" y="1150"/>
                      <a:pt x="1885" y="1150"/>
                      <a:pt x="1885" y="1150"/>
                    </a:cubicBezTo>
                    <a:moveTo>
                      <a:pt x="136" y="898"/>
                    </a:moveTo>
                    <a:cubicBezTo>
                      <a:pt x="136" y="713"/>
                      <a:pt x="136" y="713"/>
                      <a:pt x="136" y="713"/>
                    </a:cubicBezTo>
                    <a:cubicBezTo>
                      <a:pt x="315" y="713"/>
                      <a:pt x="315" y="713"/>
                      <a:pt x="315" y="713"/>
                    </a:cubicBezTo>
                    <a:cubicBezTo>
                      <a:pt x="315" y="898"/>
                      <a:pt x="315" y="898"/>
                      <a:pt x="315" y="898"/>
                    </a:cubicBezTo>
                    <a:cubicBezTo>
                      <a:pt x="136" y="898"/>
                      <a:pt x="136" y="898"/>
                      <a:pt x="136" y="898"/>
                    </a:cubicBezTo>
                    <a:moveTo>
                      <a:pt x="383" y="898"/>
                    </a:moveTo>
                    <a:cubicBezTo>
                      <a:pt x="383" y="713"/>
                      <a:pt x="383" y="713"/>
                      <a:pt x="383" y="713"/>
                    </a:cubicBezTo>
                    <a:cubicBezTo>
                      <a:pt x="579" y="713"/>
                      <a:pt x="579" y="713"/>
                      <a:pt x="579" y="713"/>
                    </a:cubicBezTo>
                    <a:cubicBezTo>
                      <a:pt x="579" y="898"/>
                      <a:pt x="579" y="898"/>
                      <a:pt x="579" y="898"/>
                    </a:cubicBezTo>
                    <a:cubicBezTo>
                      <a:pt x="383" y="898"/>
                      <a:pt x="383" y="898"/>
                      <a:pt x="383" y="898"/>
                    </a:cubicBezTo>
                    <a:moveTo>
                      <a:pt x="647" y="898"/>
                    </a:moveTo>
                    <a:cubicBezTo>
                      <a:pt x="647" y="713"/>
                      <a:pt x="647" y="713"/>
                      <a:pt x="647" y="713"/>
                    </a:cubicBezTo>
                    <a:cubicBezTo>
                      <a:pt x="826" y="713"/>
                      <a:pt x="826" y="713"/>
                      <a:pt x="826" y="713"/>
                    </a:cubicBezTo>
                    <a:cubicBezTo>
                      <a:pt x="826" y="898"/>
                      <a:pt x="826" y="898"/>
                      <a:pt x="826" y="898"/>
                    </a:cubicBezTo>
                    <a:cubicBezTo>
                      <a:pt x="647" y="898"/>
                      <a:pt x="647" y="898"/>
                      <a:pt x="647" y="898"/>
                    </a:cubicBezTo>
                    <a:moveTo>
                      <a:pt x="1374" y="898"/>
                    </a:moveTo>
                    <a:cubicBezTo>
                      <a:pt x="1374" y="713"/>
                      <a:pt x="1374" y="713"/>
                      <a:pt x="1374" y="713"/>
                    </a:cubicBezTo>
                    <a:cubicBezTo>
                      <a:pt x="1553" y="713"/>
                      <a:pt x="1553" y="713"/>
                      <a:pt x="1553" y="713"/>
                    </a:cubicBezTo>
                    <a:cubicBezTo>
                      <a:pt x="1553" y="898"/>
                      <a:pt x="1553" y="898"/>
                      <a:pt x="1553" y="898"/>
                    </a:cubicBezTo>
                    <a:cubicBezTo>
                      <a:pt x="1374" y="898"/>
                      <a:pt x="1374" y="898"/>
                      <a:pt x="1374" y="898"/>
                    </a:cubicBezTo>
                    <a:moveTo>
                      <a:pt x="1621" y="898"/>
                    </a:moveTo>
                    <a:cubicBezTo>
                      <a:pt x="1621" y="713"/>
                      <a:pt x="1621" y="713"/>
                      <a:pt x="1621" y="713"/>
                    </a:cubicBezTo>
                    <a:cubicBezTo>
                      <a:pt x="1817" y="713"/>
                      <a:pt x="1817" y="713"/>
                      <a:pt x="1817" y="713"/>
                    </a:cubicBezTo>
                    <a:cubicBezTo>
                      <a:pt x="1817" y="898"/>
                      <a:pt x="1817" y="898"/>
                      <a:pt x="1817" y="898"/>
                    </a:cubicBezTo>
                    <a:cubicBezTo>
                      <a:pt x="1621" y="898"/>
                      <a:pt x="1621" y="898"/>
                      <a:pt x="1621" y="898"/>
                    </a:cubicBezTo>
                    <a:moveTo>
                      <a:pt x="1885" y="898"/>
                    </a:moveTo>
                    <a:cubicBezTo>
                      <a:pt x="1885" y="713"/>
                      <a:pt x="1885" y="713"/>
                      <a:pt x="1885" y="713"/>
                    </a:cubicBezTo>
                    <a:cubicBezTo>
                      <a:pt x="2064" y="713"/>
                      <a:pt x="2064" y="713"/>
                      <a:pt x="2064" y="713"/>
                    </a:cubicBezTo>
                    <a:cubicBezTo>
                      <a:pt x="2064" y="898"/>
                      <a:pt x="2064" y="898"/>
                      <a:pt x="2064" y="898"/>
                    </a:cubicBezTo>
                    <a:cubicBezTo>
                      <a:pt x="1885" y="898"/>
                      <a:pt x="1885" y="898"/>
                      <a:pt x="1885" y="898"/>
                    </a:cubicBezTo>
                    <a:moveTo>
                      <a:pt x="1736" y="0"/>
                    </a:moveTo>
                    <a:cubicBezTo>
                      <a:pt x="1730" y="0"/>
                      <a:pt x="1723" y="3"/>
                      <a:pt x="1719" y="10"/>
                    </a:cubicBezTo>
                    <a:cubicBezTo>
                      <a:pt x="1714" y="19"/>
                      <a:pt x="1717" y="31"/>
                      <a:pt x="1727" y="36"/>
                    </a:cubicBezTo>
                    <a:cubicBezTo>
                      <a:pt x="1727" y="36"/>
                      <a:pt x="1728" y="36"/>
                      <a:pt x="1728" y="36"/>
                    </a:cubicBezTo>
                    <a:cubicBezTo>
                      <a:pt x="1728" y="36"/>
                      <a:pt x="1728" y="36"/>
                      <a:pt x="1728" y="36"/>
                    </a:cubicBezTo>
                    <a:cubicBezTo>
                      <a:pt x="1731" y="503"/>
                      <a:pt x="1731" y="503"/>
                      <a:pt x="1731" y="503"/>
                    </a:cubicBezTo>
                    <a:cubicBezTo>
                      <a:pt x="0" y="503"/>
                      <a:pt x="0" y="503"/>
                      <a:pt x="0" y="503"/>
                    </a:cubicBezTo>
                    <a:cubicBezTo>
                      <a:pt x="0" y="1423"/>
                      <a:pt x="0" y="1423"/>
                      <a:pt x="0" y="1423"/>
                    </a:cubicBezTo>
                    <a:cubicBezTo>
                      <a:pt x="969" y="1423"/>
                      <a:pt x="969" y="1423"/>
                      <a:pt x="969" y="1423"/>
                    </a:cubicBezTo>
                    <a:cubicBezTo>
                      <a:pt x="969" y="1015"/>
                      <a:pt x="969" y="1015"/>
                      <a:pt x="969" y="1015"/>
                    </a:cubicBezTo>
                    <a:cubicBezTo>
                      <a:pt x="1231" y="1015"/>
                      <a:pt x="1231" y="1015"/>
                      <a:pt x="1231" y="1015"/>
                    </a:cubicBezTo>
                    <a:cubicBezTo>
                      <a:pt x="1231" y="1423"/>
                      <a:pt x="1231" y="1423"/>
                      <a:pt x="1231" y="1423"/>
                    </a:cubicBezTo>
                    <a:cubicBezTo>
                      <a:pt x="2200" y="1423"/>
                      <a:pt x="2200" y="1423"/>
                      <a:pt x="2200" y="1423"/>
                    </a:cubicBezTo>
                    <a:cubicBezTo>
                      <a:pt x="2200" y="503"/>
                      <a:pt x="2200" y="503"/>
                      <a:pt x="2200" y="503"/>
                    </a:cubicBezTo>
                    <a:cubicBezTo>
                      <a:pt x="1749" y="503"/>
                      <a:pt x="1749" y="503"/>
                      <a:pt x="1749" y="503"/>
                    </a:cubicBezTo>
                    <a:cubicBezTo>
                      <a:pt x="1745" y="36"/>
                      <a:pt x="1745" y="36"/>
                      <a:pt x="1745" y="36"/>
                    </a:cubicBezTo>
                    <a:cubicBezTo>
                      <a:pt x="1744" y="36"/>
                      <a:pt x="1744" y="36"/>
                      <a:pt x="1744" y="36"/>
                    </a:cubicBezTo>
                    <a:cubicBezTo>
                      <a:pt x="1748" y="35"/>
                      <a:pt x="1751" y="32"/>
                      <a:pt x="1753" y="29"/>
                    </a:cubicBezTo>
                    <a:cubicBezTo>
                      <a:pt x="1758" y="19"/>
                      <a:pt x="1755" y="8"/>
                      <a:pt x="1746" y="2"/>
                    </a:cubicBezTo>
                    <a:cubicBezTo>
                      <a:pt x="1743" y="1"/>
                      <a:pt x="1739" y="0"/>
                      <a:pt x="173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69" name="Freeform 112"/>
              <p:cNvSpPr>
                <a:spLocks noEditPoints="1"/>
              </p:cNvSpPr>
              <p:nvPr/>
            </p:nvSpPr>
            <p:spPr bwMode="auto">
              <a:xfrm>
                <a:off x="4761" y="3359"/>
                <a:ext cx="513" cy="215"/>
              </a:xfrm>
              <a:custGeom>
                <a:avLst/>
                <a:gdLst>
                  <a:gd name="T0" fmla="*/ 0 w 513"/>
                  <a:gd name="T1" fmla="*/ 215 h 215"/>
                  <a:gd name="T2" fmla="*/ 226 w 513"/>
                  <a:gd name="T3" fmla="*/ 120 h 215"/>
                  <a:gd name="T4" fmla="*/ 287 w 513"/>
                  <a:gd name="T5" fmla="*/ 215 h 215"/>
                  <a:gd name="T6" fmla="*/ 513 w 513"/>
                  <a:gd name="T7" fmla="*/ 0 h 215"/>
                  <a:gd name="T8" fmla="*/ 74 w 513"/>
                  <a:gd name="T9" fmla="*/ 151 h 215"/>
                  <a:gd name="T10" fmla="*/ 32 w 513"/>
                  <a:gd name="T11" fmla="*/ 108 h 215"/>
                  <a:gd name="T12" fmla="*/ 74 w 513"/>
                  <a:gd name="T13" fmla="*/ 151 h 215"/>
                  <a:gd name="T14" fmla="*/ 32 w 513"/>
                  <a:gd name="T15" fmla="*/ 93 h 215"/>
                  <a:gd name="T16" fmla="*/ 74 w 513"/>
                  <a:gd name="T17" fmla="*/ 49 h 215"/>
                  <a:gd name="T18" fmla="*/ 135 w 513"/>
                  <a:gd name="T19" fmla="*/ 151 h 215"/>
                  <a:gd name="T20" fmla="*/ 89 w 513"/>
                  <a:gd name="T21" fmla="*/ 108 h 215"/>
                  <a:gd name="T22" fmla="*/ 135 w 513"/>
                  <a:gd name="T23" fmla="*/ 151 h 215"/>
                  <a:gd name="T24" fmla="*/ 89 w 513"/>
                  <a:gd name="T25" fmla="*/ 93 h 215"/>
                  <a:gd name="T26" fmla="*/ 135 w 513"/>
                  <a:gd name="T27" fmla="*/ 49 h 215"/>
                  <a:gd name="T28" fmla="*/ 193 w 513"/>
                  <a:gd name="T29" fmla="*/ 151 h 215"/>
                  <a:gd name="T30" fmla="*/ 151 w 513"/>
                  <a:gd name="T31" fmla="*/ 108 h 215"/>
                  <a:gd name="T32" fmla="*/ 193 w 513"/>
                  <a:gd name="T33" fmla="*/ 151 h 215"/>
                  <a:gd name="T34" fmla="*/ 151 w 513"/>
                  <a:gd name="T35" fmla="*/ 93 h 215"/>
                  <a:gd name="T36" fmla="*/ 193 w 513"/>
                  <a:gd name="T37" fmla="*/ 49 h 215"/>
                  <a:gd name="T38" fmla="*/ 362 w 513"/>
                  <a:gd name="T39" fmla="*/ 151 h 215"/>
                  <a:gd name="T40" fmla="*/ 320 w 513"/>
                  <a:gd name="T41" fmla="*/ 108 h 215"/>
                  <a:gd name="T42" fmla="*/ 362 w 513"/>
                  <a:gd name="T43" fmla="*/ 151 h 215"/>
                  <a:gd name="T44" fmla="*/ 320 w 513"/>
                  <a:gd name="T45" fmla="*/ 93 h 215"/>
                  <a:gd name="T46" fmla="*/ 362 w 513"/>
                  <a:gd name="T47" fmla="*/ 49 h 215"/>
                  <a:gd name="T48" fmla="*/ 424 w 513"/>
                  <a:gd name="T49" fmla="*/ 151 h 215"/>
                  <a:gd name="T50" fmla="*/ 378 w 513"/>
                  <a:gd name="T51" fmla="*/ 108 h 215"/>
                  <a:gd name="T52" fmla="*/ 424 w 513"/>
                  <a:gd name="T53" fmla="*/ 151 h 215"/>
                  <a:gd name="T54" fmla="*/ 378 w 513"/>
                  <a:gd name="T55" fmla="*/ 93 h 215"/>
                  <a:gd name="T56" fmla="*/ 424 w 513"/>
                  <a:gd name="T57" fmla="*/ 49 h 215"/>
                  <a:gd name="T58" fmla="*/ 481 w 513"/>
                  <a:gd name="T59" fmla="*/ 151 h 215"/>
                  <a:gd name="T60" fmla="*/ 439 w 513"/>
                  <a:gd name="T61" fmla="*/ 108 h 215"/>
                  <a:gd name="T62" fmla="*/ 481 w 513"/>
                  <a:gd name="T63" fmla="*/ 151 h 215"/>
                  <a:gd name="T64" fmla="*/ 439 w 513"/>
                  <a:gd name="T65" fmla="*/ 93 h 215"/>
                  <a:gd name="T66" fmla="*/ 481 w 513"/>
                  <a:gd name="T67" fmla="*/ 49 h 2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3" h="215">
                    <a:moveTo>
                      <a:pt x="0" y="0"/>
                    </a:moveTo>
                    <a:lnTo>
                      <a:pt x="0" y="215"/>
                    </a:lnTo>
                    <a:lnTo>
                      <a:pt x="226" y="215"/>
                    </a:lnTo>
                    <a:lnTo>
                      <a:pt x="226" y="120"/>
                    </a:lnTo>
                    <a:lnTo>
                      <a:pt x="287" y="120"/>
                    </a:lnTo>
                    <a:lnTo>
                      <a:pt x="287" y="215"/>
                    </a:lnTo>
                    <a:lnTo>
                      <a:pt x="513" y="215"/>
                    </a:lnTo>
                    <a:lnTo>
                      <a:pt x="513" y="0"/>
                    </a:lnTo>
                    <a:lnTo>
                      <a:pt x="0" y="0"/>
                    </a:lnTo>
                    <a:close/>
                    <a:moveTo>
                      <a:pt x="74" y="151"/>
                    </a:moveTo>
                    <a:lnTo>
                      <a:pt x="32" y="151"/>
                    </a:lnTo>
                    <a:lnTo>
                      <a:pt x="32" y="108"/>
                    </a:lnTo>
                    <a:lnTo>
                      <a:pt x="74" y="108"/>
                    </a:lnTo>
                    <a:lnTo>
                      <a:pt x="74" y="151"/>
                    </a:lnTo>
                    <a:close/>
                    <a:moveTo>
                      <a:pt x="74" y="93"/>
                    </a:moveTo>
                    <a:lnTo>
                      <a:pt x="32" y="93"/>
                    </a:lnTo>
                    <a:lnTo>
                      <a:pt x="32" y="49"/>
                    </a:lnTo>
                    <a:lnTo>
                      <a:pt x="74" y="49"/>
                    </a:lnTo>
                    <a:lnTo>
                      <a:pt x="74" y="93"/>
                    </a:lnTo>
                    <a:close/>
                    <a:moveTo>
                      <a:pt x="135" y="151"/>
                    </a:moveTo>
                    <a:lnTo>
                      <a:pt x="89" y="151"/>
                    </a:lnTo>
                    <a:lnTo>
                      <a:pt x="89" y="108"/>
                    </a:lnTo>
                    <a:lnTo>
                      <a:pt x="135" y="108"/>
                    </a:lnTo>
                    <a:lnTo>
                      <a:pt x="135" y="151"/>
                    </a:lnTo>
                    <a:close/>
                    <a:moveTo>
                      <a:pt x="135" y="93"/>
                    </a:moveTo>
                    <a:lnTo>
                      <a:pt x="89" y="93"/>
                    </a:lnTo>
                    <a:lnTo>
                      <a:pt x="89" y="49"/>
                    </a:lnTo>
                    <a:lnTo>
                      <a:pt x="135" y="49"/>
                    </a:lnTo>
                    <a:lnTo>
                      <a:pt x="135" y="93"/>
                    </a:lnTo>
                    <a:close/>
                    <a:moveTo>
                      <a:pt x="193" y="151"/>
                    </a:moveTo>
                    <a:lnTo>
                      <a:pt x="151" y="151"/>
                    </a:lnTo>
                    <a:lnTo>
                      <a:pt x="151" y="108"/>
                    </a:lnTo>
                    <a:lnTo>
                      <a:pt x="193" y="108"/>
                    </a:lnTo>
                    <a:lnTo>
                      <a:pt x="193" y="151"/>
                    </a:lnTo>
                    <a:close/>
                    <a:moveTo>
                      <a:pt x="193" y="93"/>
                    </a:moveTo>
                    <a:lnTo>
                      <a:pt x="151" y="93"/>
                    </a:lnTo>
                    <a:lnTo>
                      <a:pt x="151" y="49"/>
                    </a:lnTo>
                    <a:lnTo>
                      <a:pt x="193" y="49"/>
                    </a:lnTo>
                    <a:lnTo>
                      <a:pt x="193" y="93"/>
                    </a:lnTo>
                    <a:close/>
                    <a:moveTo>
                      <a:pt x="362" y="151"/>
                    </a:moveTo>
                    <a:lnTo>
                      <a:pt x="320" y="151"/>
                    </a:lnTo>
                    <a:lnTo>
                      <a:pt x="320" y="108"/>
                    </a:lnTo>
                    <a:lnTo>
                      <a:pt x="362" y="108"/>
                    </a:lnTo>
                    <a:lnTo>
                      <a:pt x="362" y="151"/>
                    </a:lnTo>
                    <a:close/>
                    <a:moveTo>
                      <a:pt x="362" y="93"/>
                    </a:moveTo>
                    <a:lnTo>
                      <a:pt x="320" y="93"/>
                    </a:lnTo>
                    <a:lnTo>
                      <a:pt x="320" y="49"/>
                    </a:lnTo>
                    <a:lnTo>
                      <a:pt x="362" y="49"/>
                    </a:lnTo>
                    <a:lnTo>
                      <a:pt x="362" y="93"/>
                    </a:lnTo>
                    <a:close/>
                    <a:moveTo>
                      <a:pt x="424" y="151"/>
                    </a:moveTo>
                    <a:lnTo>
                      <a:pt x="378" y="151"/>
                    </a:lnTo>
                    <a:lnTo>
                      <a:pt x="378" y="108"/>
                    </a:lnTo>
                    <a:lnTo>
                      <a:pt x="424" y="108"/>
                    </a:lnTo>
                    <a:lnTo>
                      <a:pt x="424" y="151"/>
                    </a:lnTo>
                    <a:close/>
                    <a:moveTo>
                      <a:pt x="424" y="93"/>
                    </a:moveTo>
                    <a:lnTo>
                      <a:pt x="378" y="93"/>
                    </a:lnTo>
                    <a:lnTo>
                      <a:pt x="378" y="49"/>
                    </a:lnTo>
                    <a:lnTo>
                      <a:pt x="424" y="49"/>
                    </a:lnTo>
                    <a:lnTo>
                      <a:pt x="424" y="93"/>
                    </a:lnTo>
                    <a:close/>
                    <a:moveTo>
                      <a:pt x="481" y="151"/>
                    </a:moveTo>
                    <a:lnTo>
                      <a:pt x="439" y="151"/>
                    </a:lnTo>
                    <a:lnTo>
                      <a:pt x="439" y="108"/>
                    </a:lnTo>
                    <a:lnTo>
                      <a:pt x="481" y="108"/>
                    </a:lnTo>
                    <a:lnTo>
                      <a:pt x="481" y="151"/>
                    </a:lnTo>
                    <a:close/>
                    <a:moveTo>
                      <a:pt x="481" y="93"/>
                    </a:moveTo>
                    <a:lnTo>
                      <a:pt x="439" y="93"/>
                    </a:lnTo>
                    <a:lnTo>
                      <a:pt x="439" y="49"/>
                    </a:lnTo>
                    <a:lnTo>
                      <a:pt x="481" y="49"/>
                    </a:lnTo>
                    <a:lnTo>
                      <a:pt x="481" y="9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70" name="Freeform 113"/>
              <p:cNvSpPr>
                <a:spLocks/>
              </p:cNvSpPr>
              <p:nvPr/>
            </p:nvSpPr>
            <p:spPr bwMode="auto">
              <a:xfrm>
                <a:off x="4891" y="3151"/>
                <a:ext cx="253" cy="124"/>
              </a:xfrm>
              <a:custGeom>
                <a:avLst/>
                <a:gdLst>
                  <a:gd name="T0" fmla="*/ 126 w 253"/>
                  <a:gd name="T1" fmla="*/ 0 h 124"/>
                  <a:gd name="T2" fmla="*/ 0 w 253"/>
                  <a:gd name="T3" fmla="*/ 124 h 124"/>
                  <a:gd name="T4" fmla="*/ 35 w 253"/>
                  <a:gd name="T5" fmla="*/ 124 h 124"/>
                  <a:gd name="T6" fmla="*/ 126 w 253"/>
                  <a:gd name="T7" fmla="*/ 34 h 124"/>
                  <a:gd name="T8" fmla="*/ 218 w 253"/>
                  <a:gd name="T9" fmla="*/ 124 h 124"/>
                  <a:gd name="T10" fmla="*/ 253 w 253"/>
                  <a:gd name="T11" fmla="*/ 124 h 124"/>
                  <a:gd name="T12" fmla="*/ 126 w 253"/>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 h="124">
                    <a:moveTo>
                      <a:pt x="126" y="0"/>
                    </a:moveTo>
                    <a:lnTo>
                      <a:pt x="0" y="124"/>
                    </a:lnTo>
                    <a:lnTo>
                      <a:pt x="35" y="124"/>
                    </a:lnTo>
                    <a:lnTo>
                      <a:pt x="126" y="34"/>
                    </a:lnTo>
                    <a:lnTo>
                      <a:pt x="218" y="124"/>
                    </a:lnTo>
                    <a:lnTo>
                      <a:pt x="253" y="124"/>
                    </a:lnTo>
                    <a:lnTo>
                      <a:pt x="126"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06" name="Freeform 114"/>
              <p:cNvSpPr>
                <a:spLocks noEditPoints="1"/>
              </p:cNvSpPr>
              <p:nvPr/>
            </p:nvSpPr>
            <p:spPr bwMode="auto">
              <a:xfrm>
                <a:off x="4926" y="3196"/>
                <a:ext cx="183" cy="159"/>
              </a:xfrm>
              <a:custGeom>
                <a:avLst/>
                <a:gdLst/>
                <a:ahLst/>
                <a:cxnLst>
                  <a:cxn ang="0">
                    <a:pos x="0" y="388"/>
                  </a:cxn>
                  <a:cxn ang="0">
                    <a:pos x="3" y="388"/>
                  </a:cxn>
                  <a:cxn ang="0">
                    <a:pos x="3" y="533"/>
                  </a:cxn>
                  <a:cxn ang="0">
                    <a:pos x="3" y="685"/>
                  </a:cxn>
                  <a:cxn ang="0">
                    <a:pos x="785" y="685"/>
                  </a:cxn>
                  <a:cxn ang="0">
                    <a:pos x="785" y="533"/>
                  </a:cxn>
                  <a:cxn ang="0">
                    <a:pos x="785" y="388"/>
                  </a:cxn>
                  <a:cxn ang="0">
                    <a:pos x="788" y="388"/>
                  </a:cxn>
                  <a:cxn ang="0">
                    <a:pos x="394" y="0"/>
                  </a:cxn>
                  <a:cxn ang="0">
                    <a:pos x="0" y="388"/>
                  </a:cxn>
                  <a:cxn ang="0">
                    <a:pos x="576" y="410"/>
                  </a:cxn>
                  <a:cxn ang="0">
                    <a:pos x="394" y="593"/>
                  </a:cxn>
                  <a:cxn ang="0">
                    <a:pos x="212" y="410"/>
                  </a:cxn>
                  <a:cxn ang="0">
                    <a:pos x="394" y="228"/>
                  </a:cxn>
                  <a:cxn ang="0">
                    <a:pos x="576" y="410"/>
                  </a:cxn>
                </a:cxnLst>
                <a:rect l="0" t="0" r="r" b="b"/>
                <a:pathLst>
                  <a:path w="788" h="685">
                    <a:moveTo>
                      <a:pt x="0" y="388"/>
                    </a:moveTo>
                    <a:cubicBezTo>
                      <a:pt x="3" y="388"/>
                      <a:pt x="3" y="388"/>
                      <a:pt x="3" y="388"/>
                    </a:cubicBezTo>
                    <a:cubicBezTo>
                      <a:pt x="3" y="533"/>
                      <a:pt x="3" y="533"/>
                      <a:pt x="3" y="533"/>
                    </a:cubicBezTo>
                    <a:cubicBezTo>
                      <a:pt x="3" y="685"/>
                      <a:pt x="3" y="685"/>
                      <a:pt x="3" y="685"/>
                    </a:cubicBezTo>
                    <a:cubicBezTo>
                      <a:pt x="785" y="685"/>
                      <a:pt x="785" y="685"/>
                      <a:pt x="785" y="685"/>
                    </a:cubicBezTo>
                    <a:cubicBezTo>
                      <a:pt x="785" y="533"/>
                      <a:pt x="785" y="533"/>
                      <a:pt x="785" y="533"/>
                    </a:cubicBezTo>
                    <a:cubicBezTo>
                      <a:pt x="785" y="388"/>
                      <a:pt x="785" y="388"/>
                      <a:pt x="785" y="388"/>
                    </a:cubicBezTo>
                    <a:cubicBezTo>
                      <a:pt x="788" y="388"/>
                      <a:pt x="788" y="388"/>
                      <a:pt x="788" y="388"/>
                    </a:cubicBezTo>
                    <a:cubicBezTo>
                      <a:pt x="394" y="0"/>
                      <a:pt x="394" y="0"/>
                      <a:pt x="394" y="0"/>
                    </a:cubicBezTo>
                    <a:lnTo>
                      <a:pt x="0" y="388"/>
                    </a:lnTo>
                    <a:close/>
                    <a:moveTo>
                      <a:pt x="576" y="410"/>
                    </a:moveTo>
                    <a:cubicBezTo>
                      <a:pt x="576" y="511"/>
                      <a:pt x="495" y="593"/>
                      <a:pt x="394" y="593"/>
                    </a:cubicBezTo>
                    <a:cubicBezTo>
                      <a:pt x="293" y="593"/>
                      <a:pt x="212" y="511"/>
                      <a:pt x="212" y="410"/>
                    </a:cubicBezTo>
                    <a:cubicBezTo>
                      <a:pt x="212" y="310"/>
                      <a:pt x="293" y="228"/>
                      <a:pt x="394" y="228"/>
                    </a:cubicBezTo>
                    <a:cubicBezTo>
                      <a:pt x="495" y="228"/>
                      <a:pt x="576" y="310"/>
                      <a:pt x="576" y="410"/>
                    </a:cubicBezTo>
                    <a:close/>
                  </a:path>
                </a:pathLst>
              </a:custGeom>
              <a:solidFill>
                <a:schemeClr val="accent3"/>
              </a:solidFill>
              <a:ln w="9525">
                <a:noFill/>
                <a:round/>
                <a:headEnd/>
                <a:tailEnd/>
              </a:ln>
            </p:spPr>
            <p:txBody>
              <a:bodyPr/>
              <a:lstStyle/>
              <a:p>
                <a:pPr>
                  <a:defRPr/>
                </a:pPr>
                <a:endParaRPr lang="en-US">
                  <a:solidFill>
                    <a:srgbClr val="474747"/>
                  </a:solidFill>
                  <a:ea typeface="+mn-ea"/>
                </a:endParaRPr>
              </a:p>
            </p:txBody>
          </p:sp>
          <p:sp>
            <p:nvSpPr>
              <p:cNvPr id="16472" name="Freeform 115"/>
              <p:cNvSpPr>
                <a:spLocks noEditPoints="1"/>
              </p:cNvSpPr>
              <p:nvPr/>
            </p:nvSpPr>
            <p:spPr bwMode="auto">
              <a:xfrm>
                <a:off x="4979" y="3253"/>
                <a:ext cx="77" cy="77"/>
              </a:xfrm>
              <a:custGeom>
                <a:avLst/>
                <a:gdLst>
                  <a:gd name="T0" fmla="*/ 39 w 330"/>
                  <a:gd name="T1" fmla="*/ 77 h 329"/>
                  <a:gd name="T2" fmla="*/ 77 w 330"/>
                  <a:gd name="T3" fmla="*/ 38 h 329"/>
                  <a:gd name="T4" fmla="*/ 39 w 330"/>
                  <a:gd name="T5" fmla="*/ 0 h 329"/>
                  <a:gd name="T6" fmla="*/ 0 w 330"/>
                  <a:gd name="T7" fmla="*/ 38 h 329"/>
                  <a:gd name="T8" fmla="*/ 39 w 330"/>
                  <a:gd name="T9" fmla="*/ 77 h 329"/>
                  <a:gd name="T10" fmla="*/ 39 w 330"/>
                  <a:gd name="T11" fmla="*/ 4 h 329"/>
                  <a:gd name="T12" fmla="*/ 73 w 330"/>
                  <a:gd name="T13" fmla="*/ 38 h 329"/>
                  <a:gd name="T14" fmla="*/ 39 w 330"/>
                  <a:gd name="T15" fmla="*/ 73 h 329"/>
                  <a:gd name="T16" fmla="*/ 4 w 330"/>
                  <a:gd name="T17" fmla="*/ 38 h 329"/>
                  <a:gd name="T18" fmla="*/ 39 w 330"/>
                  <a:gd name="T19" fmla="*/ 4 h 3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 h="329">
                    <a:moveTo>
                      <a:pt x="165" y="329"/>
                    </a:moveTo>
                    <a:cubicBezTo>
                      <a:pt x="256" y="329"/>
                      <a:pt x="330" y="255"/>
                      <a:pt x="330" y="164"/>
                    </a:cubicBezTo>
                    <a:cubicBezTo>
                      <a:pt x="330" y="74"/>
                      <a:pt x="256" y="0"/>
                      <a:pt x="165" y="0"/>
                    </a:cubicBezTo>
                    <a:cubicBezTo>
                      <a:pt x="74" y="0"/>
                      <a:pt x="0" y="74"/>
                      <a:pt x="0" y="164"/>
                    </a:cubicBezTo>
                    <a:cubicBezTo>
                      <a:pt x="0" y="255"/>
                      <a:pt x="74" y="329"/>
                      <a:pt x="165" y="329"/>
                    </a:cubicBezTo>
                    <a:close/>
                    <a:moveTo>
                      <a:pt x="165" y="17"/>
                    </a:moveTo>
                    <a:cubicBezTo>
                      <a:pt x="246" y="17"/>
                      <a:pt x="313" y="83"/>
                      <a:pt x="313" y="164"/>
                    </a:cubicBezTo>
                    <a:cubicBezTo>
                      <a:pt x="313" y="246"/>
                      <a:pt x="246" y="312"/>
                      <a:pt x="165" y="312"/>
                    </a:cubicBezTo>
                    <a:cubicBezTo>
                      <a:pt x="83" y="312"/>
                      <a:pt x="17" y="246"/>
                      <a:pt x="17" y="164"/>
                    </a:cubicBezTo>
                    <a:cubicBezTo>
                      <a:pt x="17" y="83"/>
                      <a:pt x="83" y="17"/>
                      <a:pt x="165" y="1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73" name="Freeform 116"/>
              <p:cNvSpPr>
                <a:spLocks/>
              </p:cNvSpPr>
              <p:nvPr/>
            </p:nvSpPr>
            <p:spPr bwMode="auto">
              <a:xfrm>
                <a:off x="5015" y="3260"/>
                <a:ext cx="23" cy="50"/>
              </a:xfrm>
              <a:custGeom>
                <a:avLst/>
                <a:gdLst>
                  <a:gd name="T0" fmla="*/ 1 w 96"/>
                  <a:gd name="T1" fmla="*/ 34 h 213"/>
                  <a:gd name="T2" fmla="*/ 19 w 96"/>
                  <a:gd name="T3" fmla="*/ 50 h 213"/>
                  <a:gd name="T4" fmla="*/ 21 w 96"/>
                  <a:gd name="T5" fmla="*/ 50 h 213"/>
                  <a:gd name="T6" fmla="*/ 22 w 96"/>
                  <a:gd name="T7" fmla="*/ 49 h 213"/>
                  <a:gd name="T8" fmla="*/ 22 w 96"/>
                  <a:gd name="T9" fmla="*/ 46 h 213"/>
                  <a:gd name="T10" fmla="*/ 4 w 96"/>
                  <a:gd name="T11" fmla="*/ 31 h 213"/>
                  <a:gd name="T12" fmla="*/ 4 w 96"/>
                  <a:gd name="T13" fmla="*/ 2 h 213"/>
                  <a:gd name="T14" fmla="*/ 2 w 96"/>
                  <a:gd name="T15" fmla="*/ 0 h 213"/>
                  <a:gd name="T16" fmla="*/ 0 w 96"/>
                  <a:gd name="T17" fmla="*/ 2 h 213"/>
                  <a:gd name="T18" fmla="*/ 0 w 96"/>
                  <a:gd name="T19" fmla="*/ 32 h 213"/>
                  <a:gd name="T20" fmla="*/ 1 w 96"/>
                  <a:gd name="T21" fmla="*/ 34 h 213"/>
                  <a:gd name="T22" fmla="*/ 1 w 96"/>
                  <a:gd name="T23" fmla="*/ 34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213">
                    <a:moveTo>
                      <a:pt x="4" y="145"/>
                    </a:moveTo>
                    <a:cubicBezTo>
                      <a:pt x="80" y="211"/>
                      <a:pt x="80" y="211"/>
                      <a:pt x="80" y="211"/>
                    </a:cubicBezTo>
                    <a:cubicBezTo>
                      <a:pt x="82" y="213"/>
                      <a:pt x="84" y="213"/>
                      <a:pt x="86" y="213"/>
                    </a:cubicBezTo>
                    <a:cubicBezTo>
                      <a:pt x="89" y="213"/>
                      <a:pt x="91" y="212"/>
                      <a:pt x="93" y="210"/>
                    </a:cubicBezTo>
                    <a:cubicBezTo>
                      <a:pt x="96" y="207"/>
                      <a:pt x="96" y="201"/>
                      <a:pt x="92" y="198"/>
                    </a:cubicBezTo>
                    <a:cubicBezTo>
                      <a:pt x="18" y="133"/>
                      <a:pt x="18" y="133"/>
                      <a:pt x="18" y="133"/>
                    </a:cubicBezTo>
                    <a:cubicBezTo>
                      <a:pt x="18" y="9"/>
                      <a:pt x="18" y="9"/>
                      <a:pt x="18" y="9"/>
                    </a:cubicBezTo>
                    <a:cubicBezTo>
                      <a:pt x="18" y="4"/>
                      <a:pt x="14" y="0"/>
                      <a:pt x="9" y="0"/>
                    </a:cubicBezTo>
                    <a:cubicBezTo>
                      <a:pt x="4" y="0"/>
                      <a:pt x="0" y="4"/>
                      <a:pt x="0" y="9"/>
                    </a:cubicBezTo>
                    <a:cubicBezTo>
                      <a:pt x="0" y="136"/>
                      <a:pt x="0" y="136"/>
                      <a:pt x="0" y="136"/>
                    </a:cubicBezTo>
                    <a:cubicBezTo>
                      <a:pt x="0" y="139"/>
                      <a:pt x="1" y="141"/>
                      <a:pt x="3" y="143"/>
                    </a:cubicBezTo>
                    <a:cubicBezTo>
                      <a:pt x="4" y="144"/>
                      <a:pt x="4" y="144"/>
                      <a:pt x="4" y="14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74" name="Oval 117"/>
              <p:cNvSpPr>
                <a:spLocks noChangeArrowheads="1"/>
              </p:cNvSpPr>
              <p:nvPr/>
            </p:nvSpPr>
            <p:spPr bwMode="auto">
              <a:xfrm>
                <a:off x="5043" y="3289"/>
                <a:ext cx="6" cy="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endParaRPr lang="en-US" altLang="zh-CN" sz="1800">
                  <a:solidFill>
                    <a:srgbClr val="474747"/>
                  </a:solidFill>
                  <a:latin typeface="Arial" pitchFamily="34" charset="0"/>
                </a:endParaRPr>
              </a:p>
            </p:txBody>
          </p:sp>
          <p:sp>
            <p:nvSpPr>
              <p:cNvPr id="16475" name="Oval 118"/>
              <p:cNvSpPr>
                <a:spLocks noChangeArrowheads="1"/>
              </p:cNvSpPr>
              <p:nvPr/>
            </p:nvSpPr>
            <p:spPr bwMode="auto">
              <a:xfrm>
                <a:off x="5015" y="3316"/>
                <a:ext cx="6" cy="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endParaRPr lang="en-US" altLang="zh-CN" sz="1800">
                  <a:solidFill>
                    <a:srgbClr val="474747"/>
                  </a:solidFill>
                  <a:latin typeface="Arial" pitchFamily="34" charset="0"/>
                </a:endParaRPr>
              </a:p>
            </p:txBody>
          </p:sp>
          <p:sp>
            <p:nvSpPr>
              <p:cNvPr id="16476" name="Oval 119"/>
              <p:cNvSpPr>
                <a:spLocks noChangeArrowheads="1"/>
              </p:cNvSpPr>
              <p:nvPr/>
            </p:nvSpPr>
            <p:spPr bwMode="auto">
              <a:xfrm>
                <a:off x="4986" y="3289"/>
                <a:ext cx="6" cy="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endParaRPr lang="en-US" altLang="zh-CN" sz="1800">
                  <a:solidFill>
                    <a:srgbClr val="474747"/>
                  </a:solidFill>
                  <a:latin typeface="Arial" pitchFamily="34" charset="0"/>
                </a:endParaRPr>
              </a:p>
            </p:txBody>
          </p:sp>
          <p:sp>
            <p:nvSpPr>
              <p:cNvPr id="312" name="Freeform 120"/>
              <p:cNvSpPr>
                <a:spLocks/>
              </p:cNvSpPr>
              <p:nvPr/>
            </p:nvSpPr>
            <p:spPr bwMode="auto">
              <a:xfrm>
                <a:off x="5171" y="3230"/>
                <a:ext cx="99" cy="100"/>
              </a:xfrm>
              <a:custGeom>
                <a:avLst/>
                <a:gdLst/>
                <a:ahLst/>
                <a:cxnLst>
                  <a:cxn ang="0">
                    <a:pos x="297" y="287"/>
                  </a:cxn>
                  <a:cxn ang="0">
                    <a:pos x="403" y="165"/>
                  </a:cxn>
                  <a:cxn ang="0">
                    <a:pos x="191" y="117"/>
                  </a:cxn>
                  <a:cxn ang="0">
                    <a:pos x="0" y="118"/>
                  </a:cxn>
                  <a:cxn ang="0">
                    <a:pos x="2" y="325"/>
                  </a:cxn>
                  <a:cxn ang="0">
                    <a:pos x="192" y="323"/>
                  </a:cxn>
                  <a:cxn ang="0">
                    <a:pos x="427" y="308"/>
                  </a:cxn>
                  <a:cxn ang="0">
                    <a:pos x="297" y="287"/>
                  </a:cxn>
                </a:cxnLst>
                <a:rect l="0" t="0" r="r" b="b"/>
                <a:pathLst>
                  <a:path w="427" h="426">
                    <a:moveTo>
                      <a:pt x="297" y="287"/>
                    </a:moveTo>
                    <a:cubicBezTo>
                      <a:pt x="319" y="276"/>
                      <a:pt x="409" y="276"/>
                      <a:pt x="403" y="165"/>
                    </a:cubicBezTo>
                    <a:cubicBezTo>
                      <a:pt x="321" y="252"/>
                      <a:pt x="270" y="197"/>
                      <a:pt x="191" y="117"/>
                    </a:cubicBezTo>
                    <a:cubicBezTo>
                      <a:pt x="112" y="36"/>
                      <a:pt x="70" y="0"/>
                      <a:pt x="0" y="118"/>
                    </a:cubicBezTo>
                    <a:cubicBezTo>
                      <a:pt x="1" y="187"/>
                      <a:pt x="1" y="256"/>
                      <a:pt x="2" y="325"/>
                    </a:cubicBezTo>
                    <a:cubicBezTo>
                      <a:pt x="71" y="207"/>
                      <a:pt x="113" y="243"/>
                      <a:pt x="192" y="323"/>
                    </a:cubicBezTo>
                    <a:cubicBezTo>
                      <a:pt x="271" y="404"/>
                      <a:pt x="358" y="426"/>
                      <a:pt x="427" y="308"/>
                    </a:cubicBezTo>
                    <a:cubicBezTo>
                      <a:pt x="401" y="327"/>
                      <a:pt x="323" y="320"/>
                      <a:pt x="297" y="287"/>
                    </a:cubicBezTo>
                    <a:close/>
                  </a:path>
                </a:pathLst>
              </a:custGeom>
              <a:solidFill>
                <a:schemeClr val="accent3"/>
              </a:solidFill>
              <a:ln w="9525">
                <a:noFill/>
                <a:round/>
                <a:headEnd/>
                <a:tailEnd/>
              </a:ln>
            </p:spPr>
            <p:txBody>
              <a:bodyPr/>
              <a:lstStyle/>
              <a:p>
                <a:pPr>
                  <a:defRPr/>
                </a:pPr>
                <a:endParaRPr lang="en-US">
                  <a:solidFill>
                    <a:srgbClr val="474747"/>
                  </a:solidFill>
                  <a:ea typeface="+mn-ea"/>
                </a:endParaRPr>
              </a:p>
            </p:txBody>
          </p:sp>
          <p:sp>
            <p:nvSpPr>
              <p:cNvPr id="16478" name="Freeform 121"/>
              <p:cNvSpPr>
                <a:spLocks/>
              </p:cNvSpPr>
              <p:nvPr/>
            </p:nvSpPr>
            <p:spPr bwMode="auto">
              <a:xfrm>
                <a:off x="5164" y="3251"/>
                <a:ext cx="5" cy="129"/>
              </a:xfrm>
              <a:custGeom>
                <a:avLst/>
                <a:gdLst>
                  <a:gd name="T0" fmla="*/ 5 w 5"/>
                  <a:gd name="T1" fmla="*/ 126 h 129"/>
                  <a:gd name="T2" fmla="*/ 3 w 5"/>
                  <a:gd name="T3" fmla="*/ 129 h 129"/>
                  <a:gd name="T4" fmla="*/ 1 w 5"/>
                  <a:gd name="T5" fmla="*/ 126 h 129"/>
                  <a:gd name="T6" fmla="*/ 0 w 5"/>
                  <a:gd name="T7" fmla="*/ 0 h 129"/>
                  <a:gd name="T8" fmla="*/ 4 w 5"/>
                  <a:gd name="T9" fmla="*/ 0 h 129"/>
                  <a:gd name="T10" fmla="*/ 5 w 5"/>
                  <a:gd name="T11" fmla="*/ 126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29">
                    <a:moveTo>
                      <a:pt x="5" y="126"/>
                    </a:moveTo>
                    <a:lnTo>
                      <a:pt x="3" y="129"/>
                    </a:lnTo>
                    <a:lnTo>
                      <a:pt x="1" y="126"/>
                    </a:lnTo>
                    <a:lnTo>
                      <a:pt x="0" y="0"/>
                    </a:lnTo>
                    <a:lnTo>
                      <a:pt x="4" y="0"/>
                    </a:lnTo>
                    <a:lnTo>
                      <a:pt x="5" y="12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79" name="Freeform 122"/>
              <p:cNvSpPr>
                <a:spLocks/>
              </p:cNvSpPr>
              <p:nvPr/>
            </p:nvSpPr>
            <p:spPr bwMode="auto">
              <a:xfrm>
                <a:off x="5161" y="3241"/>
                <a:ext cx="10" cy="11"/>
              </a:xfrm>
              <a:custGeom>
                <a:avLst/>
                <a:gdLst>
                  <a:gd name="T0" fmla="*/ 9 w 44"/>
                  <a:gd name="T1" fmla="*/ 8 h 44"/>
                  <a:gd name="T2" fmla="*/ 3 w 44"/>
                  <a:gd name="T3" fmla="*/ 10 h 44"/>
                  <a:gd name="T4" fmla="*/ 1 w 44"/>
                  <a:gd name="T5" fmla="*/ 3 h 44"/>
                  <a:gd name="T6" fmla="*/ 7 w 44"/>
                  <a:gd name="T7" fmla="*/ 1 h 44"/>
                  <a:gd name="T8" fmla="*/ 9 w 44"/>
                  <a:gd name="T9" fmla="*/ 8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4">
                    <a:moveTo>
                      <a:pt x="39" y="32"/>
                    </a:moveTo>
                    <a:cubicBezTo>
                      <a:pt x="34" y="41"/>
                      <a:pt x="22" y="44"/>
                      <a:pt x="13" y="39"/>
                    </a:cubicBezTo>
                    <a:cubicBezTo>
                      <a:pt x="3" y="34"/>
                      <a:pt x="0" y="22"/>
                      <a:pt x="5" y="13"/>
                    </a:cubicBezTo>
                    <a:cubicBezTo>
                      <a:pt x="11" y="3"/>
                      <a:pt x="22" y="0"/>
                      <a:pt x="32" y="5"/>
                    </a:cubicBezTo>
                    <a:cubicBezTo>
                      <a:pt x="41" y="11"/>
                      <a:pt x="44" y="22"/>
                      <a:pt x="39" y="3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90" name="Freeform 6"/>
            <p:cNvSpPr>
              <a:spLocks/>
            </p:cNvSpPr>
            <p:nvPr/>
          </p:nvSpPr>
          <p:spPr bwMode="auto">
            <a:xfrm>
              <a:off x="6967346" y="5010151"/>
              <a:ext cx="1153433" cy="57150"/>
            </a:xfrm>
            <a:custGeom>
              <a:avLst/>
              <a:gdLst/>
              <a:ahLst/>
              <a:cxnLst>
                <a:cxn ang="0">
                  <a:pos x="0" y="29"/>
                </a:cxn>
                <a:cxn ang="0">
                  <a:pos x="582" y="29"/>
                </a:cxn>
                <a:cxn ang="0">
                  <a:pos x="582" y="0"/>
                </a:cxn>
                <a:cxn ang="0">
                  <a:pos x="0" y="0"/>
                </a:cxn>
                <a:cxn ang="0">
                  <a:pos x="0" y="29"/>
                </a:cxn>
                <a:cxn ang="0">
                  <a:pos x="0" y="29"/>
                </a:cxn>
              </a:cxnLst>
              <a:rect l="0" t="0" r="r" b="b"/>
              <a:pathLst>
                <a:path w="582" h="29">
                  <a:moveTo>
                    <a:pt x="0" y="29"/>
                  </a:moveTo>
                  <a:lnTo>
                    <a:pt x="582" y="29"/>
                  </a:lnTo>
                  <a:lnTo>
                    <a:pt x="582" y="0"/>
                  </a:lnTo>
                  <a:lnTo>
                    <a:pt x="0" y="0"/>
                  </a:lnTo>
                  <a:lnTo>
                    <a:pt x="0" y="29"/>
                  </a:lnTo>
                  <a:lnTo>
                    <a:pt x="0" y="29"/>
                  </a:lnTo>
                  <a:close/>
                </a:path>
              </a:pathLst>
            </a:custGeom>
            <a:solidFill>
              <a:schemeClr val="tx1">
                <a:lumMod val="60000"/>
                <a:lumOff val="40000"/>
              </a:schemeClr>
            </a:solidFill>
            <a:ln w="9525">
              <a:noFill/>
              <a:round/>
              <a:headEnd/>
              <a:tailEnd/>
            </a:ln>
          </p:spPr>
          <p:txBody>
            <a:bodyPr/>
            <a:lstStyle/>
            <a:p>
              <a:pPr>
                <a:defRPr/>
              </a:pPr>
              <a:endParaRPr lang="en-US">
                <a:solidFill>
                  <a:srgbClr val="474747"/>
                </a:solidFill>
                <a:ea typeface="+mn-ea"/>
              </a:endParaRPr>
            </a:p>
          </p:txBody>
        </p:sp>
      </p:grpSp>
      <p:sp>
        <p:nvSpPr>
          <p:cNvPr id="315" name="TextBox 314"/>
          <p:cNvSpPr txBox="1"/>
          <p:nvPr/>
        </p:nvSpPr>
        <p:spPr>
          <a:xfrm>
            <a:off x="6283325" y="2565400"/>
            <a:ext cx="766763" cy="277813"/>
          </a:xfrm>
          <a:prstGeom prst="rect">
            <a:avLst/>
          </a:prstGeom>
          <a:noFill/>
        </p:spPr>
        <p:txBody>
          <a:bodyPr wrap="none">
            <a:spAutoFit/>
          </a:bodyPr>
          <a:lstStyle/>
          <a:p>
            <a:pPr algn="ctr">
              <a:defRPr/>
            </a:pPr>
            <a:r>
              <a:rPr lang="en-US" sz="1200" b="1" dirty="0">
                <a:solidFill>
                  <a:schemeClr val="tx2"/>
                </a:solidFill>
                <a:latin typeface="+mj-lt"/>
                <a:ea typeface="+mn-ea"/>
              </a:rPr>
              <a:t>Hospital</a:t>
            </a:r>
          </a:p>
        </p:txBody>
      </p:sp>
      <p:sp>
        <p:nvSpPr>
          <p:cNvPr id="316" name="TextBox 315"/>
          <p:cNvSpPr txBox="1"/>
          <p:nvPr/>
        </p:nvSpPr>
        <p:spPr>
          <a:xfrm>
            <a:off x="6129338" y="4684713"/>
            <a:ext cx="1074737" cy="277812"/>
          </a:xfrm>
          <a:prstGeom prst="rect">
            <a:avLst/>
          </a:prstGeom>
          <a:noFill/>
        </p:spPr>
        <p:txBody>
          <a:bodyPr wrap="none">
            <a:spAutoFit/>
          </a:bodyPr>
          <a:lstStyle/>
          <a:p>
            <a:pPr algn="ctr">
              <a:defRPr/>
            </a:pPr>
            <a:r>
              <a:rPr lang="en-US" sz="1200" b="1" dirty="0">
                <a:solidFill>
                  <a:schemeClr val="tx2"/>
                </a:solidFill>
                <a:latin typeface="+mj-lt"/>
                <a:ea typeface="+mn-ea"/>
              </a:rPr>
              <a:t>Government</a:t>
            </a:r>
          </a:p>
        </p:txBody>
      </p:sp>
      <p:sp>
        <p:nvSpPr>
          <p:cNvPr id="317" name="TextBox 316"/>
          <p:cNvSpPr txBox="1"/>
          <p:nvPr/>
        </p:nvSpPr>
        <p:spPr>
          <a:xfrm>
            <a:off x="5859463" y="3544888"/>
            <a:ext cx="1614487" cy="461962"/>
          </a:xfrm>
          <a:prstGeom prst="rect">
            <a:avLst/>
          </a:prstGeom>
          <a:noFill/>
        </p:spPr>
        <p:txBody>
          <a:bodyPr wrap="none">
            <a:spAutoFit/>
          </a:bodyPr>
          <a:lstStyle/>
          <a:p>
            <a:pPr algn="ctr">
              <a:defRPr/>
            </a:pPr>
            <a:r>
              <a:rPr lang="en-US" sz="1200" b="1" dirty="0">
                <a:solidFill>
                  <a:schemeClr val="tx2"/>
                </a:solidFill>
                <a:latin typeface="+mj-lt"/>
                <a:ea typeface="+mn-ea"/>
              </a:rPr>
              <a:t>Medical / Academic </a:t>
            </a:r>
          </a:p>
          <a:p>
            <a:pPr algn="ctr">
              <a:defRPr/>
            </a:pPr>
            <a:r>
              <a:rPr lang="en-US" sz="1200" b="1" dirty="0">
                <a:solidFill>
                  <a:schemeClr val="tx2"/>
                </a:solidFill>
                <a:latin typeface="+mj-lt"/>
                <a:ea typeface="+mn-ea"/>
              </a:rPr>
              <a:t>School</a:t>
            </a:r>
          </a:p>
        </p:txBody>
      </p:sp>
      <p:grpSp>
        <p:nvGrpSpPr>
          <p:cNvPr id="16399" name="Group 5"/>
          <p:cNvGrpSpPr>
            <a:grpSpLocks noChangeAspect="1"/>
          </p:cNvGrpSpPr>
          <p:nvPr/>
        </p:nvGrpSpPr>
        <p:grpSpPr bwMode="auto">
          <a:xfrm>
            <a:off x="7980363" y="1557338"/>
            <a:ext cx="479425" cy="400050"/>
            <a:chOff x="618" y="3408"/>
            <a:chExt cx="302" cy="252"/>
          </a:xfrm>
        </p:grpSpPr>
        <p:sp>
          <p:nvSpPr>
            <p:cNvPr id="16452" name="AutoShape 4"/>
            <p:cNvSpPr>
              <a:spLocks noChangeAspect="1" noChangeArrowheads="1" noTextEdit="1"/>
            </p:cNvSpPr>
            <p:nvPr/>
          </p:nvSpPr>
          <p:spPr bwMode="auto">
            <a:xfrm>
              <a:off x="618" y="3408"/>
              <a:ext cx="30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6453" name="Freeform 6"/>
            <p:cNvSpPr>
              <a:spLocks/>
            </p:cNvSpPr>
            <p:nvPr/>
          </p:nvSpPr>
          <p:spPr bwMode="auto">
            <a:xfrm>
              <a:off x="712" y="3408"/>
              <a:ext cx="114" cy="39"/>
            </a:xfrm>
            <a:custGeom>
              <a:avLst/>
              <a:gdLst>
                <a:gd name="T0" fmla="*/ 12 w 55"/>
                <a:gd name="T1" fmla="*/ 39 h 19"/>
                <a:gd name="T2" fmla="*/ 12 w 55"/>
                <a:gd name="T3" fmla="*/ 25 h 19"/>
                <a:gd name="T4" fmla="*/ 25 w 55"/>
                <a:gd name="T5" fmla="*/ 12 h 19"/>
                <a:gd name="T6" fmla="*/ 89 w 55"/>
                <a:gd name="T7" fmla="*/ 12 h 19"/>
                <a:gd name="T8" fmla="*/ 102 w 55"/>
                <a:gd name="T9" fmla="*/ 25 h 19"/>
                <a:gd name="T10" fmla="*/ 102 w 55"/>
                <a:gd name="T11" fmla="*/ 39 h 19"/>
                <a:gd name="T12" fmla="*/ 114 w 55"/>
                <a:gd name="T13" fmla="*/ 39 h 19"/>
                <a:gd name="T14" fmla="*/ 114 w 55"/>
                <a:gd name="T15" fmla="*/ 25 h 19"/>
                <a:gd name="T16" fmla="*/ 89 w 55"/>
                <a:gd name="T17" fmla="*/ 0 h 19"/>
                <a:gd name="T18" fmla="*/ 25 w 55"/>
                <a:gd name="T19" fmla="*/ 0 h 19"/>
                <a:gd name="T20" fmla="*/ 0 w 55"/>
                <a:gd name="T21" fmla="*/ 25 h 19"/>
                <a:gd name="T22" fmla="*/ 0 w 55"/>
                <a:gd name="T23" fmla="*/ 39 h 19"/>
                <a:gd name="T24" fmla="*/ 12 w 55"/>
                <a:gd name="T25" fmla="*/ 3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19">
                  <a:moveTo>
                    <a:pt x="6" y="19"/>
                  </a:moveTo>
                  <a:cubicBezTo>
                    <a:pt x="6" y="12"/>
                    <a:pt x="6" y="12"/>
                    <a:pt x="6" y="12"/>
                  </a:cubicBezTo>
                  <a:cubicBezTo>
                    <a:pt x="6" y="9"/>
                    <a:pt x="9" y="6"/>
                    <a:pt x="12" y="6"/>
                  </a:cubicBezTo>
                  <a:cubicBezTo>
                    <a:pt x="43" y="6"/>
                    <a:pt x="43" y="6"/>
                    <a:pt x="43" y="6"/>
                  </a:cubicBezTo>
                  <a:cubicBezTo>
                    <a:pt x="46" y="6"/>
                    <a:pt x="49" y="9"/>
                    <a:pt x="49" y="12"/>
                  </a:cubicBezTo>
                  <a:cubicBezTo>
                    <a:pt x="49" y="19"/>
                    <a:pt x="49" y="19"/>
                    <a:pt x="49" y="19"/>
                  </a:cubicBezTo>
                  <a:cubicBezTo>
                    <a:pt x="55" y="19"/>
                    <a:pt x="55" y="19"/>
                    <a:pt x="55" y="19"/>
                  </a:cubicBezTo>
                  <a:cubicBezTo>
                    <a:pt x="55" y="12"/>
                    <a:pt x="55" y="12"/>
                    <a:pt x="55" y="12"/>
                  </a:cubicBezTo>
                  <a:cubicBezTo>
                    <a:pt x="55" y="5"/>
                    <a:pt x="50" y="0"/>
                    <a:pt x="43" y="0"/>
                  </a:cubicBezTo>
                  <a:cubicBezTo>
                    <a:pt x="12" y="0"/>
                    <a:pt x="12" y="0"/>
                    <a:pt x="12" y="0"/>
                  </a:cubicBezTo>
                  <a:cubicBezTo>
                    <a:pt x="5" y="0"/>
                    <a:pt x="0" y="5"/>
                    <a:pt x="0" y="12"/>
                  </a:cubicBezTo>
                  <a:cubicBezTo>
                    <a:pt x="0" y="19"/>
                    <a:pt x="0" y="19"/>
                    <a:pt x="0" y="19"/>
                  </a:cubicBezTo>
                  <a:cubicBezTo>
                    <a:pt x="6" y="19"/>
                    <a:pt x="6" y="19"/>
                    <a:pt x="6" y="1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54" name="Freeform 7"/>
            <p:cNvSpPr>
              <a:spLocks/>
            </p:cNvSpPr>
            <p:nvPr/>
          </p:nvSpPr>
          <p:spPr bwMode="auto">
            <a:xfrm>
              <a:off x="620" y="3447"/>
              <a:ext cx="298" cy="213"/>
            </a:xfrm>
            <a:custGeom>
              <a:avLst/>
              <a:gdLst>
                <a:gd name="T0" fmla="*/ 298 w 145"/>
                <a:gd name="T1" fmla="*/ 154 h 104"/>
                <a:gd name="T2" fmla="*/ 240 w 145"/>
                <a:gd name="T3" fmla="*/ 213 h 104"/>
                <a:gd name="T4" fmla="*/ 58 w 145"/>
                <a:gd name="T5" fmla="*/ 213 h 104"/>
                <a:gd name="T6" fmla="*/ 0 w 145"/>
                <a:gd name="T7" fmla="*/ 154 h 104"/>
                <a:gd name="T8" fmla="*/ 0 w 145"/>
                <a:gd name="T9" fmla="*/ 59 h 104"/>
                <a:gd name="T10" fmla="*/ 58 w 145"/>
                <a:gd name="T11" fmla="*/ 0 h 104"/>
                <a:gd name="T12" fmla="*/ 240 w 145"/>
                <a:gd name="T13" fmla="*/ 0 h 104"/>
                <a:gd name="T14" fmla="*/ 298 w 145"/>
                <a:gd name="T15" fmla="*/ 59 h 104"/>
                <a:gd name="T16" fmla="*/ 298 w 145"/>
                <a:gd name="T17" fmla="*/ 15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5" h="104">
                  <a:moveTo>
                    <a:pt x="145" y="75"/>
                  </a:moveTo>
                  <a:cubicBezTo>
                    <a:pt x="145" y="91"/>
                    <a:pt x="133" y="104"/>
                    <a:pt x="117" y="104"/>
                  </a:cubicBezTo>
                  <a:cubicBezTo>
                    <a:pt x="28" y="104"/>
                    <a:pt x="28" y="104"/>
                    <a:pt x="28" y="104"/>
                  </a:cubicBezTo>
                  <a:cubicBezTo>
                    <a:pt x="13" y="104"/>
                    <a:pt x="0" y="91"/>
                    <a:pt x="0" y="75"/>
                  </a:cubicBezTo>
                  <a:cubicBezTo>
                    <a:pt x="0" y="29"/>
                    <a:pt x="0" y="29"/>
                    <a:pt x="0" y="29"/>
                  </a:cubicBezTo>
                  <a:cubicBezTo>
                    <a:pt x="0" y="13"/>
                    <a:pt x="13" y="0"/>
                    <a:pt x="28" y="0"/>
                  </a:cubicBezTo>
                  <a:cubicBezTo>
                    <a:pt x="117" y="0"/>
                    <a:pt x="117" y="0"/>
                    <a:pt x="117" y="0"/>
                  </a:cubicBezTo>
                  <a:cubicBezTo>
                    <a:pt x="133" y="0"/>
                    <a:pt x="145" y="13"/>
                    <a:pt x="145" y="29"/>
                  </a:cubicBezTo>
                  <a:cubicBezTo>
                    <a:pt x="145" y="75"/>
                    <a:pt x="145" y="75"/>
                    <a:pt x="145" y="7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55" name="Freeform 8"/>
            <p:cNvSpPr>
              <a:spLocks/>
            </p:cNvSpPr>
            <p:nvPr/>
          </p:nvSpPr>
          <p:spPr bwMode="auto">
            <a:xfrm>
              <a:off x="702" y="3486"/>
              <a:ext cx="134" cy="135"/>
            </a:xfrm>
            <a:custGeom>
              <a:avLst/>
              <a:gdLst>
                <a:gd name="T0" fmla="*/ 134 w 134"/>
                <a:gd name="T1" fmla="*/ 47 h 135"/>
                <a:gd name="T2" fmla="*/ 89 w 134"/>
                <a:gd name="T3" fmla="*/ 47 h 135"/>
                <a:gd name="T4" fmla="*/ 89 w 134"/>
                <a:gd name="T5" fmla="*/ 0 h 135"/>
                <a:gd name="T6" fmla="*/ 47 w 134"/>
                <a:gd name="T7" fmla="*/ 0 h 135"/>
                <a:gd name="T8" fmla="*/ 47 w 134"/>
                <a:gd name="T9" fmla="*/ 47 h 135"/>
                <a:gd name="T10" fmla="*/ 0 w 134"/>
                <a:gd name="T11" fmla="*/ 47 h 135"/>
                <a:gd name="T12" fmla="*/ 0 w 134"/>
                <a:gd name="T13" fmla="*/ 88 h 135"/>
                <a:gd name="T14" fmla="*/ 47 w 134"/>
                <a:gd name="T15" fmla="*/ 88 h 135"/>
                <a:gd name="T16" fmla="*/ 47 w 134"/>
                <a:gd name="T17" fmla="*/ 135 h 135"/>
                <a:gd name="T18" fmla="*/ 89 w 134"/>
                <a:gd name="T19" fmla="*/ 135 h 135"/>
                <a:gd name="T20" fmla="*/ 89 w 134"/>
                <a:gd name="T21" fmla="*/ 88 h 135"/>
                <a:gd name="T22" fmla="*/ 134 w 134"/>
                <a:gd name="T23" fmla="*/ 88 h 135"/>
                <a:gd name="T24" fmla="*/ 134 w 134"/>
                <a:gd name="T25" fmla="*/ 47 h 135"/>
                <a:gd name="T26" fmla="*/ 134 w 134"/>
                <a:gd name="T27" fmla="*/ 47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 h="135">
                  <a:moveTo>
                    <a:pt x="134" y="47"/>
                  </a:moveTo>
                  <a:lnTo>
                    <a:pt x="89" y="47"/>
                  </a:lnTo>
                  <a:lnTo>
                    <a:pt x="89" y="0"/>
                  </a:lnTo>
                  <a:lnTo>
                    <a:pt x="47" y="0"/>
                  </a:lnTo>
                  <a:lnTo>
                    <a:pt x="47" y="47"/>
                  </a:lnTo>
                  <a:lnTo>
                    <a:pt x="0" y="47"/>
                  </a:lnTo>
                  <a:lnTo>
                    <a:pt x="0" y="88"/>
                  </a:lnTo>
                  <a:lnTo>
                    <a:pt x="47" y="88"/>
                  </a:lnTo>
                  <a:lnTo>
                    <a:pt x="47" y="135"/>
                  </a:lnTo>
                  <a:lnTo>
                    <a:pt x="89" y="135"/>
                  </a:lnTo>
                  <a:lnTo>
                    <a:pt x="89" y="88"/>
                  </a:lnTo>
                  <a:lnTo>
                    <a:pt x="134" y="88"/>
                  </a:lnTo>
                  <a:lnTo>
                    <a:pt x="134"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6400" name="Group 13"/>
          <p:cNvGrpSpPr>
            <a:grpSpLocks noChangeAspect="1"/>
          </p:cNvGrpSpPr>
          <p:nvPr/>
        </p:nvGrpSpPr>
        <p:grpSpPr bwMode="auto">
          <a:xfrm>
            <a:off x="7924800" y="2281238"/>
            <a:ext cx="590550" cy="273050"/>
            <a:chOff x="1253" y="3492"/>
            <a:chExt cx="372" cy="172"/>
          </a:xfrm>
        </p:grpSpPr>
        <p:sp>
          <p:nvSpPr>
            <p:cNvPr id="16449" name="AutoShape 12"/>
            <p:cNvSpPr>
              <a:spLocks noChangeAspect="1" noChangeArrowheads="1" noTextEdit="1"/>
            </p:cNvSpPr>
            <p:nvPr/>
          </p:nvSpPr>
          <p:spPr bwMode="auto">
            <a:xfrm>
              <a:off x="1258" y="3492"/>
              <a:ext cx="365" cy="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6450" name="Freeform 14"/>
            <p:cNvSpPr>
              <a:spLocks/>
            </p:cNvSpPr>
            <p:nvPr/>
          </p:nvSpPr>
          <p:spPr bwMode="auto">
            <a:xfrm>
              <a:off x="1253" y="3494"/>
              <a:ext cx="372" cy="156"/>
            </a:xfrm>
            <a:custGeom>
              <a:avLst/>
              <a:gdLst>
                <a:gd name="T0" fmla="*/ 9 w 162"/>
                <a:gd name="T1" fmla="*/ 55 h 68"/>
                <a:gd name="T2" fmla="*/ 5 w 162"/>
                <a:gd name="T3" fmla="*/ 78 h 68"/>
                <a:gd name="T4" fmla="*/ 51 w 162"/>
                <a:gd name="T5" fmla="*/ 156 h 68"/>
                <a:gd name="T6" fmla="*/ 186 w 162"/>
                <a:gd name="T7" fmla="*/ 133 h 68"/>
                <a:gd name="T8" fmla="*/ 321 w 162"/>
                <a:gd name="T9" fmla="*/ 156 h 68"/>
                <a:gd name="T10" fmla="*/ 367 w 162"/>
                <a:gd name="T11" fmla="*/ 78 h 68"/>
                <a:gd name="T12" fmla="*/ 361 w 162"/>
                <a:gd name="T13" fmla="*/ 55 h 68"/>
                <a:gd name="T14" fmla="*/ 186 w 162"/>
                <a:gd name="T15" fmla="*/ 0 h 68"/>
                <a:gd name="T16" fmla="*/ 9 w 162"/>
                <a:gd name="T17" fmla="*/ 55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68">
                  <a:moveTo>
                    <a:pt x="4" y="24"/>
                  </a:moveTo>
                  <a:cubicBezTo>
                    <a:pt x="1" y="26"/>
                    <a:pt x="0" y="30"/>
                    <a:pt x="2" y="34"/>
                  </a:cubicBezTo>
                  <a:cubicBezTo>
                    <a:pt x="8" y="45"/>
                    <a:pt x="15" y="57"/>
                    <a:pt x="22" y="68"/>
                  </a:cubicBezTo>
                  <a:cubicBezTo>
                    <a:pt x="41" y="61"/>
                    <a:pt x="61" y="58"/>
                    <a:pt x="81" y="58"/>
                  </a:cubicBezTo>
                  <a:cubicBezTo>
                    <a:pt x="101" y="58"/>
                    <a:pt x="121" y="61"/>
                    <a:pt x="140" y="68"/>
                  </a:cubicBezTo>
                  <a:cubicBezTo>
                    <a:pt x="147" y="57"/>
                    <a:pt x="153" y="45"/>
                    <a:pt x="160" y="34"/>
                  </a:cubicBezTo>
                  <a:cubicBezTo>
                    <a:pt x="162" y="30"/>
                    <a:pt x="161" y="26"/>
                    <a:pt x="157" y="24"/>
                  </a:cubicBezTo>
                  <a:cubicBezTo>
                    <a:pt x="133" y="8"/>
                    <a:pt x="108" y="0"/>
                    <a:pt x="81" y="0"/>
                  </a:cubicBezTo>
                  <a:cubicBezTo>
                    <a:pt x="54" y="0"/>
                    <a:pt x="28" y="8"/>
                    <a:pt x="4" y="2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51" name="Freeform 15"/>
            <p:cNvSpPr>
              <a:spLocks/>
            </p:cNvSpPr>
            <p:nvPr/>
          </p:nvSpPr>
          <p:spPr bwMode="auto">
            <a:xfrm>
              <a:off x="1393" y="3513"/>
              <a:ext cx="92" cy="94"/>
            </a:xfrm>
            <a:custGeom>
              <a:avLst/>
              <a:gdLst>
                <a:gd name="T0" fmla="*/ 92 w 92"/>
                <a:gd name="T1" fmla="*/ 32 h 94"/>
                <a:gd name="T2" fmla="*/ 60 w 92"/>
                <a:gd name="T3" fmla="*/ 32 h 94"/>
                <a:gd name="T4" fmla="*/ 60 w 92"/>
                <a:gd name="T5" fmla="*/ 0 h 94"/>
                <a:gd name="T6" fmla="*/ 33 w 92"/>
                <a:gd name="T7" fmla="*/ 0 h 94"/>
                <a:gd name="T8" fmla="*/ 33 w 92"/>
                <a:gd name="T9" fmla="*/ 32 h 94"/>
                <a:gd name="T10" fmla="*/ 0 w 92"/>
                <a:gd name="T11" fmla="*/ 32 h 94"/>
                <a:gd name="T12" fmla="*/ 0 w 92"/>
                <a:gd name="T13" fmla="*/ 62 h 94"/>
                <a:gd name="T14" fmla="*/ 33 w 92"/>
                <a:gd name="T15" fmla="*/ 62 h 94"/>
                <a:gd name="T16" fmla="*/ 33 w 92"/>
                <a:gd name="T17" fmla="*/ 94 h 94"/>
                <a:gd name="T18" fmla="*/ 60 w 92"/>
                <a:gd name="T19" fmla="*/ 94 h 94"/>
                <a:gd name="T20" fmla="*/ 60 w 92"/>
                <a:gd name="T21" fmla="*/ 62 h 94"/>
                <a:gd name="T22" fmla="*/ 92 w 92"/>
                <a:gd name="T23" fmla="*/ 62 h 94"/>
                <a:gd name="T24" fmla="*/ 92 w 92"/>
                <a:gd name="T25" fmla="*/ 32 h 94"/>
                <a:gd name="T26" fmla="*/ 92 w 92"/>
                <a:gd name="T27" fmla="*/ 32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94">
                  <a:moveTo>
                    <a:pt x="92" y="32"/>
                  </a:moveTo>
                  <a:lnTo>
                    <a:pt x="60" y="32"/>
                  </a:lnTo>
                  <a:lnTo>
                    <a:pt x="60" y="0"/>
                  </a:lnTo>
                  <a:lnTo>
                    <a:pt x="33" y="0"/>
                  </a:lnTo>
                  <a:lnTo>
                    <a:pt x="33" y="32"/>
                  </a:lnTo>
                  <a:lnTo>
                    <a:pt x="0" y="32"/>
                  </a:lnTo>
                  <a:lnTo>
                    <a:pt x="0" y="62"/>
                  </a:lnTo>
                  <a:lnTo>
                    <a:pt x="33" y="62"/>
                  </a:lnTo>
                  <a:lnTo>
                    <a:pt x="33" y="94"/>
                  </a:lnTo>
                  <a:lnTo>
                    <a:pt x="60" y="94"/>
                  </a:lnTo>
                  <a:lnTo>
                    <a:pt x="60" y="62"/>
                  </a:lnTo>
                  <a:lnTo>
                    <a:pt x="92" y="62"/>
                  </a:lnTo>
                  <a:lnTo>
                    <a:pt x="92"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327" name="TextBox 326"/>
          <p:cNvSpPr txBox="1"/>
          <p:nvPr/>
        </p:nvSpPr>
        <p:spPr>
          <a:xfrm>
            <a:off x="7804150" y="1954213"/>
            <a:ext cx="833438" cy="254000"/>
          </a:xfrm>
          <a:prstGeom prst="rect">
            <a:avLst/>
          </a:prstGeom>
          <a:noFill/>
        </p:spPr>
        <p:txBody>
          <a:bodyPr wrap="none">
            <a:spAutoFit/>
          </a:bodyPr>
          <a:lstStyle/>
          <a:p>
            <a:pPr algn="ctr">
              <a:defRPr/>
            </a:pPr>
            <a:r>
              <a:rPr lang="en-US" sz="1050" b="1" dirty="0">
                <a:solidFill>
                  <a:schemeClr val="tx2"/>
                </a:solidFill>
                <a:latin typeface="+mj-lt"/>
                <a:ea typeface="+mn-ea"/>
              </a:rPr>
              <a:t>Physicians</a:t>
            </a:r>
          </a:p>
        </p:txBody>
      </p:sp>
      <p:sp>
        <p:nvSpPr>
          <p:cNvPr id="328" name="TextBox 327"/>
          <p:cNvSpPr txBox="1"/>
          <p:nvPr/>
        </p:nvSpPr>
        <p:spPr>
          <a:xfrm>
            <a:off x="7918450" y="2546350"/>
            <a:ext cx="604838" cy="254000"/>
          </a:xfrm>
          <a:prstGeom prst="rect">
            <a:avLst/>
          </a:prstGeom>
          <a:noFill/>
        </p:spPr>
        <p:txBody>
          <a:bodyPr wrap="none">
            <a:spAutoFit/>
          </a:bodyPr>
          <a:lstStyle/>
          <a:p>
            <a:pPr algn="ctr">
              <a:defRPr/>
            </a:pPr>
            <a:r>
              <a:rPr lang="en-US" sz="1050" b="1" dirty="0">
                <a:solidFill>
                  <a:schemeClr val="tx2"/>
                </a:solidFill>
                <a:latin typeface="+mj-lt"/>
                <a:ea typeface="+mn-ea"/>
              </a:rPr>
              <a:t>Nurses</a:t>
            </a:r>
          </a:p>
        </p:txBody>
      </p:sp>
      <p:cxnSp>
        <p:nvCxnSpPr>
          <p:cNvPr id="329" name="Straight Connector 328"/>
          <p:cNvCxnSpPr/>
          <p:nvPr/>
        </p:nvCxnSpPr>
        <p:spPr>
          <a:xfrm rot="5400000">
            <a:off x="8220869" y="2286794"/>
            <a:ext cx="0" cy="11890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0" name="TextBox 329"/>
          <p:cNvSpPr txBox="1"/>
          <p:nvPr/>
        </p:nvSpPr>
        <p:spPr>
          <a:xfrm>
            <a:off x="7642225" y="5122863"/>
            <a:ext cx="1157288" cy="254000"/>
          </a:xfrm>
          <a:prstGeom prst="rect">
            <a:avLst/>
          </a:prstGeom>
          <a:noFill/>
        </p:spPr>
        <p:txBody>
          <a:bodyPr>
            <a:spAutoFit/>
          </a:bodyPr>
          <a:lstStyle/>
          <a:p>
            <a:pPr algn="ctr">
              <a:defRPr/>
            </a:pPr>
            <a:r>
              <a:rPr lang="en-US" sz="1050" b="1" dirty="0">
                <a:solidFill>
                  <a:schemeClr val="tx2"/>
                </a:solidFill>
                <a:latin typeface="+mj-lt"/>
                <a:ea typeface="+mn-ea"/>
              </a:rPr>
              <a:t>Researchers</a:t>
            </a:r>
          </a:p>
        </p:txBody>
      </p:sp>
      <p:sp>
        <p:nvSpPr>
          <p:cNvPr id="331" name="TextBox 330"/>
          <p:cNvSpPr txBox="1"/>
          <p:nvPr/>
        </p:nvSpPr>
        <p:spPr>
          <a:xfrm>
            <a:off x="7802563" y="4195763"/>
            <a:ext cx="836612" cy="254000"/>
          </a:xfrm>
          <a:prstGeom prst="rect">
            <a:avLst/>
          </a:prstGeom>
          <a:noFill/>
        </p:spPr>
        <p:txBody>
          <a:bodyPr wrap="none">
            <a:spAutoFit/>
          </a:bodyPr>
          <a:lstStyle/>
          <a:p>
            <a:pPr algn="ctr">
              <a:defRPr/>
            </a:pPr>
            <a:r>
              <a:rPr lang="en-US" sz="1050" b="1" dirty="0">
                <a:solidFill>
                  <a:schemeClr val="tx2"/>
                </a:solidFill>
                <a:latin typeface="+mj-lt"/>
                <a:ea typeface="+mn-ea"/>
              </a:rPr>
              <a:t>Librarians</a:t>
            </a:r>
          </a:p>
        </p:txBody>
      </p:sp>
      <p:grpSp>
        <p:nvGrpSpPr>
          <p:cNvPr id="16406" name="Group 21"/>
          <p:cNvGrpSpPr>
            <a:grpSpLocks noChangeAspect="1"/>
          </p:cNvGrpSpPr>
          <p:nvPr/>
        </p:nvGrpSpPr>
        <p:grpSpPr bwMode="auto">
          <a:xfrm>
            <a:off x="8066088" y="4606925"/>
            <a:ext cx="317500" cy="515938"/>
            <a:chOff x="2481" y="3432"/>
            <a:chExt cx="162" cy="260"/>
          </a:xfrm>
        </p:grpSpPr>
        <p:sp>
          <p:nvSpPr>
            <p:cNvPr id="16439" name="AutoShape 20"/>
            <p:cNvSpPr>
              <a:spLocks noChangeAspect="1" noChangeArrowheads="1" noTextEdit="1"/>
            </p:cNvSpPr>
            <p:nvPr/>
          </p:nvSpPr>
          <p:spPr bwMode="auto">
            <a:xfrm>
              <a:off x="2481" y="3432"/>
              <a:ext cx="162"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6440" name="Freeform 22"/>
            <p:cNvSpPr>
              <a:spLocks/>
            </p:cNvSpPr>
            <p:nvPr/>
          </p:nvSpPr>
          <p:spPr bwMode="auto">
            <a:xfrm>
              <a:off x="2540" y="3582"/>
              <a:ext cx="83" cy="84"/>
            </a:xfrm>
            <a:custGeom>
              <a:avLst/>
              <a:gdLst>
                <a:gd name="T0" fmla="*/ 0 w 83"/>
                <a:gd name="T1" fmla="*/ 0 h 84"/>
                <a:gd name="T2" fmla="*/ 0 w 83"/>
                <a:gd name="T3" fmla="*/ 84 h 84"/>
                <a:gd name="T4" fmla="*/ 83 w 83"/>
                <a:gd name="T5" fmla="*/ 84 h 84"/>
                <a:gd name="T6" fmla="*/ 0 w 83"/>
                <a:gd name="T7" fmla="*/ 0 h 84"/>
                <a:gd name="T8" fmla="*/ 0 w 83"/>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84">
                  <a:moveTo>
                    <a:pt x="0" y="0"/>
                  </a:moveTo>
                  <a:lnTo>
                    <a:pt x="0" y="84"/>
                  </a:lnTo>
                  <a:lnTo>
                    <a:pt x="83" y="84"/>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41" name="Freeform 23"/>
            <p:cNvSpPr>
              <a:spLocks/>
            </p:cNvSpPr>
            <p:nvPr/>
          </p:nvSpPr>
          <p:spPr bwMode="auto">
            <a:xfrm>
              <a:off x="2479" y="3666"/>
              <a:ext cx="164" cy="26"/>
            </a:xfrm>
            <a:custGeom>
              <a:avLst/>
              <a:gdLst>
                <a:gd name="T0" fmla="*/ 161 w 100"/>
                <a:gd name="T1" fmla="*/ 0 h 16"/>
                <a:gd name="T2" fmla="*/ 18 w 100"/>
                <a:gd name="T3" fmla="*/ 0 h 16"/>
                <a:gd name="T4" fmla="*/ 0 w 100"/>
                <a:gd name="T5" fmla="*/ 15 h 16"/>
                <a:gd name="T6" fmla="*/ 0 w 100"/>
                <a:gd name="T7" fmla="*/ 24 h 16"/>
                <a:gd name="T8" fmla="*/ 2 w 100"/>
                <a:gd name="T9" fmla="*/ 26 h 16"/>
                <a:gd name="T10" fmla="*/ 161 w 100"/>
                <a:gd name="T11" fmla="*/ 26 h 16"/>
                <a:gd name="T12" fmla="*/ 164 w 100"/>
                <a:gd name="T13" fmla="*/ 24 h 16"/>
                <a:gd name="T14" fmla="*/ 164 w 100"/>
                <a:gd name="T15" fmla="*/ 2 h 16"/>
                <a:gd name="T16" fmla="*/ 161 w 10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6">
                  <a:moveTo>
                    <a:pt x="98" y="0"/>
                  </a:moveTo>
                  <a:cubicBezTo>
                    <a:pt x="11" y="0"/>
                    <a:pt x="11" y="0"/>
                    <a:pt x="11" y="0"/>
                  </a:cubicBezTo>
                  <a:cubicBezTo>
                    <a:pt x="5" y="0"/>
                    <a:pt x="0" y="5"/>
                    <a:pt x="0" y="9"/>
                  </a:cubicBezTo>
                  <a:cubicBezTo>
                    <a:pt x="0" y="13"/>
                    <a:pt x="0" y="15"/>
                    <a:pt x="0" y="15"/>
                  </a:cubicBezTo>
                  <a:cubicBezTo>
                    <a:pt x="0" y="15"/>
                    <a:pt x="1" y="16"/>
                    <a:pt x="1" y="16"/>
                  </a:cubicBezTo>
                  <a:cubicBezTo>
                    <a:pt x="98" y="16"/>
                    <a:pt x="98" y="16"/>
                    <a:pt x="98" y="16"/>
                  </a:cubicBezTo>
                  <a:cubicBezTo>
                    <a:pt x="99" y="16"/>
                    <a:pt x="100" y="15"/>
                    <a:pt x="100" y="15"/>
                  </a:cubicBezTo>
                  <a:cubicBezTo>
                    <a:pt x="100" y="1"/>
                    <a:pt x="100" y="1"/>
                    <a:pt x="100" y="1"/>
                  </a:cubicBezTo>
                  <a:cubicBezTo>
                    <a:pt x="100" y="1"/>
                    <a:pt x="99" y="0"/>
                    <a:pt x="98"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42" name="Freeform 24"/>
            <p:cNvSpPr>
              <a:spLocks/>
            </p:cNvSpPr>
            <p:nvPr/>
          </p:nvSpPr>
          <p:spPr bwMode="auto">
            <a:xfrm>
              <a:off x="2484" y="3560"/>
              <a:ext cx="67" cy="18"/>
            </a:xfrm>
            <a:custGeom>
              <a:avLst/>
              <a:gdLst>
                <a:gd name="T0" fmla="*/ 65 w 41"/>
                <a:gd name="T1" fmla="*/ 18 h 11"/>
                <a:gd name="T2" fmla="*/ 2 w 41"/>
                <a:gd name="T3" fmla="*/ 18 h 11"/>
                <a:gd name="T4" fmla="*/ 0 w 41"/>
                <a:gd name="T5" fmla="*/ 16 h 11"/>
                <a:gd name="T6" fmla="*/ 0 w 41"/>
                <a:gd name="T7" fmla="*/ 2 h 11"/>
                <a:gd name="T8" fmla="*/ 2 w 41"/>
                <a:gd name="T9" fmla="*/ 0 h 11"/>
                <a:gd name="T10" fmla="*/ 65 w 41"/>
                <a:gd name="T11" fmla="*/ 0 h 11"/>
                <a:gd name="T12" fmla="*/ 67 w 41"/>
                <a:gd name="T13" fmla="*/ 2 h 11"/>
                <a:gd name="T14" fmla="*/ 67 w 41"/>
                <a:gd name="T15" fmla="*/ 16 h 11"/>
                <a:gd name="T16" fmla="*/ 65 w 41"/>
                <a:gd name="T17" fmla="*/ 18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1">
                  <a:moveTo>
                    <a:pt x="40" y="11"/>
                  </a:moveTo>
                  <a:cubicBezTo>
                    <a:pt x="1" y="11"/>
                    <a:pt x="1" y="11"/>
                    <a:pt x="1" y="11"/>
                  </a:cubicBezTo>
                  <a:cubicBezTo>
                    <a:pt x="0" y="11"/>
                    <a:pt x="0" y="10"/>
                    <a:pt x="0" y="10"/>
                  </a:cubicBezTo>
                  <a:cubicBezTo>
                    <a:pt x="0" y="1"/>
                    <a:pt x="0" y="1"/>
                    <a:pt x="0" y="1"/>
                  </a:cubicBezTo>
                  <a:cubicBezTo>
                    <a:pt x="0" y="0"/>
                    <a:pt x="0" y="0"/>
                    <a:pt x="1" y="0"/>
                  </a:cubicBezTo>
                  <a:cubicBezTo>
                    <a:pt x="40" y="0"/>
                    <a:pt x="40" y="0"/>
                    <a:pt x="40" y="0"/>
                  </a:cubicBezTo>
                  <a:cubicBezTo>
                    <a:pt x="40" y="0"/>
                    <a:pt x="41" y="0"/>
                    <a:pt x="41" y="1"/>
                  </a:cubicBezTo>
                  <a:cubicBezTo>
                    <a:pt x="41" y="10"/>
                    <a:pt x="41" y="10"/>
                    <a:pt x="41" y="10"/>
                  </a:cubicBezTo>
                  <a:cubicBezTo>
                    <a:pt x="41" y="10"/>
                    <a:pt x="40" y="11"/>
                    <a:pt x="40" y="1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43" name="Freeform 25"/>
            <p:cNvSpPr>
              <a:spLocks/>
            </p:cNvSpPr>
            <p:nvPr/>
          </p:nvSpPr>
          <p:spPr bwMode="auto">
            <a:xfrm>
              <a:off x="2517" y="3430"/>
              <a:ext cx="92" cy="92"/>
            </a:xfrm>
            <a:custGeom>
              <a:avLst/>
              <a:gdLst>
                <a:gd name="T0" fmla="*/ 72 w 56"/>
                <a:gd name="T1" fmla="*/ 0 h 56"/>
                <a:gd name="T2" fmla="*/ 49 w 56"/>
                <a:gd name="T3" fmla="*/ 23 h 56"/>
                <a:gd name="T4" fmla="*/ 46 w 56"/>
                <a:gd name="T5" fmla="*/ 23 h 56"/>
                <a:gd name="T6" fmla="*/ 44 w 56"/>
                <a:gd name="T7" fmla="*/ 21 h 56"/>
                <a:gd name="T8" fmla="*/ 41 w 56"/>
                <a:gd name="T9" fmla="*/ 21 h 56"/>
                <a:gd name="T10" fmla="*/ 2 w 56"/>
                <a:gd name="T11" fmla="*/ 62 h 56"/>
                <a:gd name="T12" fmla="*/ 2 w 56"/>
                <a:gd name="T13" fmla="*/ 64 h 56"/>
                <a:gd name="T14" fmla="*/ 28 w 56"/>
                <a:gd name="T15" fmla="*/ 90 h 56"/>
                <a:gd name="T16" fmla="*/ 30 w 56"/>
                <a:gd name="T17" fmla="*/ 90 h 56"/>
                <a:gd name="T18" fmla="*/ 71 w 56"/>
                <a:gd name="T19" fmla="*/ 51 h 56"/>
                <a:gd name="T20" fmla="*/ 71 w 56"/>
                <a:gd name="T21" fmla="*/ 48 h 56"/>
                <a:gd name="T22" fmla="*/ 69 w 56"/>
                <a:gd name="T23" fmla="*/ 46 h 56"/>
                <a:gd name="T24" fmla="*/ 69 w 56"/>
                <a:gd name="T25" fmla="*/ 44 h 56"/>
                <a:gd name="T26" fmla="*/ 92 w 56"/>
                <a:gd name="T27" fmla="*/ 21 h 56"/>
                <a:gd name="T28" fmla="*/ 92 w 56"/>
                <a:gd name="T29" fmla="*/ 18 h 56"/>
                <a:gd name="T30" fmla="*/ 92 w 56"/>
                <a:gd name="T31" fmla="*/ 18 h 56"/>
                <a:gd name="T32" fmla="*/ 74 w 56"/>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56">
                  <a:moveTo>
                    <a:pt x="44" y="0"/>
                  </a:moveTo>
                  <a:cubicBezTo>
                    <a:pt x="30" y="14"/>
                    <a:pt x="30" y="14"/>
                    <a:pt x="30" y="14"/>
                  </a:cubicBezTo>
                  <a:cubicBezTo>
                    <a:pt x="29" y="15"/>
                    <a:pt x="28" y="15"/>
                    <a:pt x="28" y="14"/>
                  </a:cubicBezTo>
                  <a:cubicBezTo>
                    <a:pt x="27" y="13"/>
                    <a:pt x="27" y="13"/>
                    <a:pt x="27" y="13"/>
                  </a:cubicBezTo>
                  <a:cubicBezTo>
                    <a:pt x="27" y="13"/>
                    <a:pt x="26" y="13"/>
                    <a:pt x="25" y="13"/>
                  </a:cubicBezTo>
                  <a:cubicBezTo>
                    <a:pt x="1" y="38"/>
                    <a:pt x="1" y="38"/>
                    <a:pt x="1" y="38"/>
                  </a:cubicBezTo>
                  <a:cubicBezTo>
                    <a:pt x="0" y="38"/>
                    <a:pt x="0" y="39"/>
                    <a:pt x="1" y="39"/>
                  </a:cubicBezTo>
                  <a:cubicBezTo>
                    <a:pt x="17" y="55"/>
                    <a:pt x="17" y="55"/>
                    <a:pt x="17" y="55"/>
                  </a:cubicBezTo>
                  <a:cubicBezTo>
                    <a:pt x="17" y="56"/>
                    <a:pt x="18" y="56"/>
                    <a:pt x="18" y="55"/>
                  </a:cubicBezTo>
                  <a:cubicBezTo>
                    <a:pt x="43" y="31"/>
                    <a:pt x="43" y="31"/>
                    <a:pt x="43" y="31"/>
                  </a:cubicBezTo>
                  <a:cubicBezTo>
                    <a:pt x="43" y="30"/>
                    <a:pt x="43" y="30"/>
                    <a:pt x="43" y="29"/>
                  </a:cubicBezTo>
                  <a:cubicBezTo>
                    <a:pt x="42" y="28"/>
                    <a:pt x="42" y="28"/>
                    <a:pt x="42" y="28"/>
                  </a:cubicBezTo>
                  <a:cubicBezTo>
                    <a:pt x="41" y="28"/>
                    <a:pt x="41" y="27"/>
                    <a:pt x="42" y="27"/>
                  </a:cubicBezTo>
                  <a:cubicBezTo>
                    <a:pt x="56" y="13"/>
                    <a:pt x="56" y="13"/>
                    <a:pt x="56" y="13"/>
                  </a:cubicBezTo>
                  <a:cubicBezTo>
                    <a:pt x="56" y="12"/>
                    <a:pt x="56" y="11"/>
                    <a:pt x="56" y="11"/>
                  </a:cubicBezTo>
                  <a:cubicBezTo>
                    <a:pt x="56" y="11"/>
                    <a:pt x="56" y="11"/>
                    <a:pt x="56" y="11"/>
                  </a:cubicBezTo>
                  <a:cubicBezTo>
                    <a:pt x="45" y="0"/>
                    <a:pt x="45" y="0"/>
                    <a:pt x="45" y="0"/>
                  </a:cubicBezTo>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44" name="Freeform 26"/>
            <p:cNvSpPr>
              <a:spLocks/>
            </p:cNvSpPr>
            <p:nvPr/>
          </p:nvSpPr>
          <p:spPr bwMode="auto">
            <a:xfrm>
              <a:off x="2504" y="3560"/>
              <a:ext cx="83" cy="83"/>
            </a:xfrm>
            <a:custGeom>
              <a:avLst/>
              <a:gdLst>
                <a:gd name="T0" fmla="*/ 70 w 83"/>
                <a:gd name="T1" fmla="*/ 83 h 83"/>
                <a:gd name="T2" fmla="*/ 0 w 83"/>
                <a:gd name="T3" fmla="*/ 11 h 83"/>
                <a:gd name="T4" fmla="*/ 11 w 83"/>
                <a:gd name="T5" fmla="*/ 0 h 83"/>
                <a:gd name="T6" fmla="*/ 83 w 83"/>
                <a:gd name="T7" fmla="*/ 70 h 83"/>
                <a:gd name="T8" fmla="*/ 70 w 83"/>
                <a:gd name="T9" fmla="*/ 83 h 83"/>
                <a:gd name="T10" fmla="*/ 70 w 83"/>
                <a:gd name="T11" fmla="*/ 83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83">
                  <a:moveTo>
                    <a:pt x="70" y="83"/>
                  </a:moveTo>
                  <a:lnTo>
                    <a:pt x="0" y="11"/>
                  </a:lnTo>
                  <a:lnTo>
                    <a:pt x="11" y="0"/>
                  </a:lnTo>
                  <a:lnTo>
                    <a:pt x="83" y="70"/>
                  </a:lnTo>
                  <a:lnTo>
                    <a:pt x="70" y="8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45" name="Freeform 27"/>
            <p:cNvSpPr>
              <a:spLocks/>
            </p:cNvSpPr>
            <p:nvPr/>
          </p:nvSpPr>
          <p:spPr bwMode="auto">
            <a:xfrm>
              <a:off x="2561" y="3478"/>
              <a:ext cx="80" cy="178"/>
            </a:xfrm>
            <a:custGeom>
              <a:avLst/>
              <a:gdLst>
                <a:gd name="T0" fmla="*/ 20 w 49"/>
                <a:gd name="T1" fmla="*/ 0 h 109"/>
                <a:gd name="T2" fmla="*/ 3 w 49"/>
                <a:gd name="T3" fmla="*/ 16 h 109"/>
                <a:gd name="T4" fmla="*/ 0 w 49"/>
                <a:gd name="T5" fmla="*/ 145 h 109"/>
                <a:gd name="T6" fmla="*/ 34 w 49"/>
                <a:gd name="T7" fmla="*/ 178 h 109"/>
                <a:gd name="T8" fmla="*/ 20 w 49"/>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09">
                  <a:moveTo>
                    <a:pt x="12" y="0"/>
                  </a:moveTo>
                  <a:cubicBezTo>
                    <a:pt x="2" y="10"/>
                    <a:pt x="2" y="10"/>
                    <a:pt x="2" y="10"/>
                  </a:cubicBezTo>
                  <a:cubicBezTo>
                    <a:pt x="18" y="27"/>
                    <a:pt x="28" y="61"/>
                    <a:pt x="0" y="89"/>
                  </a:cubicBezTo>
                  <a:cubicBezTo>
                    <a:pt x="21" y="109"/>
                    <a:pt x="21" y="109"/>
                    <a:pt x="21" y="109"/>
                  </a:cubicBezTo>
                  <a:cubicBezTo>
                    <a:pt x="49" y="81"/>
                    <a:pt x="45" y="33"/>
                    <a:pt x="12" y="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40" name="Oval 28"/>
            <p:cNvSpPr>
              <a:spLocks noChangeArrowheads="1"/>
            </p:cNvSpPr>
            <p:nvPr/>
          </p:nvSpPr>
          <p:spPr bwMode="auto">
            <a:xfrm>
              <a:off x="2560" y="3474"/>
              <a:ext cx="32" cy="32"/>
            </a:xfrm>
            <a:prstGeom prst="ellipse">
              <a:avLst/>
            </a:prstGeom>
            <a:solidFill>
              <a:schemeClr val="bg2">
                <a:lumMod val="20000"/>
                <a:lumOff val="80000"/>
              </a:schemeClr>
            </a:solidFill>
            <a:ln w="9525">
              <a:no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zh-CN" smtClean="0">
                <a:solidFill>
                  <a:srgbClr val="474747"/>
                </a:solidFill>
              </a:endParaRPr>
            </a:p>
          </p:txBody>
        </p:sp>
        <p:sp>
          <p:nvSpPr>
            <p:cNvPr id="16447" name="Freeform 29"/>
            <p:cNvSpPr>
              <a:spLocks noEditPoints="1"/>
            </p:cNvSpPr>
            <p:nvPr/>
          </p:nvSpPr>
          <p:spPr bwMode="auto">
            <a:xfrm>
              <a:off x="2556" y="3471"/>
              <a:ext cx="40" cy="39"/>
            </a:xfrm>
            <a:custGeom>
              <a:avLst/>
              <a:gdLst>
                <a:gd name="T0" fmla="*/ 20 w 24"/>
                <a:gd name="T1" fmla="*/ 7 h 24"/>
                <a:gd name="T2" fmla="*/ 8 w 24"/>
                <a:gd name="T3" fmla="*/ 20 h 24"/>
                <a:gd name="T4" fmla="*/ 20 w 24"/>
                <a:gd name="T5" fmla="*/ 31 h 24"/>
                <a:gd name="T6" fmla="*/ 32 w 24"/>
                <a:gd name="T7" fmla="*/ 20 h 24"/>
                <a:gd name="T8" fmla="*/ 20 w 24"/>
                <a:gd name="T9" fmla="*/ 7 h 24"/>
                <a:gd name="T10" fmla="*/ 20 w 24"/>
                <a:gd name="T11" fmla="*/ 39 h 24"/>
                <a:gd name="T12" fmla="*/ 0 w 24"/>
                <a:gd name="T13" fmla="*/ 20 h 24"/>
                <a:gd name="T14" fmla="*/ 20 w 24"/>
                <a:gd name="T15" fmla="*/ 0 h 24"/>
                <a:gd name="T16" fmla="*/ 40 w 24"/>
                <a:gd name="T17" fmla="*/ 20 h 24"/>
                <a:gd name="T18" fmla="*/ 20 w 24"/>
                <a:gd name="T19" fmla="*/ 39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4">
                  <a:moveTo>
                    <a:pt x="12" y="4"/>
                  </a:moveTo>
                  <a:cubicBezTo>
                    <a:pt x="8" y="4"/>
                    <a:pt x="5" y="8"/>
                    <a:pt x="5" y="12"/>
                  </a:cubicBezTo>
                  <a:cubicBezTo>
                    <a:pt x="5" y="16"/>
                    <a:pt x="8" y="19"/>
                    <a:pt x="12" y="19"/>
                  </a:cubicBezTo>
                  <a:cubicBezTo>
                    <a:pt x="16" y="19"/>
                    <a:pt x="19" y="16"/>
                    <a:pt x="19" y="12"/>
                  </a:cubicBezTo>
                  <a:cubicBezTo>
                    <a:pt x="19" y="8"/>
                    <a:pt x="16" y="4"/>
                    <a:pt x="12" y="4"/>
                  </a:cubicBezTo>
                  <a:close/>
                  <a:moveTo>
                    <a:pt x="12" y="24"/>
                  </a:moveTo>
                  <a:cubicBezTo>
                    <a:pt x="6" y="24"/>
                    <a:pt x="0" y="18"/>
                    <a:pt x="0" y="12"/>
                  </a:cubicBezTo>
                  <a:cubicBezTo>
                    <a:pt x="0" y="5"/>
                    <a:pt x="6" y="0"/>
                    <a:pt x="12" y="0"/>
                  </a:cubicBezTo>
                  <a:cubicBezTo>
                    <a:pt x="19" y="0"/>
                    <a:pt x="24" y="5"/>
                    <a:pt x="24" y="12"/>
                  </a:cubicBezTo>
                  <a:cubicBezTo>
                    <a:pt x="24" y="18"/>
                    <a:pt x="19" y="24"/>
                    <a:pt x="12" y="2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342" name="Oval 30"/>
            <p:cNvSpPr>
              <a:spLocks noChangeArrowheads="1"/>
            </p:cNvSpPr>
            <p:nvPr/>
          </p:nvSpPr>
          <p:spPr bwMode="auto">
            <a:xfrm>
              <a:off x="2560" y="3628"/>
              <a:ext cx="31" cy="31"/>
            </a:xfrm>
            <a:prstGeom prst="ellipse">
              <a:avLst/>
            </a:prstGeom>
            <a:solidFill>
              <a:schemeClr val="bg2">
                <a:lumMod val="20000"/>
                <a:lumOff val="80000"/>
              </a:schemeClr>
            </a:solidFill>
            <a:ln w="9525">
              <a:no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zh-CN" smtClean="0">
                <a:solidFill>
                  <a:srgbClr val="474747"/>
                </a:solidFill>
              </a:endParaRPr>
            </a:p>
          </p:txBody>
        </p:sp>
      </p:grpSp>
      <p:sp>
        <p:nvSpPr>
          <p:cNvPr id="346" name="TextBox 345"/>
          <p:cNvSpPr txBox="1"/>
          <p:nvPr/>
        </p:nvSpPr>
        <p:spPr>
          <a:xfrm>
            <a:off x="7478713" y="3530600"/>
            <a:ext cx="1484312" cy="252413"/>
          </a:xfrm>
          <a:prstGeom prst="rect">
            <a:avLst/>
          </a:prstGeom>
          <a:noFill/>
        </p:spPr>
        <p:txBody>
          <a:bodyPr wrap="none">
            <a:spAutoFit/>
          </a:bodyPr>
          <a:lstStyle/>
          <a:p>
            <a:pPr algn="ctr">
              <a:defRPr/>
            </a:pPr>
            <a:r>
              <a:rPr lang="en-US" sz="1050" b="1" dirty="0">
                <a:solidFill>
                  <a:schemeClr val="tx2"/>
                </a:solidFill>
                <a:latin typeface="+mj-lt"/>
                <a:ea typeface="+mn-ea"/>
              </a:rPr>
              <a:t>Students, Educators </a:t>
            </a:r>
          </a:p>
        </p:txBody>
      </p:sp>
      <p:sp>
        <p:nvSpPr>
          <p:cNvPr id="347" name="TextBox 346"/>
          <p:cNvSpPr txBox="1"/>
          <p:nvPr/>
        </p:nvSpPr>
        <p:spPr>
          <a:xfrm>
            <a:off x="7321550" y="5775325"/>
            <a:ext cx="1798638" cy="415925"/>
          </a:xfrm>
          <a:prstGeom prst="rect">
            <a:avLst/>
          </a:prstGeom>
          <a:noFill/>
        </p:spPr>
        <p:txBody>
          <a:bodyPr>
            <a:spAutoFit/>
          </a:bodyPr>
          <a:lstStyle/>
          <a:p>
            <a:pPr algn="ctr">
              <a:defRPr/>
            </a:pPr>
            <a:r>
              <a:rPr lang="en-US" sz="1050" b="1" dirty="0">
                <a:solidFill>
                  <a:schemeClr val="tx2"/>
                </a:solidFill>
                <a:latin typeface="+mj-lt"/>
                <a:ea typeface="+mn-ea"/>
              </a:rPr>
              <a:t>Information</a:t>
            </a:r>
            <a:br>
              <a:rPr lang="en-US" sz="1050" b="1" dirty="0">
                <a:solidFill>
                  <a:schemeClr val="tx2"/>
                </a:solidFill>
                <a:latin typeface="+mj-lt"/>
                <a:ea typeface="+mn-ea"/>
              </a:rPr>
            </a:br>
            <a:r>
              <a:rPr lang="en-US" sz="1050" b="1" dirty="0">
                <a:solidFill>
                  <a:schemeClr val="tx2"/>
                </a:solidFill>
                <a:latin typeface="+mj-lt"/>
                <a:ea typeface="+mn-ea"/>
              </a:rPr>
              <a:t>Managers</a:t>
            </a:r>
          </a:p>
        </p:txBody>
      </p:sp>
      <p:grpSp>
        <p:nvGrpSpPr>
          <p:cNvPr id="16409" name="Group 40"/>
          <p:cNvGrpSpPr>
            <a:grpSpLocks noChangeAspect="1"/>
          </p:cNvGrpSpPr>
          <p:nvPr/>
        </p:nvGrpSpPr>
        <p:grpSpPr bwMode="auto">
          <a:xfrm>
            <a:off x="7975600" y="5394325"/>
            <a:ext cx="488950" cy="366713"/>
            <a:chOff x="4840" y="3500"/>
            <a:chExt cx="308" cy="231"/>
          </a:xfrm>
        </p:grpSpPr>
        <p:sp>
          <p:nvSpPr>
            <p:cNvPr id="16437" name="AutoShape 39"/>
            <p:cNvSpPr>
              <a:spLocks noChangeAspect="1" noChangeArrowheads="1" noTextEdit="1"/>
            </p:cNvSpPr>
            <p:nvPr/>
          </p:nvSpPr>
          <p:spPr bwMode="auto">
            <a:xfrm>
              <a:off x="4840" y="3500"/>
              <a:ext cx="30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a:p>
          </p:txBody>
        </p:sp>
        <p:sp>
          <p:nvSpPr>
            <p:cNvPr id="16438" name="Freeform 41"/>
            <p:cNvSpPr>
              <a:spLocks noEditPoints="1"/>
            </p:cNvSpPr>
            <p:nvPr/>
          </p:nvSpPr>
          <p:spPr bwMode="auto">
            <a:xfrm>
              <a:off x="4841" y="3500"/>
              <a:ext cx="307" cy="231"/>
            </a:xfrm>
            <a:custGeom>
              <a:avLst/>
              <a:gdLst>
                <a:gd name="T0" fmla="*/ 27 w 392"/>
                <a:gd name="T1" fmla="*/ 215 h 294"/>
                <a:gd name="T2" fmla="*/ 136 w 392"/>
                <a:gd name="T3" fmla="*/ 215 h 294"/>
                <a:gd name="T4" fmla="*/ 158 w 392"/>
                <a:gd name="T5" fmla="*/ 231 h 294"/>
                <a:gd name="T6" fmla="*/ 181 w 392"/>
                <a:gd name="T7" fmla="*/ 215 h 294"/>
                <a:gd name="T8" fmla="*/ 287 w 392"/>
                <a:gd name="T9" fmla="*/ 215 h 294"/>
                <a:gd name="T10" fmla="*/ 302 w 392"/>
                <a:gd name="T11" fmla="*/ 206 h 294"/>
                <a:gd name="T12" fmla="*/ 307 w 392"/>
                <a:gd name="T13" fmla="*/ 188 h 294"/>
                <a:gd name="T14" fmla="*/ 307 w 392"/>
                <a:gd name="T15" fmla="*/ 29 h 294"/>
                <a:gd name="T16" fmla="*/ 302 w 392"/>
                <a:gd name="T17" fmla="*/ 13 h 294"/>
                <a:gd name="T18" fmla="*/ 287 w 392"/>
                <a:gd name="T19" fmla="*/ 7 h 294"/>
                <a:gd name="T20" fmla="*/ 265 w 392"/>
                <a:gd name="T21" fmla="*/ 7 h 294"/>
                <a:gd name="T22" fmla="*/ 216 w 392"/>
                <a:gd name="T23" fmla="*/ 0 h 294"/>
                <a:gd name="T24" fmla="*/ 168 w 392"/>
                <a:gd name="T25" fmla="*/ 7 h 294"/>
                <a:gd name="T26" fmla="*/ 146 w 392"/>
                <a:gd name="T27" fmla="*/ 7 h 294"/>
                <a:gd name="T28" fmla="*/ 97 w 392"/>
                <a:gd name="T29" fmla="*/ 0 h 294"/>
                <a:gd name="T30" fmla="*/ 46 w 392"/>
                <a:gd name="T31" fmla="*/ 7 h 294"/>
                <a:gd name="T32" fmla="*/ 27 w 392"/>
                <a:gd name="T33" fmla="*/ 7 h 294"/>
                <a:gd name="T34" fmla="*/ 9 w 392"/>
                <a:gd name="T35" fmla="*/ 13 h 294"/>
                <a:gd name="T36" fmla="*/ 0 w 392"/>
                <a:gd name="T37" fmla="*/ 29 h 294"/>
                <a:gd name="T38" fmla="*/ 0 w 392"/>
                <a:gd name="T39" fmla="*/ 188 h 294"/>
                <a:gd name="T40" fmla="*/ 9 w 392"/>
                <a:gd name="T41" fmla="*/ 206 h 294"/>
                <a:gd name="T42" fmla="*/ 27 w 392"/>
                <a:gd name="T43" fmla="*/ 215 h 294"/>
                <a:gd name="T44" fmla="*/ 163 w 392"/>
                <a:gd name="T45" fmla="*/ 21 h 294"/>
                <a:gd name="T46" fmla="*/ 269 w 392"/>
                <a:gd name="T47" fmla="*/ 21 h 294"/>
                <a:gd name="T48" fmla="*/ 269 w 392"/>
                <a:gd name="T49" fmla="*/ 190 h 294"/>
                <a:gd name="T50" fmla="*/ 216 w 392"/>
                <a:gd name="T51" fmla="*/ 182 h 294"/>
                <a:gd name="T52" fmla="*/ 163 w 392"/>
                <a:gd name="T53" fmla="*/ 190 h 294"/>
                <a:gd name="T54" fmla="*/ 163 w 392"/>
                <a:gd name="T55" fmla="*/ 21 h 294"/>
                <a:gd name="T56" fmla="*/ 41 w 392"/>
                <a:gd name="T57" fmla="*/ 21 h 294"/>
                <a:gd name="T58" fmla="*/ 97 w 392"/>
                <a:gd name="T59" fmla="*/ 13 h 294"/>
                <a:gd name="T60" fmla="*/ 150 w 392"/>
                <a:gd name="T61" fmla="*/ 21 h 294"/>
                <a:gd name="T62" fmla="*/ 150 w 392"/>
                <a:gd name="T63" fmla="*/ 190 h 294"/>
                <a:gd name="T64" fmla="*/ 97 w 392"/>
                <a:gd name="T65" fmla="*/ 182 h 294"/>
                <a:gd name="T66" fmla="*/ 41 w 392"/>
                <a:gd name="T67" fmla="*/ 190 h 294"/>
                <a:gd name="T68" fmla="*/ 41 w 392"/>
                <a:gd name="T69" fmla="*/ 21 h 2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2" h="294">
                  <a:moveTo>
                    <a:pt x="35" y="273"/>
                  </a:moveTo>
                  <a:cubicBezTo>
                    <a:pt x="174" y="273"/>
                    <a:pt x="174" y="273"/>
                    <a:pt x="174" y="273"/>
                  </a:cubicBezTo>
                  <a:cubicBezTo>
                    <a:pt x="176" y="285"/>
                    <a:pt x="188" y="294"/>
                    <a:pt x="202" y="294"/>
                  </a:cubicBezTo>
                  <a:cubicBezTo>
                    <a:pt x="217" y="294"/>
                    <a:pt x="229" y="285"/>
                    <a:pt x="231" y="273"/>
                  </a:cubicBezTo>
                  <a:cubicBezTo>
                    <a:pt x="367" y="273"/>
                    <a:pt x="367" y="273"/>
                    <a:pt x="367" y="273"/>
                  </a:cubicBezTo>
                  <a:cubicBezTo>
                    <a:pt x="375" y="273"/>
                    <a:pt x="380" y="268"/>
                    <a:pt x="386" y="262"/>
                  </a:cubicBezTo>
                  <a:cubicBezTo>
                    <a:pt x="392" y="256"/>
                    <a:pt x="392" y="247"/>
                    <a:pt x="392" y="239"/>
                  </a:cubicBezTo>
                  <a:cubicBezTo>
                    <a:pt x="392" y="37"/>
                    <a:pt x="392" y="37"/>
                    <a:pt x="392" y="37"/>
                  </a:cubicBezTo>
                  <a:cubicBezTo>
                    <a:pt x="392" y="30"/>
                    <a:pt x="392" y="23"/>
                    <a:pt x="386" y="17"/>
                  </a:cubicBezTo>
                  <a:cubicBezTo>
                    <a:pt x="380" y="11"/>
                    <a:pt x="375" y="9"/>
                    <a:pt x="367" y="9"/>
                  </a:cubicBezTo>
                  <a:cubicBezTo>
                    <a:pt x="339" y="9"/>
                    <a:pt x="339" y="9"/>
                    <a:pt x="339" y="9"/>
                  </a:cubicBezTo>
                  <a:cubicBezTo>
                    <a:pt x="319" y="3"/>
                    <a:pt x="298" y="0"/>
                    <a:pt x="276" y="0"/>
                  </a:cubicBezTo>
                  <a:cubicBezTo>
                    <a:pt x="255" y="0"/>
                    <a:pt x="234" y="3"/>
                    <a:pt x="214" y="9"/>
                  </a:cubicBezTo>
                  <a:cubicBezTo>
                    <a:pt x="187" y="9"/>
                    <a:pt x="187" y="9"/>
                    <a:pt x="187" y="9"/>
                  </a:cubicBezTo>
                  <a:cubicBezTo>
                    <a:pt x="167" y="3"/>
                    <a:pt x="146" y="0"/>
                    <a:pt x="124" y="0"/>
                  </a:cubicBezTo>
                  <a:cubicBezTo>
                    <a:pt x="102" y="0"/>
                    <a:pt x="80" y="3"/>
                    <a:pt x="59" y="9"/>
                  </a:cubicBezTo>
                  <a:cubicBezTo>
                    <a:pt x="35" y="9"/>
                    <a:pt x="35" y="9"/>
                    <a:pt x="35" y="9"/>
                  </a:cubicBezTo>
                  <a:cubicBezTo>
                    <a:pt x="28" y="9"/>
                    <a:pt x="17" y="11"/>
                    <a:pt x="12" y="17"/>
                  </a:cubicBezTo>
                  <a:cubicBezTo>
                    <a:pt x="6" y="23"/>
                    <a:pt x="0" y="30"/>
                    <a:pt x="0" y="37"/>
                  </a:cubicBezTo>
                  <a:cubicBezTo>
                    <a:pt x="0" y="239"/>
                    <a:pt x="0" y="239"/>
                    <a:pt x="0" y="239"/>
                  </a:cubicBezTo>
                  <a:cubicBezTo>
                    <a:pt x="0" y="247"/>
                    <a:pt x="6" y="256"/>
                    <a:pt x="12" y="262"/>
                  </a:cubicBezTo>
                  <a:cubicBezTo>
                    <a:pt x="17" y="268"/>
                    <a:pt x="28" y="273"/>
                    <a:pt x="35" y="273"/>
                  </a:cubicBezTo>
                  <a:close/>
                  <a:moveTo>
                    <a:pt x="208" y="27"/>
                  </a:moveTo>
                  <a:cubicBezTo>
                    <a:pt x="251" y="12"/>
                    <a:pt x="302" y="12"/>
                    <a:pt x="344" y="27"/>
                  </a:cubicBezTo>
                  <a:cubicBezTo>
                    <a:pt x="344" y="242"/>
                    <a:pt x="344" y="242"/>
                    <a:pt x="344" y="242"/>
                  </a:cubicBezTo>
                  <a:cubicBezTo>
                    <a:pt x="323" y="235"/>
                    <a:pt x="300" y="232"/>
                    <a:pt x="276" y="232"/>
                  </a:cubicBezTo>
                  <a:cubicBezTo>
                    <a:pt x="253" y="232"/>
                    <a:pt x="230" y="235"/>
                    <a:pt x="208" y="242"/>
                  </a:cubicBezTo>
                  <a:lnTo>
                    <a:pt x="208" y="27"/>
                  </a:lnTo>
                  <a:close/>
                  <a:moveTo>
                    <a:pt x="52" y="27"/>
                  </a:moveTo>
                  <a:cubicBezTo>
                    <a:pt x="76" y="20"/>
                    <a:pt x="100" y="16"/>
                    <a:pt x="124" y="16"/>
                  </a:cubicBezTo>
                  <a:cubicBezTo>
                    <a:pt x="148" y="16"/>
                    <a:pt x="171" y="20"/>
                    <a:pt x="192" y="27"/>
                  </a:cubicBezTo>
                  <a:cubicBezTo>
                    <a:pt x="192" y="242"/>
                    <a:pt x="192" y="242"/>
                    <a:pt x="192" y="242"/>
                  </a:cubicBezTo>
                  <a:cubicBezTo>
                    <a:pt x="171" y="235"/>
                    <a:pt x="148" y="232"/>
                    <a:pt x="124" y="232"/>
                  </a:cubicBezTo>
                  <a:cubicBezTo>
                    <a:pt x="100" y="232"/>
                    <a:pt x="76" y="235"/>
                    <a:pt x="52" y="242"/>
                  </a:cubicBezTo>
                  <a:lnTo>
                    <a:pt x="52" y="2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cxnSp>
        <p:nvCxnSpPr>
          <p:cNvPr id="354" name="Straight Connector 353"/>
          <p:cNvCxnSpPr/>
          <p:nvPr/>
        </p:nvCxnSpPr>
        <p:spPr>
          <a:xfrm rot="5400000">
            <a:off x="8243094" y="3929856"/>
            <a:ext cx="0" cy="118903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rot="16200000">
            <a:off x="-1297780" y="3806031"/>
            <a:ext cx="3560762" cy="307975"/>
          </a:xfrm>
          <a:prstGeom prst="rect">
            <a:avLst/>
          </a:prstGeom>
        </p:spPr>
        <p:txBody>
          <a:bodyPr>
            <a:spAutoFit/>
          </a:bodyPr>
          <a:lstStyle/>
          <a:p>
            <a:pPr marL="0" lvl="1" algn="ctr">
              <a:defRPr/>
            </a:pPr>
            <a:r>
              <a:rPr lang="en-US" sz="1400" b="1" dirty="0">
                <a:solidFill>
                  <a:srgbClr val="474747">
                    <a:lumMod val="50000"/>
                  </a:srgbClr>
                </a:solidFill>
                <a:latin typeface="+mj-lt"/>
                <a:ea typeface="+mn-ea"/>
                <a:cs typeface="Arial" pitchFamily="34" charset="0"/>
              </a:rPr>
              <a:t>Scholarly research and peer review</a:t>
            </a:r>
          </a:p>
        </p:txBody>
      </p:sp>
      <p:sp>
        <p:nvSpPr>
          <p:cNvPr id="163" name="Rectangle 162"/>
          <p:cNvSpPr/>
          <p:nvPr/>
        </p:nvSpPr>
        <p:spPr>
          <a:xfrm>
            <a:off x="887413" y="3392488"/>
            <a:ext cx="1443037" cy="1096962"/>
          </a:xfrm>
          <a:prstGeom prst="rect">
            <a:avLst/>
          </a:prstGeom>
          <a:solidFill>
            <a:schemeClr val="accent5">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b="1" dirty="0">
                <a:solidFill>
                  <a:srgbClr val="C00000"/>
                </a:solidFill>
                <a:latin typeface="+mj-lt"/>
                <a:cs typeface="Calibri"/>
              </a:rPr>
              <a:t>3</a:t>
            </a:r>
            <a:r>
              <a:rPr lang="en-US" sz="1600" b="1" baseline="30000" dirty="0">
                <a:solidFill>
                  <a:srgbClr val="C00000"/>
                </a:solidFill>
                <a:latin typeface="+mj-lt"/>
                <a:cs typeface="Calibri"/>
              </a:rPr>
              <a:t>rd</a:t>
            </a:r>
            <a:r>
              <a:rPr lang="en-US" sz="1600" b="1" dirty="0">
                <a:solidFill>
                  <a:srgbClr val="C00000"/>
                </a:solidFill>
                <a:latin typeface="+mj-lt"/>
                <a:cs typeface="Calibri"/>
              </a:rPr>
              <a:t> Party </a:t>
            </a:r>
          </a:p>
          <a:p>
            <a:pPr algn="ctr">
              <a:defRPr/>
            </a:pPr>
            <a:r>
              <a:rPr lang="en-US" sz="1200" b="1" dirty="0">
                <a:solidFill>
                  <a:srgbClr val="C00000"/>
                </a:solidFill>
                <a:latin typeface="+mj-lt"/>
                <a:cs typeface="Calibri"/>
              </a:rPr>
              <a:t>Content &amp; tools</a:t>
            </a:r>
          </a:p>
        </p:txBody>
      </p:sp>
      <p:sp>
        <p:nvSpPr>
          <p:cNvPr id="164" name="Rectangle 163"/>
          <p:cNvSpPr/>
          <p:nvPr/>
        </p:nvSpPr>
        <p:spPr>
          <a:xfrm>
            <a:off x="890588" y="2166938"/>
            <a:ext cx="1443037" cy="1096962"/>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b="1" dirty="0">
                <a:solidFill>
                  <a:srgbClr val="FFFFFF"/>
                </a:solidFill>
                <a:latin typeface="+mj-lt"/>
                <a:cs typeface="Calibri"/>
              </a:rPr>
              <a:t>Lippincott, Williams &amp; Wilkins</a:t>
            </a:r>
            <a:br>
              <a:rPr lang="en-US" sz="1600" b="1" dirty="0">
                <a:solidFill>
                  <a:srgbClr val="FFFFFF"/>
                </a:solidFill>
                <a:latin typeface="+mj-lt"/>
                <a:cs typeface="Calibri"/>
              </a:rPr>
            </a:br>
            <a:r>
              <a:rPr lang="en-US" sz="1200" b="1" dirty="0">
                <a:solidFill>
                  <a:srgbClr val="FFFFFF"/>
                </a:solidFill>
                <a:latin typeface="+mj-lt"/>
                <a:cs typeface="Calibri"/>
              </a:rPr>
              <a:t>Exclusive access</a:t>
            </a:r>
          </a:p>
        </p:txBody>
      </p:sp>
      <p:sp>
        <p:nvSpPr>
          <p:cNvPr id="165" name="Rectangle 164"/>
          <p:cNvSpPr/>
          <p:nvPr/>
        </p:nvSpPr>
        <p:spPr>
          <a:xfrm>
            <a:off x="892175" y="4616450"/>
            <a:ext cx="1443038" cy="1096963"/>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b="1" dirty="0" err="1">
                <a:solidFill>
                  <a:srgbClr val="FFFFFF"/>
                </a:solidFill>
                <a:latin typeface="+mj-lt"/>
                <a:cs typeface="Calibri"/>
              </a:rPr>
              <a:t>Medknow</a:t>
            </a:r>
            <a:endParaRPr lang="en-US" sz="1600" b="1" dirty="0">
              <a:solidFill>
                <a:srgbClr val="FFFFFF"/>
              </a:solidFill>
              <a:latin typeface="+mj-lt"/>
              <a:cs typeface="Calibri"/>
            </a:endParaRPr>
          </a:p>
        </p:txBody>
      </p:sp>
      <p:sp>
        <p:nvSpPr>
          <p:cNvPr id="16415" name="Slide Number Placeholder 29"/>
          <p:cNvSpPr>
            <a:spLocks noGrp="1"/>
          </p:cNvSpPr>
          <p:nvPr>
            <p:ph type="sldNum" sz="quarter" idx="1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fld id="{CFAF1EC3-751E-47FA-AF50-D0ECDE16EA11}" type="slidenum">
              <a:rPr lang="en-US" altLang="zh-CN" sz="1200"/>
              <a:pPr eaLnBrk="1" hangingPunct="1">
                <a:spcBef>
                  <a:spcPct val="0"/>
                </a:spcBef>
                <a:buClrTx/>
                <a:buFontTx/>
                <a:buNone/>
              </a:pPr>
              <a:t>3</a:t>
            </a:fld>
            <a:endParaRPr lang="en-US" altLang="zh-CN" sz="1200"/>
          </a:p>
        </p:txBody>
      </p:sp>
      <p:grpSp>
        <p:nvGrpSpPr>
          <p:cNvPr id="16416" name="Group 5"/>
          <p:cNvGrpSpPr>
            <a:grpSpLocks noChangeAspect="1"/>
          </p:cNvGrpSpPr>
          <p:nvPr/>
        </p:nvGrpSpPr>
        <p:grpSpPr bwMode="auto">
          <a:xfrm>
            <a:off x="6408738" y="5010150"/>
            <a:ext cx="515937" cy="852488"/>
            <a:chOff x="4404" y="899"/>
            <a:chExt cx="325" cy="537"/>
          </a:xfrm>
        </p:grpSpPr>
        <p:sp>
          <p:nvSpPr>
            <p:cNvPr id="16435" name="Freeform 12"/>
            <p:cNvSpPr>
              <a:spLocks noEditPoints="1"/>
            </p:cNvSpPr>
            <p:nvPr/>
          </p:nvSpPr>
          <p:spPr bwMode="auto">
            <a:xfrm>
              <a:off x="4495" y="899"/>
              <a:ext cx="234" cy="537"/>
            </a:xfrm>
            <a:custGeom>
              <a:avLst/>
              <a:gdLst>
                <a:gd name="T0" fmla="*/ 61 w 99"/>
                <a:gd name="T1" fmla="*/ 166 h 227"/>
                <a:gd name="T2" fmla="*/ 168 w 99"/>
                <a:gd name="T3" fmla="*/ 166 h 227"/>
                <a:gd name="T4" fmla="*/ 189 w 99"/>
                <a:gd name="T5" fmla="*/ 142 h 227"/>
                <a:gd name="T6" fmla="*/ 168 w 99"/>
                <a:gd name="T7" fmla="*/ 121 h 227"/>
                <a:gd name="T8" fmla="*/ 61 w 99"/>
                <a:gd name="T9" fmla="*/ 121 h 227"/>
                <a:gd name="T10" fmla="*/ 47 w 99"/>
                <a:gd name="T11" fmla="*/ 128 h 227"/>
                <a:gd name="T12" fmla="*/ 40 w 99"/>
                <a:gd name="T13" fmla="*/ 142 h 227"/>
                <a:gd name="T14" fmla="*/ 61 w 99"/>
                <a:gd name="T15" fmla="*/ 166 h 227"/>
                <a:gd name="T16" fmla="*/ 61 w 99"/>
                <a:gd name="T17" fmla="*/ 88 h 227"/>
                <a:gd name="T18" fmla="*/ 168 w 99"/>
                <a:gd name="T19" fmla="*/ 88 h 227"/>
                <a:gd name="T20" fmla="*/ 189 w 99"/>
                <a:gd name="T21" fmla="*/ 66 h 227"/>
                <a:gd name="T22" fmla="*/ 168 w 99"/>
                <a:gd name="T23" fmla="*/ 45 h 227"/>
                <a:gd name="T24" fmla="*/ 61 w 99"/>
                <a:gd name="T25" fmla="*/ 45 h 227"/>
                <a:gd name="T26" fmla="*/ 47 w 99"/>
                <a:gd name="T27" fmla="*/ 50 h 227"/>
                <a:gd name="T28" fmla="*/ 40 w 99"/>
                <a:gd name="T29" fmla="*/ 66 h 227"/>
                <a:gd name="T30" fmla="*/ 61 w 99"/>
                <a:gd name="T31" fmla="*/ 88 h 227"/>
                <a:gd name="T32" fmla="*/ 116 w 99"/>
                <a:gd name="T33" fmla="*/ 393 h 227"/>
                <a:gd name="T34" fmla="*/ 135 w 99"/>
                <a:gd name="T35" fmla="*/ 412 h 227"/>
                <a:gd name="T36" fmla="*/ 170 w 99"/>
                <a:gd name="T37" fmla="*/ 412 h 227"/>
                <a:gd name="T38" fmla="*/ 189 w 99"/>
                <a:gd name="T39" fmla="*/ 393 h 227"/>
                <a:gd name="T40" fmla="*/ 170 w 99"/>
                <a:gd name="T41" fmla="*/ 371 h 227"/>
                <a:gd name="T42" fmla="*/ 135 w 99"/>
                <a:gd name="T43" fmla="*/ 371 h 227"/>
                <a:gd name="T44" fmla="*/ 121 w 99"/>
                <a:gd name="T45" fmla="*/ 379 h 227"/>
                <a:gd name="T46" fmla="*/ 116 w 99"/>
                <a:gd name="T47" fmla="*/ 393 h 227"/>
                <a:gd name="T48" fmla="*/ 116 w 99"/>
                <a:gd name="T49" fmla="*/ 303 h 227"/>
                <a:gd name="T50" fmla="*/ 135 w 99"/>
                <a:gd name="T51" fmla="*/ 322 h 227"/>
                <a:gd name="T52" fmla="*/ 170 w 99"/>
                <a:gd name="T53" fmla="*/ 322 h 227"/>
                <a:gd name="T54" fmla="*/ 189 w 99"/>
                <a:gd name="T55" fmla="*/ 303 h 227"/>
                <a:gd name="T56" fmla="*/ 170 w 99"/>
                <a:gd name="T57" fmla="*/ 282 h 227"/>
                <a:gd name="T58" fmla="*/ 135 w 99"/>
                <a:gd name="T59" fmla="*/ 282 h 227"/>
                <a:gd name="T60" fmla="*/ 121 w 99"/>
                <a:gd name="T61" fmla="*/ 289 h 227"/>
                <a:gd name="T62" fmla="*/ 116 w 99"/>
                <a:gd name="T63" fmla="*/ 303 h 227"/>
                <a:gd name="T64" fmla="*/ 116 w 99"/>
                <a:gd name="T65" fmla="*/ 222 h 227"/>
                <a:gd name="T66" fmla="*/ 135 w 99"/>
                <a:gd name="T67" fmla="*/ 244 h 227"/>
                <a:gd name="T68" fmla="*/ 170 w 99"/>
                <a:gd name="T69" fmla="*/ 244 h 227"/>
                <a:gd name="T70" fmla="*/ 189 w 99"/>
                <a:gd name="T71" fmla="*/ 222 h 227"/>
                <a:gd name="T72" fmla="*/ 170 w 99"/>
                <a:gd name="T73" fmla="*/ 201 h 227"/>
                <a:gd name="T74" fmla="*/ 135 w 99"/>
                <a:gd name="T75" fmla="*/ 201 h 227"/>
                <a:gd name="T76" fmla="*/ 121 w 99"/>
                <a:gd name="T77" fmla="*/ 208 h 227"/>
                <a:gd name="T78" fmla="*/ 116 w 99"/>
                <a:gd name="T79" fmla="*/ 222 h 227"/>
                <a:gd name="T80" fmla="*/ 135 w 99"/>
                <a:gd name="T81" fmla="*/ 492 h 227"/>
                <a:gd name="T82" fmla="*/ 170 w 99"/>
                <a:gd name="T83" fmla="*/ 492 h 227"/>
                <a:gd name="T84" fmla="*/ 189 w 99"/>
                <a:gd name="T85" fmla="*/ 473 h 227"/>
                <a:gd name="T86" fmla="*/ 170 w 99"/>
                <a:gd name="T87" fmla="*/ 452 h 227"/>
                <a:gd name="T88" fmla="*/ 135 w 99"/>
                <a:gd name="T89" fmla="*/ 452 h 227"/>
                <a:gd name="T90" fmla="*/ 121 w 99"/>
                <a:gd name="T91" fmla="*/ 459 h 227"/>
                <a:gd name="T92" fmla="*/ 116 w 99"/>
                <a:gd name="T93" fmla="*/ 473 h 227"/>
                <a:gd name="T94" fmla="*/ 135 w 99"/>
                <a:gd name="T95" fmla="*/ 492 h 227"/>
                <a:gd name="T96" fmla="*/ 234 w 99"/>
                <a:gd name="T97" fmla="*/ 0 h 227"/>
                <a:gd name="T98" fmla="*/ 234 w 99"/>
                <a:gd name="T99" fmla="*/ 537 h 227"/>
                <a:gd name="T100" fmla="*/ 47 w 99"/>
                <a:gd name="T101" fmla="*/ 537 h 227"/>
                <a:gd name="T102" fmla="*/ 47 w 99"/>
                <a:gd name="T103" fmla="*/ 229 h 227"/>
                <a:gd name="T104" fmla="*/ 0 w 99"/>
                <a:gd name="T105" fmla="*/ 229 h 227"/>
                <a:gd name="T106" fmla="*/ 0 w 99"/>
                <a:gd name="T107" fmla="*/ 0 h 227"/>
                <a:gd name="T108" fmla="*/ 234 w 99"/>
                <a:gd name="T109" fmla="*/ 0 h 2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227">
                  <a:moveTo>
                    <a:pt x="26" y="70"/>
                  </a:moveTo>
                  <a:cubicBezTo>
                    <a:pt x="71" y="70"/>
                    <a:pt x="71" y="70"/>
                    <a:pt x="71" y="70"/>
                  </a:cubicBezTo>
                  <a:cubicBezTo>
                    <a:pt x="76" y="70"/>
                    <a:pt x="80" y="65"/>
                    <a:pt x="80" y="60"/>
                  </a:cubicBezTo>
                  <a:cubicBezTo>
                    <a:pt x="80" y="55"/>
                    <a:pt x="76" y="51"/>
                    <a:pt x="71" y="51"/>
                  </a:cubicBezTo>
                  <a:cubicBezTo>
                    <a:pt x="26" y="51"/>
                    <a:pt x="26" y="51"/>
                    <a:pt x="26" y="51"/>
                  </a:cubicBezTo>
                  <a:cubicBezTo>
                    <a:pt x="24" y="51"/>
                    <a:pt x="21" y="52"/>
                    <a:pt x="20" y="54"/>
                  </a:cubicBezTo>
                  <a:cubicBezTo>
                    <a:pt x="18" y="55"/>
                    <a:pt x="17" y="58"/>
                    <a:pt x="17" y="60"/>
                  </a:cubicBezTo>
                  <a:cubicBezTo>
                    <a:pt x="17" y="65"/>
                    <a:pt x="21" y="70"/>
                    <a:pt x="26" y="70"/>
                  </a:cubicBezTo>
                  <a:close/>
                  <a:moveTo>
                    <a:pt x="26" y="37"/>
                  </a:moveTo>
                  <a:cubicBezTo>
                    <a:pt x="71" y="37"/>
                    <a:pt x="71" y="37"/>
                    <a:pt x="71" y="37"/>
                  </a:cubicBezTo>
                  <a:cubicBezTo>
                    <a:pt x="76" y="37"/>
                    <a:pt x="80" y="33"/>
                    <a:pt x="80" y="28"/>
                  </a:cubicBezTo>
                  <a:cubicBezTo>
                    <a:pt x="80" y="23"/>
                    <a:pt x="76" y="19"/>
                    <a:pt x="71" y="19"/>
                  </a:cubicBezTo>
                  <a:cubicBezTo>
                    <a:pt x="26" y="19"/>
                    <a:pt x="26" y="19"/>
                    <a:pt x="26" y="19"/>
                  </a:cubicBezTo>
                  <a:cubicBezTo>
                    <a:pt x="24" y="19"/>
                    <a:pt x="21" y="20"/>
                    <a:pt x="20" y="21"/>
                  </a:cubicBezTo>
                  <a:cubicBezTo>
                    <a:pt x="18" y="23"/>
                    <a:pt x="17" y="25"/>
                    <a:pt x="17" y="28"/>
                  </a:cubicBezTo>
                  <a:cubicBezTo>
                    <a:pt x="17" y="33"/>
                    <a:pt x="21" y="37"/>
                    <a:pt x="26" y="37"/>
                  </a:cubicBezTo>
                  <a:close/>
                  <a:moveTo>
                    <a:pt x="49" y="166"/>
                  </a:moveTo>
                  <a:cubicBezTo>
                    <a:pt x="49" y="171"/>
                    <a:pt x="53" y="174"/>
                    <a:pt x="57" y="174"/>
                  </a:cubicBezTo>
                  <a:cubicBezTo>
                    <a:pt x="72" y="174"/>
                    <a:pt x="72" y="174"/>
                    <a:pt x="72" y="174"/>
                  </a:cubicBezTo>
                  <a:cubicBezTo>
                    <a:pt x="77" y="174"/>
                    <a:pt x="80" y="171"/>
                    <a:pt x="80" y="166"/>
                  </a:cubicBezTo>
                  <a:cubicBezTo>
                    <a:pt x="80" y="161"/>
                    <a:pt x="77" y="157"/>
                    <a:pt x="72" y="157"/>
                  </a:cubicBezTo>
                  <a:cubicBezTo>
                    <a:pt x="57" y="157"/>
                    <a:pt x="57" y="157"/>
                    <a:pt x="57" y="157"/>
                  </a:cubicBezTo>
                  <a:cubicBezTo>
                    <a:pt x="55" y="157"/>
                    <a:pt x="53" y="158"/>
                    <a:pt x="51" y="160"/>
                  </a:cubicBezTo>
                  <a:cubicBezTo>
                    <a:pt x="50" y="161"/>
                    <a:pt x="49" y="164"/>
                    <a:pt x="49" y="166"/>
                  </a:cubicBezTo>
                  <a:close/>
                  <a:moveTo>
                    <a:pt x="49" y="128"/>
                  </a:moveTo>
                  <a:cubicBezTo>
                    <a:pt x="49" y="133"/>
                    <a:pt x="53" y="136"/>
                    <a:pt x="57" y="136"/>
                  </a:cubicBezTo>
                  <a:cubicBezTo>
                    <a:pt x="72" y="136"/>
                    <a:pt x="72" y="136"/>
                    <a:pt x="72" y="136"/>
                  </a:cubicBezTo>
                  <a:cubicBezTo>
                    <a:pt x="77" y="136"/>
                    <a:pt x="80" y="133"/>
                    <a:pt x="80" y="128"/>
                  </a:cubicBezTo>
                  <a:cubicBezTo>
                    <a:pt x="80" y="123"/>
                    <a:pt x="77" y="119"/>
                    <a:pt x="72" y="119"/>
                  </a:cubicBezTo>
                  <a:cubicBezTo>
                    <a:pt x="57" y="119"/>
                    <a:pt x="57" y="119"/>
                    <a:pt x="57" y="119"/>
                  </a:cubicBezTo>
                  <a:cubicBezTo>
                    <a:pt x="55" y="119"/>
                    <a:pt x="53" y="120"/>
                    <a:pt x="51" y="122"/>
                  </a:cubicBezTo>
                  <a:cubicBezTo>
                    <a:pt x="50" y="123"/>
                    <a:pt x="49" y="125"/>
                    <a:pt x="49" y="128"/>
                  </a:cubicBezTo>
                  <a:close/>
                  <a:moveTo>
                    <a:pt x="49" y="94"/>
                  </a:moveTo>
                  <a:cubicBezTo>
                    <a:pt x="49" y="99"/>
                    <a:pt x="53" y="103"/>
                    <a:pt x="57" y="103"/>
                  </a:cubicBezTo>
                  <a:cubicBezTo>
                    <a:pt x="72" y="103"/>
                    <a:pt x="72" y="103"/>
                    <a:pt x="72" y="103"/>
                  </a:cubicBezTo>
                  <a:cubicBezTo>
                    <a:pt x="77" y="103"/>
                    <a:pt x="80" y="99"/>
                    <a:pt x="80" y="94"/>
                  </a:cubicBezTo>
                  <a:cubicBezTo>
                    <a:pt x="80" y="89"/>
                    <a:pt x="77" y="85"/>
                    <a:pt x="72" y="85"/>
                  </a:cubicBezTo>
                  <a:cubicBezTo>
                    <a:pt x="57" y="85"/>
                    <a:pt x="57" y="85"/>
                    <a:pt x="57" y="85"/>
                  </a:cubicBezTo>
                  <a:cubicBezTo>
                    <a:pt x="55" y="85"/>
                    <a:pt x="53" y="86"/>
                    <a:pt x="51" y="88"/>
                  </a:cubicBezTo>
                  <a:cubicBezTo>
                    <a:pt x="50" y="90"/>
                    <a:pt x="49" y="92"/>
                    <a:pt x="49" y="94"/>
                  </a:cubicBezTo>
                  <a:close/>
                  <a:moveTo>
                    <a:pt x="57" y="208"/>
                  </a:moveTo>
                  <a:cubicBezTo>
                    <a:pt x="72" y="208"/>
                    <a:pt x="72" y="208"/>
                    <a:pt x="72" y="208"/>
                  </a:cubicBezTo>
                  <a:cubicBezTo>
                    <a:pt x="77" y="208"/>
                    <a:pt x="80" y="204"/>
                    <a:pt x="80" y="200"/>
                  </a:cubicBezTo>
                  <a:cubicBezTo>
                    <a:pt x="80" y="195"/>
                    <a:pt x="77" y="191"/>
                    <a:pt x="72" y="191"/>
                  </a:cubicBezTo>
                  <a:cubicBezTo>
                    <a:pt x="57" y="191"/>
                    <a:pt x="57" y="191"/>
                    <a:pt x="57" y="191"/>
                  </a:cubicBezTo>
                  <a:cubicBezTo>
                    <a:pt x="55" y="191"/>
                    <a:pt x="53" y="192"/>
                    <a:pt x="51" y="194"/>
                  </a:cubicBezTo>
                  <a:cubicBezTo>
                    <a:pt x="50" y="195"/>
                    <a:pt x="49" y="197"/>
                    <a:pt x="49" y="200"/>
                  </a:cubicBezTo>
                  <a:cubicBezTo>
                    <a:pt x="49" y="204"/>
                    <a:pt x="53" y="208"/>
                    <a:pt x="57" y="208"/>
                  </a:cubicBezTo>
                  <a:close/>
                  <a:moveTo>
                    <a:pt x="99" y="0"/>
                  </a:moveTo>
                  <a:cubicBezTo>
                    <a:pt x="99" y="227"/>
                    <a:pt x="99" y="227"/>
                    <a:pt x="99" y="227"/>
                  </a:cubicBezTo>
                  <a:cubicBezTo>
                    <a:pt x="20" y="227"/>
                    <a:pt x="20" y="227"/>
                    <a:pt x="20" y="227"/>
                  </a:cubicBezTo>
                  <a:cubicBezTo>
                    <a:pt x="20" y="97"/>
                    <a:pt x="20" y="97"/>
                    <a:pt x="20" y="97"/>
                  </a:cubicBezTo>
                  <a:cubicBezTo>
                    <a:pt x="0" y="97"/>
                    <a:pt x="0" y="97"/>
                    <a:pt x="0" y="97"/>
                  </a:cubicBezTo>
                  <a:cubicBezTo>
                    <a:pt x="0" y="0"/>
                    <a:pt x="0" y="0"/>
                    <a:pt x="0" y="0"/>
                  </a:cubicBezTo>
                  <a:lnTo>
                    <a:pt x="99"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36" name="Freeform 13"/>
            <p:cNvSpPr>
              <a:spLocks noEditPoints="1"/>
            </p:cNvSpPr>
            <p:nvPr/>
          </p:nvSpPr>
          <p:spPr bwMode="auto">
            <a:xfrm>
              <a:off x="4404" y="1141"/>
              <a:ext cx="130" cy="295"/>
            </a:xfrm>
            <a:custGeom>
              <a:avLst/>
              <a:gdLst>
                <a:gd name="T0" fmla="*/ 109 w 55"/>
                <a:gd name="T1" fmla="*/ 225 h 130"/>
                <a:gd name="T2" fmla="*/ 99 w 55"/>
                <a:gd name="T3" fmla="*/ 216 h 130"/>
                <a:gd name="T4" fmla="*/ 38 w 55"/>
                <a:gd name="T5" fmla="*/ 216 h 130"/>
                <a:gd name="T6" fmla="*/ 31 w 55"/>
                <a:gd name="T7" fmla="*/ 218 h 130"/>
                <a:gd name="T8" fmla="*/ 26 w 55"/>
                <a:gd name="T9" fmla="*/ 225 h 130"/>
                <a:gd name="T10" fmla="*/ 38 w 55"/>
                <a:gd name="T11" fmla="*/ 234 h 130"/>
                <a:gd name="T12" fmla="*/ 99 w 55"/>
                <a:gd name="T13" fmla="*/ 234 h 130"/>
                <a:gd name="T14" fmla="*/ 109 w 55"/>
                <a:gd name="T15" fmla="*/ 225 h 130"/>
                <a:gd name="T16" fmla="*/ 109 w 55"/>
                <a:gd name="T17" fmla="*/ 168 h 130"/>
                <a:gd name="T18" fmla="*/ 99 w 55"/>
                <a:gd name="T19" fmla="*/ 159 h 130"/>
                <a:gd name="T20" fmla="*/ 38 w 55"/>
                <a:gd name="T21" fmla="*/ 159 h 130"/>
                <a:gd name="T22" fmla="*/ 31 w 55"/>
                <a:gd name="T23" fmla="*/ 161 h 130"/>
                <a:gd name="T24" fmla="*/ 26 w 55"/>
                <a:gd name="T25" fmla="*/ 168 h 130"/>
                <a:gd name="T26" fmla="*/ 38 w 55"/>
                <a:gd name="T27" fmla="*/ 179 h 130"/>
                <a:gd name="T28" fmla="*/ 99 w 55"/>
                <a:gd name="T29" fmla="*/ 179 h 130"/>
                <a:gd name="T30" fmla="*/ 109 w 55"/>
                <a:gd name="T31" fmla="*/ 168 h 130"/>
                <a:gd name="T32" fmla="*/ 109 w 55"/>
                <a:gd name="T33" fmla="*/ 116 h 130"/>
                <a:gd name="T34" fmla="*/ 99 w 55"/>
                <a:gd name="T35" fmla="*/ 107 h 130"/>
                <a:gd name="T36" fmla="*/ 38 w 55"/>
                <a:gd name="T37" fmla="*/ 107 h 130"/>
                <a:gd name="T38" fmla="*/ 31 w 55"/>
                <a:gd name="T39" fmla="*/ 109 h 130"/>
                <a:gd name="T40" fmla="*/ 26 w 55"/>
                <a:gd name="T41" fmla="*/ 116 h 130"/>
                <a:gd name="T42" fmla="*/ 38 w 55"/>
                <a:gd name="T43" fmla="*/ 125 h 130"/>
                <a:gd name="T44" fmla="*/ 99 w 55"/>
                <a:gd name="T45" fmla="*/ 125 h 130"/>
                <a:gd name="T46" fmla="*/ 109 w 55"/>
                <a:gd name="T47" fmla="*/ 116 h 130"/>
                <a:gd name="T48" fmla="*/ 109 w 55"/>
                <a:gd name="T49" fmla="*/ 61 h 130"/>
                <a:gd name="T50" fmla="*/ 99 w 55"/>
                <a:gd name="T51" fmla="*/ 50 h 130"/>
                <a:gd name="T52" fmla="*/ 38 w 55"/>
                <a:gd name="T53" fmla="*/ 50 h 130"/>
                <a:gd name="T54" fmla="*/ 31 w 55"/>
                <a:gd name="T55" fmla="*/ 54 h 130"/>
                <a:gd name="T56" fmla="*/ 26 w 55"/>
                <a:gd name="T57" fmla="*/ 61 h 130"/>
                <a:gd name="T58" fmla="*/ 38 w 55"/>
                <a:gd name="T59" fmla="*/ 70 h 130"/>
                <a:gd name="T60" fmla="*/ 99 w 55"/>
                <a:gd name="T61" fmla="*/ 70 h 130"/>
                <a:gd name="T62" fmla="*/ 109 w 55"/>
                <a:gd name="T63" fmla="*/ 61 h 130"/>
                <a:gd name="T64" fmla="*/ 130 w 55"/>
                <a:gd name="T65" fmla="*/ 0 h 130"/>
                <a:gd name="T66" fmla="*/ 130 w 55"/>
                <a:gd name="T67" fmla="*/ 295 h 130"/>
                <a:gd name="T68" fmla="*/ 0 w 55"/>
                <a:gd name="T69" fmla="*/ 295 h 130"/>
                <a:gd name="T70" fmla="*/ 0 w 55"/>
                <a:gd name="T71" fmla="*/ 0 h 130"/>
                <a:gd name="T72" fmla="*/ 130 w 55"/>
                <a:gd name="T73" fmla="*/ 0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 h="130">
                  <a:moveTo>
                    <a:pt x="46" y="99"/>
                  </a:moveTo>
                  <a:cubicBezTo>
                    <a:pt x="46" y="97"/>
                    <a:pt x="44" y="95"/>
                    <a:pt x="42" y="95"/>
                  </a:cubicBezTo>
                  <a:cubicBezTo>
                    <a:pt x="16" y="95"/>
                    <a:pt x="16" y="95"/>
                    <a:pt x="16" y="95"/>
                  </a:cubicBezTo>
                  <a:cubicBezTo>
                    <a:pt x="14" y="95"/>
                    <a:pt x="13" y="95"/>
                    <a:pt x="13" y="96"/>
                  </a:cubicBezTo>
                  <a:cubicBezTo>
                    <a:pt x="12" y="97"/>
                    <a:pt x="11" y="98"/>
                    <a:pt x="11" y="99"/>
                  </a:cubicBezTo>
                  <a:cubicBezTo>
                    <a:pt x="11" y="101"/>
                    <a:pt x="13" y="103"/>
                    <a:pt x="16" y="103"/>
                  </a:cubicBezTo>
                  <a:cubicBezTo>
                    <a:pt x="42" y="103"/>
                    <a:pt x="42" y="103"/>
                    <a:pt x="42" y="103"/>
                  </a:cubicBezTo>
                  <a:cubicBezTo>
                    <a:pt x="44" y="103"/>
                    <a:pt x="46" y="101"/>
                    <a:pt x="46" y="99"/>
                  </a:cubicBezTo>
                  <a:close/>
                  <a:moveTo>
                    <a:pt x="46" y="74"/>
                  </a:moveTo>
                  <a:cubicBezTo>
                    <a:pt x="46" y="72"/>
                    <a:pt x="44" y="70"/>
                    <a:pt x="42" y="70"/>
                  </a:cubicBezTo>
                  <a:cubicBezTo>
                    <a:pt x="16" y="70"/>
                    <a:pt x="16" y="70"/>
                    <a:pt x="16" y="70"/>
                  </a:cubicBezTo>
                  <a:cubicBezTo>
                    <a:pt x="14" y="70"/>
                    <a:pt x="13" y="71"/>
                    <a:pt x="13" y="71"/>
                  </a:cubicBezTo>
                  <a:cubicBezTo>
                    <a:pt x="12" y="72"/>
                    <a:pt x="11" y="73"/>
                    <a:pt x="11" y="74"/>
                  </a:cubicBezTo>
                  <a:cubicBezTo>
                    <a:pt x="11" y="77"/>
                    <a:pt x="13" y="79"/>
                    <a:pt x="16" y="79"/>
                  </a:cubicBezTo>
                  <a:cubicBezTo>
                    <a:pt x="42" y="79"/>
                    <a:pt x="42" y="79"/>
                    <a:pt x="42" y="79"/>
                  </a:cubicBezTo>
                  <a:cubicBezTo>
                    <a:pt x="44" y="79"/>
                    <a:pt x="46" y="77"/>
                    <a:pt x="46" y="74"/>
                  </a:cubicBezTo>
                  <a:close/>
                  <a:moveTo>
                    <a:pt x="46" y="51"/>
                  </a:moveTo>
                  <a:cubicBezTo>
                    <a:pt x="46" y="49"/>
                    <a:pt x="44" y="47"/>
                    <a:pt x="42" y="47"/>
                  </a:cubicBezTo>
                  <a:cubicBezTo>
                    <a:pt x="16" y="47"/>
                    <a:pt x="16" y="47"/>
                    <a:pt x="16" y="47"/>
                  </a:cubicBezTo>
                  <a:cubicBezTo>
                    <a:pt x="14" y="47"/>
                    <a:pt x="13" y="47"/>
                    <a:pt x="13" y="48"/>
                  </a:cubicBezTo>
                  <a:cubicBezTo>
                    <a:pt x="12" y="49"/>
                    <a:pt x="11" y="50"/>
                    <a:pt x="11" y="51"/>
                  </a:cubicBezTo>
                  <a:cubicBezTo>
                    <a:pt x="11" y="53"/>
                    <a:pt x="13" y="55"/>
                    <a:pt x="16" y="55"/>
                  </a:cubicBezTo>
                  <a:cubicBezTo>
                    <a:pt x="42" y="55"/>
                    <a:pt x="42" y="55"/>
                    <a:pt x="42" y="55"/>
                  </a:cubicBezTo>
                  <a:cubicBezTo>
                    <a:pt x="44" y="55"/>
                    <a:pt x="46" y="53"/>
                    <a:pt x="46" y="51"/>
                  </a:cubicBezTo>
                  <a:close/>
                  <a:moveTo>
                    <a:pt x="46" y="27"/>
                  </a:moveTo>
                  <a:cubicBezTo>
                    <a:pt x="46" y="24"/>
                    <a:pt x="44" y="22"/>
                    <a:pt x="42" y="22"/>
                  </a:cubicBezTo>
                  <a:cubicBezTo>
                    <a:pt x="16" y="22"/>
                    <a:pt x="16" y="22"/>
                    <a:pt x="16" y="22"/>
                  </a:cubicBezTo>
                  <a:cubicBezTo>
                    <a:pt x="14" y="22"/>
                    <a:pt x="13" y="23"/>
                    <a:pt x="13" y="24"/>
                  </a:cubicBezTo>
                  <a:cubicBezTo>
                    <a:pt x="12" y="24"/>
                    <a:pt x="11" y="25"/>
                    <a:pt x="11" y="27"/>
                  </a:cubicBezTo>
                  <a:cubicBezTo>
                    <a:pt x="11" y="29"/>
                    <a:pt x="13" y="31"/>
                    <a:pt x="16" y="31"/>
                  </a:cubicBezTo>
                  <a:cubicBezTo>
                    <a:pt x="42" y="31"/>
                    <a:pt x="42" y="31"/>
                    <a:pt x="42" y="31"/>
                  </a:cubicBezTo>
                  <a:cubicBezTo>
                    <a:pt x="44" y="31"/>
                    <a:pt x="46" y="29"/>
                    <a:pt x="46" y="27"/>
                  </a:cubicBezTo>
                  <a:close/>
                  <a:moveTo>
                    <a:pt x="55" y="0"/>
                  </a:moveTo>
                  <a:cubicBezTo>
                    <a:pt x="55" y="130"/>
                    <a:pt x="55" y="130"/>
                    <a:pt x="55" y="130"/>
                  </a:cubicBezTo>
                  <a:cubicBezTo>
                    <a:pt x="0" y="130"/>
                    <a:pt x="0" y="130"/>
                    <a:pt x="0" y="130"/>
                  </a:cubicBezTo>
                  <a:cubicBezTo>
                    <a:pt x="0" y="0"/>
                    <a:pt x="0" y="0"/>
                    <a:pt x="0" y="0"/>
                  </a:cubicBezTo>
                  <a:lnTo>
                    <a:pt x="55"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48" name="TextBox 147"/>
          <p:cNvSpPr txBox="1"/>
          <p:nvPr/>
        </p:nvSpPr>
        <p:spPr>
          <a:xfrm>
            <a:off x="6216650" y="5859463"/>
            <a:ext cx="900113" cy="276225"/>
          </a:xfrm>
          <a:prstGeom prst="rect">
            <a:avLst/>
          </a:prstGeom>
          <a:noFill/>
        </p:spPr>
        <p:txBody>
          <a:bodyPr wrap="none">
            <a:spAutoFit/>
          </a:bodyPr>
          <a:lstStyle/>
          <a:p>
            <a:pPr algn="ctr">
              <a:defRPr/>
            </a:pPr>
            <a:r>
              <a:rPr lang="en-US" sz="1200" b="1" dirty="0">
                <a:solidFill>
                  <a:schemeClr val="tx2"/>
                </a:solidFill>
                <a:latin typeface="+mj-lt"/>
                <a:ea typeface="+mn-ea"/>
              </a:rPr>
              <a:t>Corporate</a:t>
            </a:r>
          </a:p>
        </p:txBody>
      </p:sp>
      <p:sp>
        <p:nvSpPr>
          <p:cNvPr id="149" name="Rounded Rectangle 148"/>
          <p:cNvSpPr/>
          <p:nvPr/>
        </p:nvSpPr>
        <p:spPr>
          <a:xfrm>
            <a:off x="2689225" y="2116138"/>
            <a:ext cx="2609850" cy="3611562"/>
          </a:xfrm>
          <a:prstGeom prst="roundRect">
            <a:avLst>
              <a:gd name="adj" fmla="val 4877"/>
            </a:avLst>
          </a:prstGeom>
          <a:solidFill>
            <a:srgbClr val="FFFFFF"/>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zh-CN" smtClean="0">
              <a:solidFill>
                <a:srgbClr val="FFFFFF"/>
              </a:solidFill>
              <a:latin typeface="Trebuchet MS" pitchFamily="34" charset="0"/>
              <a:ea typeface="宋体" pitchFamily="2" charset="-122"/>
            </a:endParaRPr>
          </a:p>
        </p:txBody>
      </p:sp>
      <p:grpSp>
        <p:nvGrpSpPr>
          <p:cNvPr id="16419" name="Group 149"/>
          <p:cNvGrpSpPr>
            <a:grpSpLocks noChangeAspect="1"/>
          </p:cNvGrpSpPr>
          <p:nvPr/>
        </p:nvGrpSpPr>
        <p:grpSpPr bwMode="auto">
          <a:xfrm>
            <a:off x="2946400" y="4083050"/>
            <a:ext cx="1427163" cy="1239838"/>
            <a:chOff x="7991508" y="6703535"/>
            <a:chExt cx="2733242" cy="2733241"/>
          </a:xfrm>
        </p:grpSpPr>
        <p:pic>
          <p:nvPicPr>
            <p:cNvPr id="16433" name="Picture 15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42231">
              <a:off x="9285241" y="7275302"/>
              <a:ext cx="849080" cy="1056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34" name="Picture 151" descr="iStock_000019525588Small.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22605">
              <a:off x="7991508" y="6703535"/>
              <a:ext cx="2733242" cy="2733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420" name="Picture 15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24175" y="2317750"/>
            <a:ext cx="2085975"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21" name="Picture 158" descr="iStock_000006989289XSmallb.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70188" y="2103438"/>
            <a:ext cx="2447925" cy="213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22" name="Picture 159" descr="iStock_000010422542XSmall.jpg"/>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371725" y="4775200"/>
            <a:ext cx="2024063" cy="96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2" name="step 4 ipad" descr="\\psf\Home\Dropbox\Mike Hanna\LWW\23904\Source\PNG\PRS iPad.pn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4109548" y="4285558"/>
            <a:ext cx="1175032" cy="1322980"/>
          </a:xfrm>
          <a:prstGeom prst="rect">
            <a:avLst/>
          </a:prstGeom>
          <a:effectLst>
            <a:reflection stA="16000" endPos="5000" dist="12700" dir="5400000" sy="-100000" algn="bl" rotWithShape="0"/>
          </a:effectLst>
          <a:extLst>
            <a:ext uri="{909E8E84-426E-40DD-AFC4-6F175D3DCCD1}">
              <a14:hiddenFill xmlns:a14="http://schemas.microsoft.com/office/drawing/2010/main" xmlns="">
                <a:solidFill>
                  <a:srgbClr val="FFFFFF"/>
                </a:solidFill>
              </a14:hiddenFill>
            </a:ext>
          </a:extLst>
        </p:spPr>
      </p:pic>
      <p:sp>
        <p:nvSpPr>
          <p:cNvPr id="168" name="Rectangle 167"/>
          <p:cNvSpPr/>
          <p:nvPr/>
        </p:nvSpPr>
        <p:spPr>
          <a:xfrm>
            <a:off x="2660650" y="1414463"/>
            <a:ext cx="2611438" cy="6048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lstStyle/>
          <a:p>
            <a:pPr algn="ctr">
              <a:defRPr/>
            </a:pPr>
            <a:r>
              <a:rPr lang="zh-CN" altLang="en-US" sz="2400" b="1" dirty="0">
                <a:solidFill>
                  <a:srgbClr val="0768A9"/>
                </a:solidFill>
                <a:latin typeface="黑体" panose="02010609060101010101" pitchFamily="49" charset="-122"/>
                <a:ea typeface="黑体" panose="02010609060101010101" pitchFamily="49" charset="-122"/>
                <a:cs typeface="Calibri"/>
              </a:rPr>
              <a:t>传播渠道</a:t>
            </a:r>
            <a:endParaRPr lang="en-US" sz="2400" b="1" dirty="0">
              <a:solidFill>
                <a:srgbClr val="0768A9"/>
              </a:solidFill>
              <a:latin typeface="黑体" panose="02010609060101010101" pitchFamily="49" charset="-122"/>
              <a:ea typeface="黑体" panose="02010609060101010101" pitchFamily="49" charset="-122"/>
              <a:cs typeface="Calibri"/>
            </a:endParaRPr>
          </a:p>
        </p:txBody>
      </p:sp>
      <p:sp>
        <p:nvSpPr>
          <p:cNvPr id="169" name="Rectangle 168"/>
          <p:cNvSpPr/>
          <p:nvPr/>
        </p:nvSpPr>
        <p:spPr>
          <a:xfrm>
            <a:off x="336550" y="1414463"/>
            <a:ext cx="2609850" cy="6048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lstStyle/>
          <a:p>
            <a:pPr algn="ctr">
              <a:defRPr/>
            </a:pPr>
            <a:r>
              <a:rPr lang="zh-CN" altLang="en-US" sz="2400" b="1" dirty="0">
                <a:solidFill>
                  <a:srgbClr val="0768A9"/>
                </a:solidFill>
                <a:latin typeface="黑体" panose="02010609060101010101" pitchFamily="49" charset="-122"/>
                <a:ea typeface="黑体" panose="02010609060101010101" pitchFamily="49" charset="-122"/>
                <a:cs typeface="Calibri"/>
              </a:rPr>
              <a:t>高水准的内容</a:t>
            </a:r>
            <a:endParaRPr lang="en-US" sz="2400" b="1" dirty="0">
              <a:solidFill>
                <a:srgbClr val="0768A9"/>
              </a:solidFill>
              <a:latin typeface="黑体" panose="02010609060101010101" pitchFamily="49" charset="-122"/>
              <a:ea typeface="黑体" panose="02010609060101010101" pitchFamily="49" charset="-122"/>
              <a:cs typeface="Calibri"/>
            </a:endParaRPr>
          </a:p>
        </p:txBody>
      </p:sp>
      <p:sp>
        <p:nvSpPr>
          <p:cNvPr id="136" name="Rectangle 135"/>
          <p:cNvSpPr/>
          <p:nvPr/>
        </p:nvSpPr>
        <p:spPr>
          <a:xfrm>
            <a:off x="5287963" y="1414463"/>
            <a:ext cx="2609850" cy="6048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lstStyle/>
          <a:p>
            <a:pPr algn="ctr">
              <a:defRPr/>
            </a:pPr>
            <a:r>
              <a:rPr lang="zh-CN" altLang="en-US" sz="2400" b="1" dirty="0">
                <a:solidFill>
                  <a:srgbClr val="0768A9"/>
                </a:solidFill>
                <a:latin typeface="黑体" panose="02010609060101010101" pitchFamily="49" charset="-122"/>
                <a:ea typeface="黑体" panose="02010609060101010101" pitchFamily="49" charset="-122"/>
                <a:cs typeface="Calibri"/>
              </a:rPr>
              <a:t>客户</a:t>
            </a:r>
            <a:r>
              <a:rPr lang="en-US" altLang="zh-CN" sz="2400" b="1" dirty="0">
                <a:solidFill>
                  <a:srgbClr val="0768A9"/>
                </a:solidFill>
                <a:latin typeface="黑体" panose="02010609060101010101" pitchFamily="49" charset="-122"/>
                <a:ea typeface="黑体" panose="02010609060101010101" pitchFamily="49" charset="-122"/>
                <a:cs typeface="Calibri"/>
              </a:rPr>
              <a:t>/</a:t>
            </a:r>
            <a:r>
              <a:rPr lang="zh-CN" altLang="en-US" sz="2400" b="1" dirty="0">
                <a:solidFill>
                  <a:srgbClr val="0768A9"/>
                </a:solidFill>
                <a:latin typeface="黑体" panose="02010609060101010101" pitchFamily="49" charset="-122"/>
                <a:ea typeface="黑体" panose="02010609060101010101" pitchFamily="49" charset="-122"/>
                <a:cs typeface="Calibri"/>
              </a:rPr>
              <a:t>用户</a:t>
            </a:r>
            <a:endParaRPr lang="en-US" sz="2400" b="1" dirty="0">
              <a:solidFill>
                <a:srgbClr val="0768A9"/>
              </a:solidFill>
              <a:latin typeface="黑体" panose="02010609060101010101" pitchFamily="49" charset="-122"/>
              <a:ea typeface="黑体" panose="02010609060101010101" pitchFamily="49" charset="-122"/>
              <a:cs typeface="Calibri"/>
            </a:endParaRPr>
          </a:p>
        </p:txBody>
      </p:sp>
      <p:sp>
        <p:nvSpPr>
          <p:cNvPr id="140" name="TextBox 139"/>
          <p:cNvSpPr txBox="1"/>
          <p:nvPr/>
        </p:nvSpPr>
        <p:spPr>
          <a:xfrm>
            <a:off x="2924175" y="2268538"/>
            <a:ext cx="517525" cy="277812"/>
          </a:xfrm>
          <a:prstGeom prst="rect">
            <a:avLst/>
          </a:prstGeom>
          <a:noFill/>
        </p:spPr>
        <p:txBody>
          <a:bodyPr wrap="none">
            <a:spAutoFit/>
          </a:bodyPr>
          <a:lstStyle/>
          <a:p>
            <a:pPr algn="ctr">
              <a:defRPr/>
            </a:pPr>
            <a:r>
              <a:rPr lang="en-US" sz="1200" b="1" dirty="0">
                <a:solidFill>
                  <a:schemeClr val="accent2">
                    <a:lumMod val="50000"/>
                  </a:schemeClr>
                </a:solidFill>
                <a:latin typeface="+mj-lt"/>
                <a:ea typeface="+mn-ea"/>
              </a:rPr>
              <a:t>Ovid</a:t>
            </a:r>
          </a:p>
        </p:txBody>
      </p:sp>
      <p:grpSp>
        <p:nvGrpSpPr>
          <p:cNvPr id="16428" name="Group 142"/>
          <p:cNvGrpSpPr>
            <a:grpSpLocks/>
          </p:cNvGrpSpPr>
          <p:nvPr/>
        </p:nvGrpSpPr>
        <p:grpSpPr bwMode="auto">
          <a:xfrm rot="-1440432">
            <a:off x="7937500" y="3806825"/>
            <a:ext cx="547688" cy="441325"/>
            <a:chOff x="5045076" y="5684838"/>
            <a:chExt cx="388937" cy="414337"/>
          </a:xfrm>
        </p:grpSpPr>
        <p:sp>
          <p:nvSpPr>
            <p:cNvPr id="16430" name="Freeform 143"/>
            <p:cNvSpPr>
              <a:spLocks/>
            </p:cNvSpPr>
            <p:nvPr/>
          </p:nvSpPr>
          <p:spPr bwMode="auto">
            <a:xfrm>
              <a:off x="5248275" y="5899150"/>
              <a:ext cx="46037" cy="42862"/>
            </a:xfrm>
            <a:custGeom>
              <a:avLst/>
              <a:gdLst>
                <a:gd name="T0" fmla="*/ 80950310 w 24"/>
                <a:gd name="T1" fmla="*/ 45146731 h 23"/>
                <a:gd name="T2" fmla="*/ 88308557 w 24"/>
                <a:gd name="T3" fmla="*/ 41674909 h 23"/>
                <a:gd name="T4" fmla="*/ 51513485 w 24"/>
                <a:gd name="T5" fmla="*/ 0 h 23"/>
                <a:gd name="T6" fmla="*/ 40474196 w 24"/>
                <a:gd name="T7" fmla="*/ 6945508 h 23"/>
                <a:gd name="T8" fmla="*/ 0 w 24"/>
                <a:gd name="T9" fmla="*/ 38201223 h 23"/>
                <a:gd name="T10" fmla="*/ 40474196 w 24"/>
                <a:gd name="T11" fmla="*/ 79876132 h 23"/>
                <a:gd name="T12" fmla="*/ 44155238 w 24"/>
                <a:gd name="T13" fmla="*/ 76402447 h 23"/>
                <a:gd name="T14" fmla="*/ 80950310 w 24"/>
                <a:gd name="T15" fmla="*/ 4514673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3">
                  <a:moveTo>
                    <a:pt x="22" y="13"/>
                  </a:moveTo>
                  <a:cubicBezTo>
                    <a:pt x="23" y="12"/>
                    <a:pt x="23" y="12"/>
                    <a:pt x="24" y="12"/>
                  </a:cubicBezTo>
                  <a:cubicBezTo>
                    <a:pt x="14" y="0"/>
                    <a:pt x="14" y="0"/>
                    <a:pt x="14" y="0"/>
                  </a:cubicBezTo>
                  <a:cubicBezTo>
                    <a:pt x="13" y="1"/>
                    <a:pt x="12" y="2"/>
                    <a:pt x="11" y="2"/>
                  </a:cubicBezTo>
                  <a:cubicBezTo>
                    <a:pt x="8" y="6"/>
                    <a:pt x="4" y="8"/>
                    <a:pt x="0" y="11"/>
                  </a:cubicBezTo>
                  <a:cubicBezTo>
                    <a:pt x="11" y="23"/>
                    <a:pt x="11" y="23"/>
                    <a:pt x="11" y="23"/>
                  </a:cubicBezTo>
                  <a:cubicBezTo>
                    <a:pt x="11" y="23"/>
                    <a:pt x="11" y="22"/>
                    <a:pt x="12" y="22"/>
                  </a:cubicBezTo>
                  <a:lnTo>
                    <a:pt x="22" y="13"/>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31" name="Freeform 152"/>
            <p:cNvSpPr>
              <a:spLocks/>
            </p:cNvSpPr>
            <p:nvPr/>
          </p:nvSpPr>
          <p:spPr bwMode="auto">
            <a:xfrm>
              <a:off x="5268913" y="5924550"/>
              <a:ext cx="165100" cy="174625"/>
            </a:xfrm>
            <a:custGeom>
              <a:avLst/>
              <a:gdLst>
                <a:gd name="T0" fmla="*/ 288630447 w 88"/>
                <a:gd name="T1" fmla="*/ 241576968 h 94"/>
                <a:gd name="T2" fmla="*/ 91517932 w 88"/>
                <a:gd name="T3" fmla="*/ 20706066 h 94"/>
                <a:gd name="T4" fmla="*/ 63357125 w 88"/>
                <a:gd name="T5" fmla="*/ 0 h 94"/>
                <a:gd name="T6" fmla="*/ 56317861 w 88"/>
                <a:gd name="T7" fmla="*/ 0 h 94"/>
                <a:gd name="T8" fmla="*/ 56317861 w 88"/>
                <a:gd name="T9" fmla="*/ 0 h 94"/>
                <a:gd name="T10" fmla="*/ 52798230 w 88"/>
                <a:gd name="T11" fmla="*/ 0 h 94"/>
                <a:gd name="T12" fmla="*/ 42239334 w 88"/>
                <a:gd name="T13" fmla="*/ 3451630 h 94"/>
                <a:gd name="T14" fmla="*/ 7039264 w 88"/>
                <a:gd name="T15" fmla="*/ 34510730 h 94"/>
                <a:gd name="T16" fmla="*/ 3519632 w 88"/>
                <a:gd name="T17" fmla="*/ 41413991 h 94"/>
                <a:gd name="T18" fmla="*/ 3519632 w 88"/>
                <a:gd name="T19" fmla="*/ 44863763 h 94"/>
                <a:gd name="T20" fmla="*/ 0 w 88"/>
                <a:gd name="T21" fmla="*/ 51767024 h 94"/>
                <a:gd name="T22" fmla="*/ 17600035 w 88"/>
                <a:gd name="T23" fmla="*/ 86277754 h 94"/>
                <a:gd name="T24" fmla="*/ 214712550 w 88"/>
                <a:gd name="T25" fmla="*/ 303697025 h 94"/>
                <a:gd name="T26" fmla="*/ 249912620 w 88"/>
                <a:gd name="T27" fmla="*/ 324403092 h 94"/>
                <a:gd name="T28" fmla="*/ 260471516 w 88"/>
                <a:gd name="T29" fmla="*/ 320951461 h 94"/>
                <a:gd name="T30" fmla="*/ 295669710 w 88"/>
                <a:gd name="T31" fmla="*/ 289892362 h 94"/>
                <a:gd name="T32" fmla="*/ 288630447 w 88"/>
                <a:gd name="T33" fmla="*/ 241576968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94">
                  <a:moveTo>
                    <a:pt x="82" y="70"/>
                  </a:moveTo>
                  <a:cubicBezTo>
                    <a:pt x="26" y="6"/>
                    <a:pt x="26" y="6"/>
                    <a:pt x="26" y="6"/>
                  </a:cubicBezTo>
                  <a:cubicBezTo>
                    <a:pt x="24" y="3"/>
                    <a:pt x="21" y="1"/>
                    <a:pt x="18" y="0"/>
                  </a:cubicBezTo>
                  <a:cubicBezTo>
                    <a:pt x="17" y="0"/>
                    <a:pt x="17" y="0"/>
                    <a:pt x="16" y="0"/>
                  </a:cubicBezTo>
                  <a:cubicBezTo>
                    <a:pt x="16" y="0"/>
                    <a:pt x="16" y="0"/>
                    <a:pt x="16" y="0"/>
                  </a:cubicBezTo>
                  <a:cubicBezTo>
                    <a:pt x="16" y="0"/>
                    <a:pt x="15" y="0"/>
                    <a:pt x="15" y="0"/>
                  </a:cubicBezTo>
                  <a:cubicBezTo>
                    <a:pt x="14" y="0"/>
                    <a:pt x="13" y="1"/>
                    <a:pt x="12" y="1"/>
                  </a:cubicBezTo>
                  <a:cubicBezTo>
                    <a:pt x="2" y="10"/>
                    <a:pt x="2" y="10"/>
                    <a:pt x="2" y="10"/>
                  </a:cubicBezTo>
                  <a:cubicBezTo>
                    <a:pt x="2" y="11"/>
                    <a:pt x="1" y="11"/>
                    <a:pt x="1" y="12"/>
                  </a:cubicBezTo>
                  <a:cubicBezTo>
                    <a:pt x="1" y="12"/>
                    <a:pt x="1" y="13"/>
                    <a:pt x="1" y="13"/>
                  </a:cubicBezTo>
                  <a:cubicBezTo>
                    <a:pt x="1" y="14"/>
                    <a:pt x="0" y="14"/>
                    <a:pt x="0" y="15"/>
                  </a:cubicBezTo>
                  <a:cubicBezTo>
                    <a:pt x="0" y="18"/>
                    <a:pt x="2" y="21"/>
                    <a:pt x="5" y="25"/>
                  </a:cubicBezTo>
                  <a:cubicBezTo>
                    <a:pt x="61" y="88"/>
                    <a:pt x="61" y="88"/>
                    <a:pt x="61" y="88"/>
                  </a:cubicBezTo>
                  <a:cubicBezTo>
                    <a:pt x="64" y="92"/>
                    <a:pt x="67" y="94"/>
                    <a:pt x="71" y="94"/>
                  </a:cubicBezTo>
                  <a:cubicBezTo>
                    <a:pt x="72" y="94"/>
                    <a:pt x="73" y="93"/>
                    <a:pt x="74" y="93"/>
                  </a:cubicBezTo>
                  <a:cubicBezTo>
                    <a:pt x="84" y="84"/>
                    <a:pt x="84" y="84"/>
                    <a:pt x="84" y="84"/>
                  </a:cubicBezTo>
                  <a:cubicBezTo>
                    <a:pt x="88" y="81"/>
                    <a:pt x="86" y="75"/>
                    <a:pt x="82" y="7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16432" name="Freeform 153"/>
            <p:cNvSpPr>
              <a:spLocks noEditPoints="1"/>
            </p:cNvSpPr>
            <p:nvPr/>
          </p:nvSpPr>
          <p:spPr bwMode="auto">
            <a:xfrm>
              <a:off x="5045076" y="5684838"/>
              <a:ext cx="274637" cy="247650"/>
            </a:xfrm>
            <a:custGeom>
              <a:avLst/>
              <a:gdLst>
                <a:gd name="T0" fmla="*/ 422346867 w 147"/>
                <a:gd name="T1" fmla="*/ 391787886 h 133"/>
                <a:gd name="T2" fmla="*/ 425836812 w 147"/>
                <a:gd name="T3" fmla="*/ 391787886 h 133"/>
                <a:gd name="T4" fmla="*/ 429326757 w 147"/>
                <a:gd name="T5" fmla="*/ 388320786 h 133"/>
                <a:gd name="T6" fmla="*/ 432818571 w 147"/>
                <a:gd name="T7" fmla="*/ 76278062 h 133"/>
                <a:gd name="T8" fmla="*/ 261785109 w 147"/>
                <a:gd name="T9" fmla="*/ 0 h 133"/>
                <a:gd name="T10" fmla="*/ 104713296 w 147"/>
                <a:gd name="T11" fmla="*/ 58942562 h 133"/>
                <a:gd name="T12" fmla="*/ 83771758 w 147"/>
                <a:gd name="T13" fmla="*/ 384853686 h 133"/>
                <a:gd name="T14" fmla="*/ 258295164 w 147"/>
                <a:gd name="T15" fmla="*/ 461131748 h 133"/>
                <a:gd name="T16" fmla="*/ 366498406 w 147"/>
                <a:gd name="T17" fmla="*/ 433394948 h 133"/>
                <a:gd name="T18" fmla="*/ 369990219 w 147"/>
                <a:gd name="T19" fmla="*/ 433394948 h 133"/>
                <a:gd name="T20" fmla="*/ 373480164 w 147"/>
                <a:gd name="T21" fmla="*/ 429927848 h 133"/>
                <a:gd name="T22" fmla="*/ 415365109 w 147"/>
                <a:gd name="T23" fmla="*/ 402189186 h 133"/>
                <a:gd name="T24" fmla="*/ 422346867 w 147"/>
                <a:gd name="T25" fmla="*/ 391787886 h 133"/>
                <a:gd name="T26" fmla="*/ 226880054 w 147"/>
                <a:gd name="T27" fmla="*/ 45072300 h 133"/>
                <a:gd name="T28" fmla="*/ 230369999 w 147"/>
                <a:gd name="T29" fmla="*/ 45072300 h 133"/>
                <a:gd name="T30" fmla="*/ 261785109 w 147"/>
                <a:gd name="T31" fmla="*/ 41605200 h 133"/>
                <a:gd name="T32" fmla="*/ 401403461 w 147"/>
                <a:gd name="T33" fmla="*/ 104014862 h 133"/>
                <a:gd name="T34" fmla="*/ 387441812 w 147"/>
                <a:gd name="T35" fmla="*/ 370985286 h 133"/>
                <a:gd name="T36" fmla="*/ 258295164 w 147"/>
                <a:gd name="T37" fmla="*/ 419526548 h 133"/>
                <a:gd name="T38" fmla="*/ 118674945 w 147"/>
                <a:gd name="T39" fmla="*/ 357116886 h 133"/>
                <a:gd name="T40" fmla="*/ 132638461 w 147"/>
                <a:gd name="T41" fmla="*/ 90146462 h 133"/>
                <a:gd name="T42" fmla="*/ 174523406 w 147"/>
                <a:gd name="T43" fmla="*/ 62409662 h 133"/>
                <a:gd name="T44" fmla="*/ 226880054 w 147"/>
                <a:gd name="T45" fmla="*/ 45072300 h 1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133">
                  <a:moveTo>
                    <a:pt x="121" y="113"/>
                  </a:moveTo>
                  <a:cubicBezTo>
                    <a:pt x="122" y="113"/>
                    <a:pt x="122" y="113"/>
                    <a:pt x="122" y="113"/>
                  </a:cubicBezTo>
                  <a:cubicBezTo>
                    <a:pt x="122" y="112"/>
                    <a:pt x="123" y="112"/>
                    <a:pt x="123" y="112"/>
                  </a:cubicBezTo>
                  <a:cubicBezTo>
                    <a:pt x="147" y="87"/>
                    <a:pt x="147" y="47"/>
                    <a:pt x="124" y="22"/>
                  </a:cubicBezTo>
                  <a:cubicBezTo>
                    <a:pt x="112" y="8"/>
                    <a:pt x="94" y="0"/>
                    <a:pt x="75" y="0"/>
                  </a:cubicBezTo>
                  <a:cubicBezTo>
                    <a:pt x="58" y="0"/>
                    <a:pt x="42" y="6"/>
                    <a:pt x="30" y="17"/>
                  </a:cubicBezTo>
                  <a:cubicBezTo>
                    <a:pt x="2" y="41"/>
                    <a:pt x="0" y="84"/>
                    <a:pt x="24" y="111"/>
                  </a:cubicBezTo>
                  <a:cubicBezTo>
                    <a:pt x="37" y="125"/>
                    <a:pt x="55" y="133"/>
                    <a:pt x="74" y="133"/>
                  </a:cubicBezTo>
                  <a:cubicBezTo>
                    <a:pt x="85" y="133"/>
                    <a:pt x="96" y="130"/>
                    <a:pt x="105" y="125"/>
                  </a:cubicBezTo>
                  <a:cubicBezTo>
                    <a:pt x="106" y="125"/>
                    <a:pt x="106" y="125"/>
                    <a:pt x="106" y="125"/>
                  </a:cubicBezTo>
                  <a:cubicBezTo>
                    <a:pt x="107" y="124"/>
                    <a:pt x="107" y="124"/>
                    <a:pt x="107" y="124"/>
                  </a:cubicBezTo>
                  <a:cubicBezTo>
                    <a:pt x="111" y="122"/>
                    <a:pt x="115" y="119"/>
                    <a:pt x="119" y="116"/>
                  </a:cubicBezTo>
                  <a:cubicBezTo>
                    <a:pt x="120" y="115"/>
                    <a:pt x="121" y="114"/>
                    <a:pt x="121" y="113"/>
                  </a:cubicBezTo>
                  <a:close/>
                  <a:moveTo>
                    <a:pt x="65" y="13"/>
                  </a:moveTo>
                  <a:cubicBezTo>
                    <a:pt x="66" y="13"/>
                    <a:pt x="66" y="13"/>
                    <a:pt x="66" y="13"/>
                  </a:cubicBezTo>
                  <a:cubicBezTo>
                    <a:pt x="69" y="12"/>
                    <a:pt x="72" y="12"/>
                    <a:pt x="75" y="12"/>
                  </a:cubicBezTo>
                  <a:cubicBezTo>
                    <a:pt x="90" y="12"/>
                    <a:pt x="105" y="18"/>
                    <a:pt x="115" y="30"/>
                  </a:cubicBezTo>
                  <a:cubicBezTo>
                    <a:pt x="135" y="52"/>
                    <a:pt x="133" y="87"/>
                    <a:pt x="111" y="107"/>
                  </a:cubicBezTo>
                  <a:cubicBezTo>
                    <a:pt x="101" y="116"/>
                    <a:pt x="88" y="121"/>
                    <a:pt x="74" y="121"/>
                  </a:cubicBezTo>
                  <a:cubicBezTo>
                    <a:pt x="59" y="121"/>
                    <a:pt x="44" y="114"/>
                    <a:pt x="34" y="103"/>
                  </a:cubicBezTo>
                  <a:cubicBezTo>
                    <a:pt x="14" y="80"/>
                    <a:pt x="16" y="46"/>
                    <a:pt x="38" y="26"/>
                  </a:cubicBezTo>
                  <a:cubicBezTo>
                    <a:pt x="42" y="23"/>
                    <a:pt x="46" y="20"/>
                    <a:pt x="50" y="18"/>
                  </a:cubicBezTo>
                  <a:cubicBezTo>
                    <a:pt x="55" y="15"/>
                    <a:pt x="60" y="14"/>
                    <a:pt x="65" y="1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16429" name="Freeform 154"/>
          <p:cNvSpPr>
            <a:spLocks noEditPoints="1"/>
          </p:cNvSpPr>
          <p:nvPr/>
        </p:nvSpPr>
        <p:spPr bwMode="auto">
          <a:xfrm>
            <a:off x="8021638" y="3040063"/>
            <a:ext cx="407987" cy="439737"/>
          </a:xfrm>
          <a:custGeom>
            <a:avLst/>
            <a:gdLst>
              <a:gd name="T0" fmla="*/ 264530298 w 443"/>
              <a:gd name="T1" fmla="*/ 202621172 h 365"/>
              <a:gd name="T2" fmla="*/ 86481271 w 443"/>
              <a:gd name="T3" fmla="*/ 125915377 h 365"/>
              <a:gd name="T4" fmla="*/ 145830947 w 443"/>
              <a:gd name="T5" fmla="*/ 167886768 h 365"/>
              <a:gd name="T6" fmla="*/ 294204675 w 443"/>
              <a:gd name="T7" fmla="*/ 102758706 h 365"/>
              <a:gd name="T8" fmla="*/ 291660973 w 443"/>
              <a:gd name="T9" fmla="*/ 164991732 h 365"/>
              <a:gd name="T10" fmla="*/ 293356467 w 443"/>
              <a:gd name="T11" fmla="*/ 182359536 h 365"/>
              <a:gd name="T12" fmla="*/ 290813686 w 443"/>
              <a:gd name="T13" fmla="*/ 198280425 h 365"/>
              <a:gd name="T14" fmla="*/ 312857878 w 443"/>
              <a:gd name="T15" fmla="*/ 263408487 h 365"/>
              <a:gd name="T16" fmla="*/ 305226771 w 443"/>
              <a:gd name="T17" fmla="*/ 189596523 h 365"/>
              <a:gd name="T18" fmla="*/ 306922265 w 443"/>
              <a:gd name="T19" fmla="*/ 173675634 h 365"/>
              <a:gd name="T20" fmla="*/ 304378563 w 443"/>
              <a:gd name="T21" fmla="*/ 160649781 h 365"/>
              <a:gd name="T22" fmla="*/ 373903048 w 443"/>
              <a:gd name="T23" fmla="*/ 85390902 h 365"/>
              <a:gd name="T24" fmla="*/ 282334372 w 443"/>
              <a:gd name="T25" fmla="*/ 36182524 h 365"/>
              <a:gd name="T26" fmla="*/ 202636920 w 443"/>
              <a:gd name="T27" fmla="*/ 0 h 365"/>
              <a:gd name="T28" fmla="*/ 3390989 w 443"/>
              <a:gd name="T29" fmla="*/ 28945537 h 365"/>
              <a:gd name="T30" fmla="*/ 55110479 w 443"/>
              <a:gd name="T31" fmla="*/ 82495866 h 365"/>
              <a:gd name="T32" fmla="*/ 144134531 w 443"/>
              <a:gd name="T33" fmla="*/ 153413999 h 365"/>
              <a:gd name="T34" fmla="*/ 283182579 w 443"/>
              <a:gd name="T35" fmla="*/ 105652537 h 365"/>
              <a:gd name="T36" fmla="*/ 170417920 w 443"/>
              <a:gd name="T37" fmla="*/ 62234231 h 365"/>
              <a:gd name="T38" fmla="*/ 294204675 w 443"/>
              <a:gd name="T39" fmla="*/ 102758706 h 365"/>
              <a:gd name="T40" fmla="*/ 200941426 w 443"/>
              <a:gd name="T41" fmla="*/ 467477779 h 365"/>
              <a:gd name="T42" fmla="*/ 15261292 w 443"/>
              <a:gd name="T43" fmla="*/ 425505183 h 365"/>
              <a:gd name="T44" fmla="*/ 320488063 w 443"/>
              <a:gd name="T45" fmla="*/ 438531036 h 365"/>
              <a:gd name="T46" fmla="*/ 316248867 w 443"/>
              <a:gd name="T47" fmla="*/ 428400219 h 365"/>
              <a:gd name="T48" fmla="*/ 204332415 w 443"/>
              <a:gd name="T49" fmla="*/ 325642718 h 365"/>
              <a:gd name="T50" fmla="*/ 281487085 w 443"/>
              <a:gd name="T51" fmla="*/ 211305074 h 365"/>
              <a:gd name="T52" fmla="*/ 175505324 w 443"/>
              <a:gd name="T53" fmla="*/ 260513451 h 365"/>
              <a:gd name="T54" fmla="*/ 78001957 w 443"/>
              <a:gd name="T55" fmla="*/ 179464501 h 365"/>
              <a:gd name="T56" fmla="*/ 204332415 w 443"/>
              <a:gd name="T57" fmla="*/ 325642718 h 365"/>
              <a:gd name="T58" fmla="*/ 200941426 w 443"/>
              <a:gd name="T59" fmla="*/ 328536548 h 365"/>
              <a:gd name="T60" fmla="*/ 15261292 w 443"/>
              <a:gd name="T61" fmla="*/ 286565158 h 365"/>
              <a:gd name="T62" fmla="*/ 320488063 w 443"/>
              <a:gd name="T63" fmla="*/ 299591011 h 365"/>
              <a:gd name="T64" fmla="*/ 316248867 w 443"/>
              <a:gd name="T65" fmla="*/ 289460193 h 365"/>
              <a:gd name="T66" fmla="*/ 197549516 w 443"/>
              <a:gd name="T67" fmla="*/ 447214939 h 365"/>
              <a:gd name="T68" fmla="*/ 14413085 w 443"/>
              <a:gd name="T69" fmla="*/ 296695975 h 365"/>
              <a:gd name="T70" fmla="*/ 200941426 w 443"/>
              <a:gd name="T71" fmla="*/ 457345756 h 365"/>
              <a:gd name="T72" fmla="*/ 317944361 w 443"/>
              <a:gd name="T73" fmla="*/ 360377121 h 365"/>
              <a:gd name="T74" fmla="*/ 197549516 w 443"/>
              <a:gd name="T75" fmla="*/ 447214939 h 3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3" h="365">
                <a:moveTo>
                  <a:pt x="312" y="91"/>
                </a:moveTo>
                <a:cubicBezTo>
                  <a:pt x="312" y="140"/>
                  <a:pt x="312" y="140"/>
                  <a:pt x="312" y="140"/>
                </a:cubicBezTo>
                <a:cubicBezTo>
                  <a:pt x="312" y="181"/>
                  <a:pt x="102" y="181"/>
                  <a:pt x="102" y="140"/>
                </a:cubicBezTo>
                <a:cubicBezTo>
                  <a:pt x="102" y="87"/>
                  <a:pt x="102" y="87"/>
                  <a:pt x="102" y="87"/>
                </a:cubicBezTo>
                <a:cubicBezTo>
                  <a:pt x="119" y="96"/>
                  <a:pt x="135" y="105"/>
                  <a:pt x="151" y="113"/>
                </a:cubicBezTo>
                <a:cubicBezTo>
                  <a:pt x="157" y="116"/>
                  <a:pt x="166" y="117"/>
                  <a:pt x="172" y="116"/>
                </a:cubicBezTo>
                <a:cubicBezTo>
                  <a:pt x="218" y="107"/>
                  <a:pt x="265" y="99"/>
                  <a:pt x="312" y="91"/>
                </a:cubicBezTo>
                <a:close/>
                <a:moveTo>
                  <a:pt x="347" y="71"/>
                </a:moveTo>
                <a:cubicBezTo>
                  <a:pt x="347" y="111"/>
                  <a:pt x="347" y="111"/>
                  <a:pt x="347" y="111"/>
                </a:cubicBezTo>
                <a:cubicBezTo>
                  <a:pt x="345" y="112"/>
                  <a:pt x="344" y="113"/>
                  <a:pt x="344" y="114"/>
                </a:cubicBezTo>
                <a:cubicBezTo>
                  <a:pt x="343" y="119"/>
                  <a:pt x="343" y="119"/>
                  <a:pt x="343" y="119"/>
                </a:cubicBezTo>
                <a:cubicBezTo>
                  <a:pt x="343" y="122"/>
                  <a:pt x="346" y="124"/>
                  <a:pt x="346" y="126"/>
                </a:cubicBezTo>
                <a:cubicBezTo>
                  <a:pt x="346" y="131"/>
                  <a:pt x="346" y="131"/>
                  <a:pt x="346" y="131"/>
                </a:cubicBezTo>
                <a:cubicBezTo>
                  <a:pt x="345" y="133"/>
                  <a:pt x="343" y="135"/>
                  <a:pt x="343" y="137"/>
                </a:cubicBezTo>
                <a:cubicBezTo>
                  <a:pt x="336" y="182"/>
                  <a:pt x="336" y="182"/>
                  <a:pt x="336" y="182"/>
                </a:cubicBezTo>
                <a:cubicBezTo>
                  <a:pt x="339" y="188"/>
                  <a:pt x="366" y="188"/>
                  <a:pt x="369" y="182"/>
                </a:cubicBezTo>
                <a:cubicBezTo>
                  <a:pt x="362" y="137"/>
                  <a:pt x="362" y="137"/>
                  <a:pt x="362" y="137"/>
                </a:cubicBezTo>
                <a:cubicBezTo>
                  <a:pt x="362" y="134"/>
                  <a:pt x="360" y="133"/>
                  <a:pt x="360" y="131"/>
                </a:cubicBezTo>
                <a:cubicBezTo>
                  <a:pt x="360" y="126"/>
                  <a:pt x="360" y="126"/>
                  <a:pt x="360" y="126"/>
                </a:cubicBezTo>
                <a:cubicBezTo>
                  <a:pt x="359" y="124"/>
                  <a:pt x="363" y="123"/>
                  <a:pt x="362" y="120"/>
                </a:cubicBezTo>
                <a:cubicBezTo>
                  <a:pt x="362" y="114"/>
                  <a:pt x="362" y="114"/>
                  <a:pt x="362" y="114"/>
                </a:cubicBezTo>
                <a:cubicBezTo>
                  <a:pt x="362" y="113"/>
                  <a:pt x="360" y="112"/>
                  <a:pt x="359" y="111"/>
                </a:cubicBezTo>
                <a:cubicBezTo>
                  <a:pt x="359" y="71"/>
                  <a:pt x="359" y="117"/>
                  <a:pt x="359" y="73"/>
                </a:cubicBezTo>
                <a:cubicBezTo>
                  <a:pt x="441" y="59"/>
                  <a:pt x="441" y="59"/>
                  <a:pt x="441" y="59"/>
                </a:cubicBezTo>
                <a:cubicBezTo>
                  <a:pt x="443" y="59"/>
                  <a:pt x="443" y="57"/>
                  <a:pt x="441" y="56"/>
                </a:cubicBezTo>
                <a:cubicBezTo>
                  <a:pt x="401" y="45"/>
                  <a:pt x="366" y="34"/>
                  <a:pt x="333" y="25"/>
                </a:cubicBezTo>
                <a:cubicBezTo>
                  <a:pt x="303" y="16"/>
                  <a:pt x="276" y="8"/>
                  <a:pt x="251" y="1"/>
                </a:cubicBezTo>
                <a:cubicBezTo>
                  <a:pt x="247" y="0"/>
                  <a:pt x="244" y="0"/>
                  <a:pt x="239" y="0"/>
                </a:cubicBezTo>
                <a:cubicBezTo>
                  <a:pt x="206" y="3"/>
                  <a:pt x="171" y="6"/>
                  <a:pt x="134" y="9"/>
                </a:cubicBezTo>
                <a:cubicBezTo>
                  <a:pt x="94" y="12"/>
                  <a:pt x="51" y="16"/>
                  <a:pt x="4" y="20"/>
                </a:cubicBezTo>
                <a:cubicBezTo>
                  <a:pt x="0" y="20"/>
                  <a:pt x="1" y="23"/>
                  <a:pt x="3" y="24"/>
                </a:cubicBezTo>
                <a:cubicBezTo>
                  <a:pt x="22" y="34"/>
                  <a:pt x="42" y="45"/>
                  <a:pt x="65" y="57"/>
                </a:cubicBezTo>
                <a:cubicBezTo>
                  <a:pt x="91" y="71"/>
                  <a:pt x="122" y="87"/>
                  <a:pt x="156" y="105"/>
                </a:cubicBezTo>
                <a:cubicBezTo>
                  <a:pt x="159" y="106"/>
                  <a:pt x="165" y="107"/>
                  <a:pt x="170" y="106"/>
                </a:cubicBezTo>
                <a:cubicBezTo>
                  <a:pt x="226" y="96"/>
                  <a:pt x="282" y="87"/>
                  <a:pt x="338" y="77"/>
                </a:cubicBezTo>
                <a:cubicBezTo>
                  <a:pt x="337" y="75"/>
                  <a:pt x="337" y="74"/>
                  <a:pt x="334" y="73"/>
                </a:cubicBezTo>
                <a:cubicBezTo>
                  <a:pt x="204" y="52"/>
                  <a:pt x="204" y="52"/>
                  <a:pt x="204" y="52"/>
                </a:cubicBezTo>
                <a:cubicBezTo>
                  <a:pt x="193" y="50"/>
                  <a:pt x="195" y="42"/>
                  <a:pt x="201" y="43"/>
                </a:cubicBezTo>
                <a:cubicBezTo>
                  <a:pt x="342" y="66"/>
                  <a:pt x="342" y="66"/>
                  <a:pt x="342" y="66"/>
                </a:cubicBezTo>
                <a:cubicBezTo>
                  <a:pt x="345" y="67"/>
                  <a:pt x="347" y="68"/>
                  <a:pt x="347" y="71"/>
                </a:cubicBezTo>
                <a:close/>
                <a:moveTo>
                  <a:pt x="234" y="358"/>
                </a:moveTo>
                <a:cubicBezTo>
                  <a:pt x="231" y="346"/>
                  <a:pt x="231" y="334"/>
                  <a:pt x="237" y="323"/>
                </a:cubicBezTo>
                <a:cubicBezTo>
                  <a:pt x="18" y="253"/>
                  <a:pt x="18" y="253"/>
                  <a:pt x="18" y="253"/>
                </a:cubicBezTo>
                <a:cubicBezTo>
                  <a:pt x="10" y="264"/>
                  <a:pt x="8" y="279"/>
                  <a:pt x="18" y="294"/>
                </a:cubicBezTo>
                <a:cubicBezTo>
                  <a:pt x="238" y="365"/>
                  <a:pt x="238" y="365"/>
                  <a:pt x="238" y="365"/>
                </a:cubicBezTo>
                <a:cubicBezTo>
                  <a:pt x="378" y="303"/>
                  <a:pt x="378" y="303"/>
                  <a:pt x="378" y="303"/>
                </a:cubicBezTo>
                <a:cubicBezTo>
                  <a:pt x="381" y="302"/>
                  <a:pt x="381" y="299"/>
                  <a:pt x="376" y="298"/>
                </a:cubicBezTo>
                <a:cubicBezTo>
                  <a:pt x="373" y="296"/>
                  <a:pt x="373" y="296"/>
                  <a:pt x="373" y="296"/>
                </a:cubicBezTo>
                <a:cubicBezTo>
                  <a:pt x="234" y="358"/>
                  <a:pt x="234" y="358"/>
                  <a:pt x="234" y="358"/>
                </a:cubicBezTo>
                <a:close/>
                <a:moveTo>
                  <a:pt x="241" y="225"/>
                </a:moveTo>
                <a:cubicBezTo>
                  <a:pt x="325" y="188"/>
                  <a:pt x="325" y="188"/>
                  <a:pt x="325" y="188"/>
                </a:cubicBezTo>
                <a:cubicBezTo>
                  <a:pt x="332" y="146"/>
                  <a:pt x="332" y="146"/>
                  <a:pt x="332" y="146"/>
                </a:cubicBezTo>
                <a:cubicBezTo>
                  <a:pt x="322" y="143"/>
                  <a:pt x="322" y="143"/>
                  <a:pt x="322" y="143"/>
                </a:cubicBezTo>
                <a:cubicBezTo>
                  <a:pt x="317" y="178"/>
                  <a:pt x="231" y="180"/>
                  <a:pt x="207" y="180"/>
                </a:cubicBezTo>
                <a:cubicBezTo>
                  <a:pt x="183" y="180"/>
                  <a:pt x="92" y="178"/>
                  <a:pt x="92" y="140"/>
                </a:cubicBezTo>
                <a:cubicBezTo>
                  <a:pt x="92" y="124"/>
                  <a:pt x="92" y="124"/>
                  <a:pt x="92" y="124"/>
                </a:cubicBezTo>
                <a:cubicBezTo>
                  <a:pt x="23" y="155"/>
                  <a:pt x="23" y="155"/>
                  <a:pt x="23" y="155"/>
                </a:cubicBezTo>
                <a:cubicBezTo>
                  <a:pt x="241" y="225"/>
                  <a:pt x="241" y="225"/>
                  <a:pt x="241" y="225"/>
                </a:cubicBezTo>
                <a:close/>
                <a:moveTo>
                  <a:pt x="234" y="261"/>
                </a:moveTo>
                <a:cubicBezTo>
                  <a:pt x="231" y="250"/>
                  <a:pt x="231" y="238"/>
                  <a:pt x="237" y="227"/>
                </a:cubicBezTo>
                <a:cubicBezTo>
                  <a:pt x="18" y="157"/>
                  <a:pt x="18" y="157"/>
                  <a:pt x="18" y="157"/>
                </a:cubicBezTo>
                <a:cubicBezTo>
                  <a:pt x="10" y="168"/>
                  <a:pt x="8" y="183"/>
                  <a:pt x="18" y="198"/>
                </a:cubicBezTo>
                <a:cubicBezTo>
                  <a:pt x="238" y="269"/>
                  <a:pt x="238" y="269"/>
                  <a:pt x="238" y="269"/>
                </a:cubicBezTo>
                <a:cubicBezTo>
                  <a:pt x="378" y="207"/>
                  <a:pt x="378" y="207"/>
                  <a:pt x="378" y="207"/>
                </a:cubicBezTo>
                <a:cubicBezTo>
                  <a:pt x="381" y="206"/>
                  <a:pt x="381" y="203"/>
                  <a:pt x="376" y="202"/>
                </a:cubicBezTo>
                <a:cubicBezTo>
                  <a:pt x="373" y="200"/>
                  <a:pt x="373" y="200"/>
                  <a:pt x="373" y="200"/>
                </a:cubicBezTo>
                <a:cubicBezTo>
                  <a:pt x="234" y="261"/>
                  <a:pt x="234" y="261"/>
                  <a:pt x="234" y="261"/>
                </a:cubicBezTo>
                <a:close/>
                <a:moveTo>
                  <a:pt x="233" y="309"/>
                </a:moveTo>
                <a:cubicBezTo>
                  <a:pt x="230" y="298"/>
                  <a:pt x="230" y="286"/>
                  <a:pt x="236" y="275"/>
                </a:cubicBezTo>
                <a:cubicBezTo>
                  <a:pt x="17" y="205"/>
                  <a:pt x="17" y="205"/>
                  <a:pt x="17" y="205"/>
                </a:cubicBezTo>
                <a:cubicBezTo>
                  <a:pt x="9" y="216"/>
                  <a:pt x="7" y="230"/>
                  <a:pt x="17" y="246"/>
                </a:cubicBezTo>
                <a:cubicBezTo>
                  <a:pt x="237" y="316"/>
                  <a:pt x="237" y="316"/>
                  <a:pt x="237" y="316"/>
                </a:cubicBezTo>
                <a:cubicBezTo>
                  <a:pt x="377" y="255"/>
                  <a:pt x="377" y="255"/>
                  <a:pt x="377" y="255"/>
                </a:cubicBezTo>
                <a:cubicBezTo>
                  <a:pt x="380" y="253"/>
                  <a:pt x="380" y="251"/>
                  <a:pt x="375" y="249"/>
                </a:cubicBezTo>
                <a:cubicBezTo>
                  <a:pt x="372" y="248"/>
                  <a:pt x="372" y="248"/>
                  <a:pt x="372" y="248"/>
                </a:cubicBezTo>
                <a:cubicBezTo>
                  <a:pt x="233" y="309"/>
                  <a:pt x="233" y="309"/>
                  <a:pt x="233" y="30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xmlns="" val="1201219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395" y="1482792"/>
            <a:ext cx="8715213" cy="47715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626" name="Rectangle 3"/>
          <p:cNvSpPr>
            <a:spLocks noGrp="1" noChangeArrowheads="1"/>
          </p:cNvSpPr>
          <p:nvPr>
            <p:ph type="body" sz="half" idx="1"/>
          </p:nvPr>
        </p:nvSpPr>
        <p:spPr>
          <a:xfrm>
            <a:off x="443706" y="530841"/>
            <a:ext cx="8299450" cy="792163"/>
          </a:xfrm>
        </p:spPr>
        <p:txBody>
          <a:bodyPr/>
          <a:lstStyle/>
          <a:p>
            <a:pPr>
              <a:buFont typeface="Wingdings" pitchFamily="2" charset="2"/>
              <a:buNone/>
            </a:pPr>
            <a:r>
              <a:rPr lang="zh-CN" altLang="en-US" sz="2800" dirty="0" smtClean="0">
                <a:solidFill>
                  <a:schemeClr val="tx2"/>
                </a:solidFill>
                <a:latin typeface="华文中宋" panose="02010600040101010101" pitchFamily="2" charset="-122"/>
                <a:ea typeface="华文中宋" panose="02010600040101010101" pitchFamily="2" charset="-122"/>
              </a:rPr>
              <a:t> </a:t>
            </a:r>
            <a:r>
              <a:rPr altLang="zh-CN" sz="2800" dirty="0" smtClean="0">
                <a:solidFill>
                  <a:schemeClr val="tx2"/>
                </a:solidFill>
                <a:latin typeface="华文中宋" panose="02010600040101010101" pitchFamily="2" charset="-122"/>
                <a:ea typeface="华文中宋" panose="02010600040101010101" pitchFamily="2" charset="-122"/>
              </a:rPr>
              <a:t>Ovid </a:t>
            </a:r>
            <a:r>
              <a:rPr lang="zh-CN" altLang="en-US" sz="2800" dirty="0" smtClean="0">
                <a:solidFill>
                  <a:schemeClr val="tx2"/>
                </a:solidFill>
                <a:latin typeface="黑体" panose="02010609060101010101" pitchFamily="49" charset="-122"/>
                <a:ea typeface="黑体" panose="02010609060101010101" pitchFamily="49" charset="-122"/>
              </a:rPr>
              <a:t>的检索页面，将多种检索模式、限制条件、检索历史，以及结果管理工具整合在一个界面</a:t>
            </a:r>
          </a:p>
        </p:txBody>
      </p:sp>
      <p:sp>
        <p:nvSpPr>
          <p:cNvPr id="5" name="Rounded Rectangle 2"/>
          <p:cNvSpPr/>
          <p:nvPr/>
        </p:nvSpPr>
        <p:spPr>
          <a:xfrm>
            <a:off x="1044701" y="3512029"/>
            <a:ext cx="6011192" cy="3002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2" name="矩形标注 1"/>
          <p:cNvSpPr/>
          <p:nvPr/>
        </p:nvSpPr>
        <p:spPr>
          <a:xfrm>
            <a:off x="2980422" y="1984708"/>
            <a:ext cx="2139750" cy="1010013"/>
          </a:xfrm>
          <a:prstGeom prst="wedgeRectCallout">
            <a:avLst>
              <a:gd name="adj1" fmla="val -73851"/>
              <a:gd name="adj2" fmla="val 85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bg1"/>
                </a:solidFill>
                <a:latin typeface="黑体" panose="02010609060101010101" pitchFamily="49" charset="-122"/>
                <a:ea typeface="黑体" panose="02010609060101010101" pitchFamily="49" charset="-122"/>
              </a:rPr>
              <a:t>点击“变更”，更改所选数据库</a:t>
            </a:r>
            <a:endParaRPr lang="zh-CN" altLang="en-US" sz="2000" b="1"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3794509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zh-CN" dirty="0" err="1" smtClean="0">
                <a:ea typeface="宋体" pitchFamily="2" charset="-122"/>
              </a:rPr>
              <a:t>OvidSP</a:t>
            </a:r>
            <a:r>
              <a:rPr lang="en-US" altLang="zh-CN" dirty="0" smtClean="0">
                <a:ea typeface="宋体" pitchFamily="2" charset="-122"/>
              </a:rPr>
              <a:t> </a:t>
            </a:r>
            <a:r>
              <a:rPr lang="zh-CN" altLang="en-US" dirty="0" smtClean="0">
                <a:latin typeface="黑体" panose="02010609060101010101" pitchFamily="49" charset="-122"/>
                <a:ea typeface="黑体" panose="02010609060101010101" pitchFamily="49" charset="-122"/>
              </a:rPr>
              <a:t>平台提供多种检索模式</a:t>
            </a:r>
          </a:p>
        </p:txBody>
      </p:sp>
      <p:sp>
        <p:nvSpPr>
          <p:cNvPr id="27651" name="Text Placeholder 2"/>
          <p:cNvSpPr>
            <a:spLocks noGrp="1"/>
          </p:cNvSpPr>
          <p:nvPr>
            <p:ph type="body" sz="half" idx="1"/>
          </p:nvPr>
        </p:nvSpPr>
        <p:spPr>
          <a:xfrm>
            <a:off x="468313" y="1196975"/>
            <a:ext cx="8218487" cy="4525963"/>
          </a:xfrm>
        </p:spPr>
        <p:txBody>
          <a:bodyPr/>
          <a:lstStyle/>
          <a:p>
            <a:r>
              <a:rPr lang="zh-CN" altLang="en-US" dirty="0" smtClean="0">
                <a:solidFill>
                  <a:srgbClr val="FF0000"/>
                </a:solidFill>
                <a:latin typeface="黑体" panose="02010609060101010101" pitchFamily="49" charset="-122"/>
                <a:ea typeface="黑体" panose="02010609060101010101" pitchFamily="49" charset="-122"/>
              </a:rPr>
              <a:t>基本检索</a:t>
            </a:r>
            <a:r>
              <a:rPr lang="zh-CN" altLang="en-US" dirty="0" smtClean="0">
                <a:solidFill>
                  <a:srgbClr val="0070C0"/>
                </a:solidFill>
                <a:latin typeface="黑体" panose="02010609060101010101" pitchFamily="49" charset="-122"/>
                <a:ea typeface="黑体" panose="02010609060101010101" pitchFamily="49" charset="-122"/>
              </a:rPr>
              <a:t>用于查找某个科研课题或问题</a:t>
            </a:r>
            <a:endParaRPr altLang="zh-CN" dirty="0" smtClean="0">
              <a:solidFill>
                <a:srgbClr val="0070C0"/>
              </a:solidFill>
              <a:latin typeface="黑体" panose="02010609060101010101" pitchFamily="49" charset="-122"/>
              <a:ea typeface="黑体" panose="02010609060101010101" pitchFamily="49" charset="-122"/>
            </a:endParaRPr>
          </a:p>
          <a:p>
            <a:r>
              <a:rPr lang="zh-CN" altLang="en-US" dirty="0" smtClean="0">
                <a:solidFill>
                  <a:srgbClr val="0070C0"/>
                </a:solidFill>
                <a:latin typeface="黑体" panose="02010609060101010101" pitchFamily="49" charset="-122"/>
                <a:ea typeface="黑体" panose="02010609060101010101" pitchFamily="49" charset="-122"/>
              </a:rPr>
              <a:t>利用</a:t>
            </a:r>
            <a:r>
              <a:rPr lang="zh-CN" altLang="en-US" dirty="0" smtClean="0">
                <a:solidFill>
                  <a:srgbClr val="FF0000"/>
                </a:solidFill>
                <a:latin typeface="黑体" panose="02010609060101010101" pitchFamily="49" charset="-122"/>
                <a:ea typeface="黑体" panose="02010609060101010101" pitchFamily="49" charset="-122"/>
              </a:rPr>
              <a:t>高级检索</a:t>
            </a:r>
            <a:r>
              <a:rPr lang="zh-CN" altLang="en-US" dirty="0" smtClean="0">
                <a:solidFill>
                  <a:srgbClr val="0070C0"/>
                </a:solidFill>
                <a:latin typeface="黑体" panose="02010609060101010101" pitchFamily="49" charset="-122"/>
                <a:ea typeface="黑体" panose="02010609060101010101" pitchFamily="49" charset="-122"/>
              </a:rPr>
              <a:t>进行互动式的主题检索</a:t>
            </a:r>
            <a:endParaRPr altLang="zh-CN" dirty="0" smtClean="0">
              <a:solidFill>
                <a:srgbClr val="0070C0"/>
              </a:solidFill>
              <a:latin typeface="黑体" panose="02010609060101010101" pitchFamily="49" charset="-122"/>
              <a:ea typeface="黑体" panose="02010609060101010101" pitchFamily="49" charset="-122"/>
            </a:endParaRPr>
          </a:p>
          <a:p>
            <a:r>
              <a:rPr lang="zh-CN" altLang="en-US" dirty="0" smtClean="0">
                <a:solidFill>
                  <a:srgbClr val="FF0000"/>
                </a:solidFill>
                <a:latin typeface="黑体" panose="02010609060101010101" pitchFamily="49" charset="-122"/>
                <a:ea typeface="黑体" panose="02010609060101010101" pitchFamily="49" charset="-122"/>
              </a:rPr>
              <a:t>多字段检索</a:t>
            </a:r>
            <a:r>
              <a:rPr lang="zh-CN" altLang="en-US" dirty="0" smtClean="0">
                <a:solidFill>
                  <a:srgbClr val="0070C0"/>
                </a:solidFill>
                <a:latin typeface="黑体" panose="02010609060101010101" pitchFamily="49" charset="-122"/>
                <a:ea typeface="黑体" panose="02010609060101010101" pitchFamily="49" charset="-122"/>
              </a:rPr>
              <a:t>组合字段检索和主题检索，生成复杂的检索策略</a:t>
            </a:r>
            <a:endParaRPr altLang="zh-CN" dirty="0" smtClean="0">
              <a:solidFill>
                <a:srgbClr val="0070C0"/>
              </a:solidFill>
              <a:latin typeface="黑体" panose="02010609060101010101" pitchFamily="49" charset="-122"/>
              <a:ea typeface="黑体" panose="02010609060101010101" pitchFamily="49" charset="-122"/>
            </a:endParaRPr>
          </a:p>
          <a:p>
            <a:r>
              <a:rPr lang="zh-CN" altLang="en-US" dirty="0" smtClean="0">
                <a:solidFill>
                  <a:srgbClr val="FF0000"/>
                </a:solidFill>
                <a:latin typeface="黑体" panose="02010609060101010101" pitchFamily="49" charset="-122"/>
                <a:ea typeface="黑体" panose="02010609060101010101" pitchFamily="49" charset="-122"/>
              </a:rPr>
              <a:t>常用字段检索</a:t>
            </a:r>
            <a:r>
              <a:rPr lang="zh-CN" altLang="en-US" dirty="0" smtClean="0">
                <a:solidFill>
                  <a:srgbClr val="0070C0"/>
                </a:solidFill>
                <a:latin typeface="黑体" panose="02010609060101010101" pitchFamily="49" charset="-122"/>
                <a:ea typeface="黑体" panose="02010609060101010101" pitchFamily="49" charset="-122"/>
              </a:rPr>
              <a:t>通过常用引文字段定位某个或几篇文献</a:t>
            </a:r>
            <a:endParaRPr altLang="zh-CN" dirty="0" smtClean="0">
              <a:solidFill>
                <a:srgbClr val="0070C0"/>
              </a:solidFill>
              <a:latin typeface="黑体" panose="02010609060101010101" pitchFamily="49" charset="-122"/>
              <a:ea typeface="黑体" panose="02010609060101010101" pitchFamily="49" charset="-122"/>
            </a:endParaRPr>
          </a:p>
          <a:p>
            <a:r>
              <a:rPr lang="zh-CN" altLang="en-US" dirty="0" smtClean="0">
                <a:solidFill>
                  <a:srgbClr val="FF0000"/>
                </a:solidFill>
                <a:latin typeface="黑体" panose="02010609060101010101" pitchFamily="49" charset="-122"/>
                <a:ea typeface="黑体" panose="02010609060101010101" pitchFamily="49" charset="-122"/>
              </a:rPr>
              <a:t>检索工具</a:t>
            </a:r>
            <a:r>
              <a:rPr lang="zh-CN" altLang="en-US" dirty="0" smtClean="0">
                <a:solidFill>
                  <a:srgbClr val="0070C0"/>
                </a:solidFill>
                <a:latin typeface="黑体" panose="02010609060101010101" pitchFamily="49" charset="-122"/>
                <a:ea typeface="黑体" panose="02010609060101010101" pitchFamily="49" charset="-122"/>
              </a:rPr>
              <a:t>用于浏览主题词的书型结构</a:t>
            </a:r>
            <a:endParaRPr altLang="zh-CN" dirty="0" smtClean="0">
              <a:solidFill>
                <a:srgbClr val="0070C0"/>
              </a:solidFill>
              <a:latin typeface="黑体" panose="02010609060101010101" pitchFamily="49" charset="-122"/>
              <a:ea typeface="黑体" panose="02010609060101010101" pitchFamily="49" charset="-122"/>
            </a:endParaRPr>
          </a:p>
          <a:p>
            <a:r>
              <a:rPr lang="zh-CN" altLang="en-US" dirty="0" smtClean="0">
                <a:solidFill>
                  <a:srgbClr val="0070C0"/>
                </a:solidFill>
                <a:latin typeface="黑体" panose="02010609060101010101" pitchFamily="49" charset="-122"/>
                <a:ea typeface="黑体" panose="02010609060101010101" pitchFamily="49" charset="-122"/>
              </a:rPr>
              <a:t>浏览或检索单个、多个或所有字段，则运用</a:t>
            </a:r>
            <a:r>
              <a:rPr lang="zh-CN" altLang="en-US" dirty="0" smtClean="0">
                <a:solidFill>
                  <a:srgbClr val="FF0000"/>
                </a:solidFill>
                <a:latin typeface="黑体" panose="02010609060101010101" pitchFamily="49" charset="-122"/>
                <a:ea typeface="黑体" panose="02010609060101010101" pitchFamily="49" charset="-122"/>
              </a:rPr>
              <a:t>字段检索</a:t>
            </a:r>
            <a:endParaRPr altLang="zh-CN" dirty="0" smtClean="0">
              <a:solidFill>
                <a:srgbClr val="FF0000"/>
              </a:solidFill>
              <a:latin typeface="黑体" panose="02010609060101010101" pitchFamily="49" charset="-122"/>
              <a:ea typeface="黑体" panose="02010609060101010101" pitchFamily="49" charset="-122"/>
            </a:endParaRPr>
          </a:p>
          <a:p>
            <a:endParaRPr lang="zh-CN" altLang="en-US"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691070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8377" y="926640"/>
            <a:ext cx="8486775" cy="5095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675" name="Title 1"/>
          <p:cNvSpPr>
            <a:spLocks noGrp="1"/>
          </p:cNvSpPr>
          <p:nvPr>
            <p:ph type="title"/>
          </p:nvPr>
        </p:nvSpPr>
        <p:spPr>
          <a:xfrm>
            <a:off x="196850" y="76200"/>
            <a:ext cx="8642350" cy="933450"/>
          </a:xfrm>
        </p:spPr>
        <p:txBody>
          <a:bodyPr/>
          <a:lstStyle/>
          <a:p>
            <a:r>
              <a:rPr lang="zh-CN" altLang="en-US" dirty="0" smtClean="0">
                <a:latin typeface="黑体" panose="02010609060101010101" pitchFamily="49" charset="-122"/>
                <a:ea typeface="黑体" panose="02010609060101010101" pitchFamily="49" charset="-122"/>
              </a:rPr>
              <a:t>基本检索</a:t>
            </a:r>
          </a:p>
        </p:txBody>
      </p:sp>
      <p:sp>
        <p:nvSpPr>
          <p:cNvPr id="4" name="Rectangle 3"/>
          <p:cNvSpPr/>
          <p:nvPr/>
        </p:nvSpPr>
        <p:spPr>
          <a:xfrm>
            <a:off x="478808" y="3105284"/>
            <a:ext cx="4574275" cy="3692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5" name="Rounded Rectangular Callout 4"/>
          <p:cNvSpPr/>
          <p:nvPr/>
        </p:nvSpPr>
        <p:spPr>
          <a:xfrm>
            <a:off x="2514600" y="1162335"/>
            <a:ext cx="5791200" cy="1143000"/>
          </a:xfrm>
          <a:prstGeom prst="wedgeRoundRectCallout">
            <a:avLst>
              <a:gd name="adj1" fmla="val -81193"/>
              <a:gd name="adj2" fmla="val 1259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zh-CN" altLang="en-US" sz="2000" b="1" dirty="0" smtClean="0">
                <a:solidFill>
                  <a:schemeClr val="bg1"/>
                </a:solidFill>
                <a:latin typeface="黑体" panose="02010609060101010101" pitchFamily="49" charset="-122"/>
                <a:ea typeface="黑体" panose="02010609060101010101" pitchFamily="49" charset="-122"/>
              </a:rPr>
              <a:t>基本检索是自然语言检索，输入一个完整的检索问题或话题，找到最近几年发表的相关文献。</a:t>
            </a:r>
          </a:p>
        </p:txBody>
      </p:sp>
      <p:sp>
        <p:nvSpPr>
          <p:cNvPr id="6" name="TextBox 5"/>
          <p:cNvSpPr txBox="1">
            <a:spLocks noChangeArrowheads="1"/>
          </p:cNvSpPr>
          <p:nvPr/>
        </p:nvSpPr>
        <p:spPr bwMode="auto">
          <a:xfrm>
            <a:off x="955343" y="3852321"/>
            <a:ext cx="5029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r>
              <a:rPr lang="en-US" altLang="zh-CN" sz="2400" dirty="0" smtClean="0">
                <a:ea typeface="MS PGothic" pitchFamily="34" charset="-128"/>
                <a:cs typeface="Arial" pitchFamily="34" charset="0"/>
              </a:rPr>
              <a:t>Aspirin and acute pain</a:t>
            </a:r>
            <a:endParaRPr lang="zh-CN" altLang="en-US" sz="2400" dirty="0">
              <a:ea typeface="MS PGothic" pitchFamily="34" charset="-128"/>
              <a:cs typeface="Arial" pitchFamily="34" charset="0"/>
            </a:endParaRPr>
          </a:p>
        </p:txBody>
      </p:sp>
      <p:sp>
        <p:nvSpPr>
          <p:cNvPr id="3" name="Right Arrow 2"/>
          <p:cNvSpPr/>
          <p:nvPr/>
        </p:nvSpPr>
        <p:spPr>
          <a:xfrm flipH="1">
            <a:off x="5982269" y="4008326"/>
            <a:ext cx="990600" cy="22542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7" name="Oval 6"/>
          <p:cNvSpPr/>
          <p:nvPr/>
        </p:nvSpPr>
        <p:spPr>
          <a:xfrm>
            <a:off x="764275" y="3971496"/>
            <a:ext cx="300252" cy="356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11" name="Rectangle 3"/>
          <p:cNvSpPr/>
          <p:nvPr/>
        </p:nvSpPr>
        <p:spPr>
          <a:xfrm>
            <a:off x="2893325" y="4270255"/>
            <a:ext cx="2142699" cy="184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pic>
        <p:nvPicPr>
          <p:cNvPr id="24589"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014" y="31290"/>
            <a:ext cx="8699500" cy="6886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4218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4589"/>
                                        </p:tgtEl>
                                        <p:attrNameLst>
                                          <p:attrName>style.visibility</p:attrName>
                                        </p:attrNameLst>
                                      </p:cBhvr>
                                      <p:to>
                                        <p:strVal val="visible"/>
                                      </p:to>
                                    </p:set>
                                    <p:animEffect transition="in" filter="fade">
                                      <p:cBhvr>
                                        <p:cTn id="17" dur="1000"/>
                                        <p:tgtEl>
                                          <p:spTgt spid="24589"/>
                                        </p:tgtEl>
                                      </p:cBhvr>
                                    </p:animEffect>
                                    <p:anim calcmode="lin" valueType="num">
                                      <p:cBhvr>
                                        <p:cTn id="18" dur="1000" fill="hold"/>
                                        <p:tgtEl>
                                          <p:spTgt spid="24589"/>
                                        </p:tgtEl>
                                        <p:attrNameLst>
                                          <p:attrName>ppt_x</p:attrName>
                                        </p:attrNameLst>
                                      </p:cBhvr>
                                      <p:tavLst>
                                        <p:tav tm="0">
                                          <p:val>
                                            <p:strVal val="#ppt_x"/>
                                          </p:val>
                                        </p:tav>
                                        <p:tav tm="100000">
                                          <p:val>
                                            <p:strVal val="#ppt_x"/>
                                          </p:val>
                                        </p:tav>
                                      </p:tavLst>
                                    </p:anim>
                                    <p:anim calcmode="lin" valueType="num">
                                      <p:cBhvr>
                                        <p:cTn id="19" dur="1000" fill="hold"/>
                                        <p:tgtEl>
                                          <p:spTgt spid="24589"/>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xit" presetSubtype="0" fill="hold" nodeType="clickEffect">
                                  <p:stCondLst>
                                    <p:cond delay="0"/>
                                  </p:stCondLst>
                                  <p:childTnLst>
                                    <p:animEffect transition="out" filter="fade">
                                      <p:cBhvr>
                                        <p:cTn id="23" dur="1000"/>
                                        <p:tgtEl>
                                          <p:spTgt spid="24589"/>
                                        </p:tgtEl>
                                      </p:cBhvr>
                                    </p:animEffect>
                                    <p:anim calcmode="lin" valueType="num">
                                      <p:cBhvr>
                                        <p:cTn id="24" dur="1000"/>
                                        <p:tgtEl>
                                          <p:spTgt spid="24589"/>
                                        </p:tgtEl>
                                        <p:attrNameLst>
                                          <p:attrName>ppt_x</p:attrName>
                                        </p:attrNameLst>
                                      </p:cBhvr>
                                      <p:tavLst>
                                        <p:tav tm="0">
                                          <p:val>
                                            <p:strVal val="ppt_x"/>
                                          </p:val>
                                        </p:tav>
                                        <p:tav tm="100000">
                                          <p:val>
                                            <p:strVal val="ppt_x"/>
                                          </p:val>
                                        </p:tav>
                                      </p:tavLst>
                                    </p:anim>
                                    <p:anim calcmode="lin" valueType="num">
                                      <p:cBhvr>
                                        <p:cTn id="25" dur="1000"/>
                                        <p:tgtEl>
                                          <p:spTgt spid="24589"/>
                                        </p:tgtEl>
                                        <p:attrNameLst>
                                          <p:attrName>ppt_y</p:attrName>
                                        </p:attrNameLst>
                                      </p:cBhvr>
                                      <p:tavLst>
                                        <p:tav tm="0">
                                          <p:val>
                                            <p:strVal val="ppt_y"/>
                                          </p:val>
                                        </p:tav>
                                        <p:tav tm="100000">
                                          <p:val>
                                            <p:strVal val="ppt_y+.1"/>
                                          </p:val>
                                        </p:tav>
                                      </p:tavLst>
                                    </p:anim>
                                    <p:set>
                                      <p:cBhvr>
                                        <p:cTn id="26" dur="1" fill="hold">
                                          <p:stCondLst>
                                            <p:cond delay="999"/>
                                          </p:stCondLst>
                                        </p:cTn>
                                        <p:tgtEl>
                                          <p:spTgt spid="2458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3" grpId="0" animBg="1"/>
      <p:bldP spid="7" grpId="0" animBg="1"/>
      <p:bldP spid="7" grpId="1"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1475" y="1731915"/>
            <a:ext cx="8505825" cy="6410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475" y="93615"/>
            <a:ext cx="8496300" cy="1638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Left Arrow 9"/>
          <p:cNvSpPr/>
          <p:nvPr/>
        </p:nvSpPr>
        <p:spPr>
          <a:xfrm>
            <a:off x="6629400" y="457200"/>
            <a:ext cx="1447800" cy="5334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3" name="Rounded Rectangle 2"/>
          <p:cNvSpPr/>
          <p:nvPr/>
        </p:nvSpPr>
        <p:spPr>
          <a:xfrm>
            <a:off x="453363" y="2398594"/>
            <a:ext cx="1853110" cy="32106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6" name="Rounded Rectangle 2"/>
          <p:cNvSpPr/>
          <p:nvPr/>
        </p:nvSpPr>
        <p:spPr>
          <a:xfrm>
            <a:off x="6629398" y="2398594"/>
            <a:ext cx="2143125" cy="48483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2" name="矩形 1"/>
          <p:cNvSpPr/>
          <p:nvPr/>
        </p:nvSpPr>
        <p:spPr>
          <a:xfrm>
            <a:off x="5117912" y="2811440"/>
            <a:ext cx="1446662" cy="186974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1122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6"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1127" y="990600"/>
            <a:ext cx="20193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Arrow 3"/>
          <p:cNvSpPr/>
          <p:nvPr/>
        </p:nvSpPr>
        <p:spPr>
          <a:xfrm>
            <a:off x="1102055" y="2267803"/>
            <a:ext cx="590549" cy="114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7" name="Right Arrow 6"/>
          <p:cNvSpPr/>
          <p:nvPr/>
        </p:nvSpPr>
        <p:spPr>
          <a:xfrm>
            <a:off x="1139161" y="3674660"/>
            <a:ext cx="457200" cy="1143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8" name="Right Arrow 7"/>
          <p:cNvSpPr/>
          <p:nvPr/>
        </p:nvSpPr>
        <p:spPr>
          <a:xfrm flipV="1">
            <a:off x="1182663" y="1378697"/>
            <a:ext cx="753186" cy="19049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5" name="Oval 4"/>
          <p:cNvSpPr/>
          <p:nvPr/>
        </p:nvSpPr>
        <p:spPr>
          <a:xfrm>
            <a:off x="1427327" y="4756245"/>
            <a:ext cx="228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31994" y="341192"/>
            <a:ext cx="1870811" cy="57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4587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148"/>
                                        </p:tgtEl>
                                        <p:attrNameLst>
                                          <p:attrName>style.visibility</p:attrName>
                                        </p:attrNameLst>
                                      </p:cBhvr>
                                      <p:to>
                                        <p:strVal val="visible"/>
                                      </p:to>
                                    </p:set>
                                    <p:animEffect transition="in" filter="fade">
                                      <p:cBhvr>
                                        <p:cTn id="26" dur="1000"/>
                                        <p:tgtEl>
                                          <p:spTgt spid="6148"/>
                                        </p:tgtEl>
                                      </p:cBhvr>
                                    </p:animEffect>
                                    <p:anim calcmode="lin" valueType="num">
                                      <p:cBhvr>
                                        <p:cTn id="27" dur="1000" fill="hold"/>
                                        <p:tgtEl>
                                          <p:spTgt spid="6148"/>
                                        </p:tgtEl>
                                        <p:attrNameLst>
                                          <p:attrName>ppt_x</p:attrName>
                                        </p:attrNameLst>
                                      </p:cBhvr>
                                      <p:tavLst>
                                        <p:tav tm="0">
                                          <p:val>
                                            <p:strVal val="#ppt_x"/>
                                          </p:val>
                                        </p:tav>
                                        <p:tav tm="100000">
                                          <p:val>
                                            <p:strVal val="#ppt_x"/>
                                          </p:val>
                                        </p:tav>
                                      </p:tavLst>
                                    </p:anim>
                                    <p:anim calcmode="lin" valueType="num">
                                      <p:cBhvr>
                                        <p:cTn id="28"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zh-CN" altLang="en-US" sz="3200" b="1" dirty="0" smtClean="0">
                <a:latin typeface="华文中宋" panose="02010600040101010101" pitchFamily="2" charset="-122"/>
                <a:ea typeface="华文中宋" panose="02010600040101010101" pitchFamily="2" charset="-122"/>
              </a:rPr>
              <a:t>高级检索： 关键词检索</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1695" y="923310"/>
            <a:ext cx="7164009" cy="5242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33029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0" y="2994025"/>
            <a:ext cx="3657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r>
              <a:rPr kumimoji="1" lang="en-US" altLang="zh-CN" sz="2400" dirty="0">
                <a:solidFill>
                  <a:srgbClr val="0768A9"/>
                </a:solidFill>
                <a:latin typeface="+mj-lt"/>
                <a:ea typeface="黑体" panose="02010609060101010101" pitchFamily="49" charset="-122"/>
              </a:rPr>
              <a:t># --</a:t>
            </a:r>
            <a:r>
              <a:rPr kumimoji="1" lang="zh-CN" altLang="en-US" sz="2400" dirty="0">
                <a:solidFill>
                  <a:srgbClr val="0768A9"/>
                </a:solidFill>
                <a:latin typeface="+mj-lt"/>
                <a:ea typeface="黑体" panose="02010609060101010101" pitchFamily="49" charset="-122"/>
              </a:rPr>
              <a:t>替代</a:t>
            </a:r>
            <a:r>
              <a:rPr kumimoji="1" lang="en-US" altLang="zh-CN" sz="2400" dirty="0">
                <a:solidFill>
                  <a:srgbClr val="0768A9"/>
                </a:solidFill>
                <a:latin typeface="+mj-lt"/>
                <a:ea typeface="黑体" panose="02010609060101010101" pitchFamily="49" charset="-122"/>
              </a:rPr>
              <a:t>1</a:t>
            </a:r>
            <a:r>
              <a:rPr kumimoji="1" lang="zh-CN" altLang="en-US" sz="2400" dirty="0">
                <a:solidFill>
                  <a:srgbClr val="0768A9"/>
                </a:solidFill>
                <a:latin typeface="+mj-lt"/>
                <a:ea typeface="黑体" panose="02010609060101010101" pitchFamily="49" charset="-122"/>
              </a:rPr>
              <a:t>个字符</a:t>
            </a:r>
            <a:endParaRPr kumimoji="1" lang="en-US" altLang="zh-CN" sz="2400" dirty="0">
              <a:solidFill>
                <a:srgbClr val="0768A9"/>
              </a:solidFill>
              <a:latin typeface="+mj-lt"/>
              <a:ea typeface="黑体" panose="02010609060101010101" pitchFamily="49" charset="-122"/>
            </a:endParaRPr>
          </a:p>
        </p:txBody>
      </p:sp>
      <p:sp>
        <p:nvSpPr>
          <p:cNvPr id="8" name="TextBox 7"/>
          <p:cNvSpPr txBox="1">
            <a:spLocks noChangeArrowheads="1"/>
          </p:cNvSpPr>
          <p:nvPr/>
        </p:nvSpPr>
        <p:spPr bwMode="auto">
          <a:xfrm>
            <a:off x="3798624" y="1140619"/>
            <a:ext cx="3657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r>
              <a:rPr kumimoji="1" lang="en-US" altLang="zh-CN" sz="2400" dirty="0">
                <a:solidFill>
                  <a:srgbClr val="0768A9"/>
                </a:solidFill>
                <a:latin typeface="+mj-lt"/>
                <a:ea typeface="黑体" panose="02010609060101010101" pitchFamily="49" charset="-122"/>
              </a:rPr>
              <a:t>$ or * --</a:t>
            </a:r>
            <a:r>
              <a:rPr kumimoji="1" lang="zh-CN" altLang="en-US" sz="2400" dirty="0">
                <a:solidFill>
                  <a:srgbClr val="0768A9"/>
                </a:solidFill>
                <a:latin typeface="+mj-lt"/>
                <a:ea typeface="黑体" panose="02010609060101010101" pitchFamily="49" charset="-122"/>
              </a:rPr>
              <a:t>替代</a:t>
            </a:r>
            <a:r>
              <a:rPr kumimoji="1" lang="en-US" altLang="zh-CN" sz="2400" dirty="0">
                <a:solidFill>
                  <a:srgbClr val="0768A9"/>
                </a:solidFill>
                <a:latin typeface="+mj-lt"/>
                <a:ea typeface="黑体" panose="02010609060101010101" pitchFamily="49" charset="-122"/>
              </a:rPr>
              <a:t>0-n</a:t>
            </a:r>
            <a:r>
              <a:rPr kumimoji="1" lang="zh-CN" altLang="en-US" sz="2400" dirty="0">
                <a:solidFill>
                  <a:srgbClr val="0768A9"/>
                </a:solidFill>
                <a:latin typeface="+mj-lt"/>
                <a:ea typeface="黑体" panose="02010609060101010101" pitchFamily="49" charset="-122"/>
              </a:rPr>
              <a:t>个字符</a:t>
            </a:r>
            <a:endParaRPr kumimoji="1" lang="en-US" altLang="zh-CN" sz="2400" dirty="0">
              <a:solidFill>
                <a:srgbClr val="0768A9"/>
              </a:solidFill>
              <a:latin typeface="+mj-lt"/>
              <a:ea typeface="黑体" panose="02010609060101010101" pitchFamily="49" charset="-122"/>
            </a:endParaRPr>
          </a:p>
        </p:txBody>
      </p:sp>
      <p:sp>
        <p:nvSpPr>
          <p:cNvPr id="9" name="TextBox 8"/>
          <p:cNvSpPr txBox="1">
            <a:spLocks noChangeArrowheads="1"/>
          </p:cNvSpPr>
          <p:nvPr/>
        </p:nvSpPr>
        <p:spPr bwMode="auto">
          <a:xfrm>
            <a:off x="3810000" y="4948238"/>
            <a:ext cx="3657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spcBef>
                <a:spcPct val="0"/>
              </a:spcBef>
              <a:buClrTx/>
              <a:buFontTx/>
              <a:buNone/>
            </a:pPr>
            <a:r>
              <a:rPr kumimoji="1" lang="zh-CN" altLang="en-US" sz="2400">
                <a:solidFill>
                  <a:srgbClr val="0768A9"/>
                </a:solidFill>
                <a:latin typeface="+mj-lt"/>
                <a:ea typeface="黑体" panose="02010609060101010101" pitchFamily="49" charset="-122"/>
              </a:rPr>
              <a:t>？</a:t>
            </a:r>
            <a:r>
              <a:rPr kumimoji="1" lang="en-US" altLang="zh-CN" sz="2400">
                <a:solidFill>
                  <a:srgbClr val="0768A9"/>
                </a:solidFill>
                <a:latin typeface="+mj-lt"/>
                <a:ea typeface="黑体" panose="02010609060101010101" pitchFamily="49" charset="-122"/>
              </a:rPr>
              <a:t> --</a:t>
            </a:r>
            <a:r>
              <a:rPr kumimoji="1" lang="zh-CN" altLang="en-US" sz="2400">
                <a:solidFill>
                  <a:srgbClr val="0768A9"/>
                </a:solidFill>
                <a:latin typeface="+mj-lt"/>
                <a:ea typeface="黑体" panose="02010609060101010101" pitchFamily="49" charset="-122"/>
              </a:rPr>
              <a:t>替代</a:t>
            </a:r>
            <a:r>
              <a:rPr kumimoji="1" lang="en-US" altLang="zh-CN" sz="2400">
                <a:solidFill>
                  <a:srgbClr val="0768A9"/>
                </a:solidFill>
                <a:latin typeface="+mj-lt"/>
                <a:ea typeface="黑体" panose="02010609060101010101" pitchFamily="49" charset="-122"/>
              </a:rPr>
              <a:t>0</a:t>
            </a:r>
            <a:r>
              <a:rPr kumimoji="1" lang="zh-CN" altLang="en-US" sz="2400">
                <a:solidFill>
                  <a:srgbClr val="0768A9"/>
                </a:solidFill>
                <a:latin typeface="+mj-lt"/>
                <a:ea typeface="黑体" panose="02010609060101010101" pitchFamily="49" charset="-122"/>
              </a:rPr>
              <a:t>或</a:t>
            </a:r>
            <a:r>
              <a:rPr kumimoji="1" lang="en-US" altLang="zh-CN" sz="2400">
                <a:solidFill>
                  <a:srgbClr val="0768A9"/>
                </a:solidFill>
                <a:latin typeface="+mj-lt"/>
                <a:ea typeface="黑体" panose="02010609060101010101" pitchFamily="49" charset="-122"/>
              </a:rPr>
              <a:t>1</a:t>
            </a:r>
            <a:r>
              <a:rPr kumimoji="1" lang="zh-CN" altLang="en-US" sz="2400">
                <a:solidFill>
                  <a:srgbClr val="0768A9"/>
                </a:solidFill>
                <a:latin typeface="+mj-lt"/>
                <a:ea typeface="黑体" panose="02010609060101010101" pitchFamily="49" charset="-122"/>
              </a:rPr>
              <a:t>个字符</a:t>
            </a:r>
            <a:endParaRPr kumimoji="1" lang="en-US" altLang="zh-CN" sz="2400">
              <a:solidFill>
                <a:srgbClr val="0768A9"/>
              </a:solidFill>
              <a:latin typeface="+mj-lt"/>
              <a:ea typeface="黑体" panose="02010609060101010101" pitchFamily="49" charset="-122"/>
            </a:endParaRPr>
          </a:p>
        </p:txBody>
      </p:sp>
      <p:sp>
        <p:nvSpPr>
          <p:cNvPr id="36872" name="Title 1"/>
          <p:cNvSpPr>
            <a:spLocks noGrp="1"/>
          </p:cNvSpPr>
          <p:nvPr>
            <p:ph type="title"/>
          </p:nvPr>
        </p:nvSpPr>
        <p:spPr/>
        <p:txBody>
          <a:bodyPr/>
          <a:lstStyle/>
          <a:p>
            <a:r>
              <a:rPr lang="zh-CN" altLang="en-US" sz="3200" b="1" dirty="0" smtClean="0">
                <a:latin typeface="黑体" panose="02010609060101010101" pitchFamily="49" charset="-122"/>
                <a:ea typeface="黑体" panose="02010609060101010101" pitchFamily="49" charset="-122"/>
              </a:rPr>
              <a:t>关键词检索，运用截词符</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965" y="937895"/>
            <a:ext cx="1881187" cy="1329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9844" y="2839474"/>
            <a:ext cx="1699431" cy="1229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8465" y="4670600"/>
            <a:ext cx="1766958" cy="1252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9214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3" y="877437"/>
            <a:ext cx="8477250"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5842" name="Rectangle 2"/>
          <p:cNvSpPr>
            <a:spLocks noGrp="1" noChangeArrowheads="1"/>
          </p:cNvSpPr>
          <p:nvPr>
            <p:ph type="title"/>
          </p:nvPr>
        </p:nvSpPr>
        <p:spPr/>
        <p:txBody>
          <a:bodyPr/>
          <a:lstStyle/>
          <a:p>
            <a:r>
              <a:rPr lang="zh-CN" altLang="en-US" sz="3200" b="1" dirty="0" smtClean="0">
                <a:latin typeface="黑体" panose="02010609060101010101" pitchFamily="49" charset="-122"/>
                <a:ea typeface="黑体" panose="02010609060101010101" pitchFamily="49" charset="-122"/>
              </a:rPr>
              <a:t>组合检索</a:t>
            </a:r>
          </a:p>
        </p:txBody>
      </p:sp>
      <p:sp>
        <p:nvSpPr>
          <p:cNvPr id="35843" name="Rectangle 5"/>
          <p:cNvSpPr>
            <a:spLocks noChangeArrowheads="1"/>
          </p:cNvSpPr>
          <p:nvPr/>
        </p:nvSpPr>
        <p:spPr bwMode="auto">
          <a:xfrm>
            <a:off x="395286" y="4139537"/>
            <a:ext cx="8302625" cy="251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lvl1pPr marL="342900" indent="-342900" eaLnBrk="0" hangingPunct="0">
              <a:spcBef>
                <a:spcPct val="20000"/>
              </a:spcBef>
              <a:buClr>
                <a:srgbClr val="0768A9"/>
              </a:buClr>
              <a:buFont typeface="Wingdings" pitchFamily="2" charset="2"/>
              <a:buChar char="n"/>
              <a:defRPr sz="2000">
                <a:solidFill>
                  <a:schemeClr val="tx1"/>
                </a:solidFill>
                <a:latin typeface="Trebuchet MS" pitchFamily="34" charset="0"/>
              </a:defRPr>
            </a:lvl1pPr>
            <a:lvl2pPr marL="742950" indent="-285750" eaLnBrk="0" hangingPunct="0">
              <a:spcBef>
                <a:spcPct val="20000"/>
              </a:spcBef>
              <a:buClr>
                <a:srgbClr val="0768A9"/>
              </a:buClr>
              <a:buFont typeface="Arial" pitchFamily="34" charset="0"/>
              <a:buChar char="–"/>
              <a:defRPr sz="1700">
                <a:solidFill>
                  <a:schemeClr val="tx1"/>
                </a:solidFill>
                <a:latin typeface="Trebuchet MS" pitchFamily="34" charset="0"/>
              </a:defRPr>
            </a:lvl2pPr>
            <a:lvl3pPr marL="11430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3pPr>
            <a:lvl4pPr marL="16002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4pPr>
            <a:lvl5pPr marL="2057400" indent="-228600" eaLnBrk="0" hangingPunct="0">
              <a:spcBef>
                <a:spcPct val="20000"/>
              </a:spcBef>
              <a:buClr>
                <a:srgbClr val="0768A9"/>
              </a:buClr>
              <a:buFont typeface="Arial" pitchFamily="34" charset="0"/>
              <a:buChar char="»"/>
              <a:defRPr sz="1700">
                <a:solidFill>
                  <a:schemeClr val="tx1"/>
                </a:solidFill>
                <a:latin typeface="Trebuchet MS" pitchFamily="34" charset="0"/>
              </a:defRPr>
            </a:lvl5pPr>
            <a:lvl6pPr marL="25146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6pPr>
            <a:lvl7pPr marL="29718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7pPr>
            <a:lvl8pPr marL="34290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8pPr>
            <a:lvl9pPr marL="3886200" indent="-228600" eaLnBrk="0" fontAlgn="base" hangingPunct="0">
              <a:spcBef>
                <a:spcPct val="20000"/>
              </a:spcBef>
              <a:spcAft>
                <a:spcPct val="0"/>
              </a:spcAft>
              <a:buClr>
                <a:srgbClr val="0768A9"/>
              </a:buClr>
              <a:buFont typeface="Arial" pitchFamily="34" charset="0"/>
              <a:buChar char="»"/>
              <a:defRPr sz="1700">
                <a:solidFill>
                  <a:schemeClr val="tx1"/>
                </a:solidFill>
                <a:latin typeface="Trebuchet MS" pitchFamily="34" charset="0"/>
              </a:defRPr>
            </a:lvl9pPr>
          </a:lstStyle>
          <a:p>
            <a:pPr eaLnBrk="1" hangingPunct="1">
              <a:lnSpc>
                <a:spcPct val="90000"/>
              </a:lnSpc>
              <a:buSzPct val="80000"/>
              <a:buFont typeface="Wingdings" pitchFamily="2" charset="2"/>
              <a:buChar char="§"/>
            </a:pPr>
            <a:r>
              <a:rPr lang="en-US" altLang="zh-CN" dirty="0">
                <a:solidFill>
                  <a:srgbClr val="0033CC"/>
                </a:solidFill>
                <a:latin typeface="华文中宋" panose="02010600040101010101" pitchFamily="2" charset="-122"/>
                <a:ea typeface="华文中宋" panose="02010600040101010101" pitchFamily="2" charset="-122"/>
              </a:rPr>
              <a:t>AND – </a:t>
            </a:r>
            <a:r>
              <a:rPr lang="zh-CN" altLang="en-US" dirty="0">
                <a:solidFill>
                  <a:srgbClr val="0033CC"/>
                </a:solidFill>
                <a:latin typeface="华文中宋" panose="02010600040101010101" pitchFamily="2" charset="-122"/>
                <a:ea typeface="华文中宋" panose="02010600040101010101" pitchFamily="2" charset="-122"/>
              </a:rPr>
              <a:t>包含两个或多个主题</a:t>
            </a:r>
          </a:p>
          <a:p>
            <a:pPr eaLnBrk="1" hangingPunct="1">
              <a:lnSpc>
                <a:spcPct val="90000"/>
              </a:lnSpc>
              <a:buSzPct val="80000"/>
              <a:buFont typeface="Wingdings" pitchFamily="2" charset="2"/>
              <a:buChar char="§"/>
            </a:pPr>
            <a:r>
              <a:rPr lang="en-US" altLang="zh-CN" dirty="0">
                <a:solidFill>
                  <a:srgbClr val="0033CC"/>
                </a:solidFill>
                <a:latin typeface="华文中宋" panose="02010600040101010101" pitchFamily="2" charset="-122"/>
                <a:ea typeface="华文中宋" panose="02010600040101010101" pitchFamily="2" charset="-122"/>
              </a:rPr>
              <a:t>OR – </a:t>
            </a:r>
            <a:r>
              <a:rPr lang="zh-CN" altLang="en-US" dirty="0">
                <a:solidFill>
                  <a:srgbClr val="0033CC"/>
                </a:solidFill>
                <a:latin typeface="华文中宋" panose="02010600040101010101" pitchFamily="2" charset="-122"/>
                <a:ea typeface="华文中宋" panose="02010600040101010101" pitchFamily="2" charset="-122"/>
              </a:rPr>
              <a:t>包含其中一个主题</a:t>
            </a:r>
          </a:p>
          <a:p>
            <a:pPr eaLnBrk="1" hangingPunct="1">
              <a:lnSpc>
                <a:spcPct val="90000"/>
              </a:lnSpc>
              <a:buSzPct val="80000"/>
              <a:buFont typeface="Wingdings" pitchFamily="2" charset="2"/>
              <a:buChar char="§"/>
            </a:pPr>
            <a:r>
              <a:rPr lang="en-US" altLang="zh-CN" dirty="0">
                <a:solidFill>
                  <a:srgbClr val="0033CC"/>
                </a:solidFill>
                <a:latin typeface="华文中宋" panose="02010600040101010101" pitchFamily="2" charset="-122"/>
                <a:ea typeface="华文中宋" panose="02010600040101010101" pitchFamily="2" charset="-122"/>
              </a:rPr>
              <a:t>NOT – </a:t>
            </a:r>
            <a:r>
              <a:rPr lang="zh-CN" altLang="en-US" dirty="0">
                <a:solidFill>
                  <a:srgbClr val="0033CC"/>
                </a:solidFill>
                <a:latin typeface="华文中宋" panose="02010600040101010101" pitchFamily="2" charset="-122"/>
                <a:ea typeface="华文中宋" panose="02010600040101010101" pitchFamily="2" charset="-122"/>
              </a:rPr>
              <a:t>去掉一个主题 </a:t>
            </a:r>
            <a:r>
              <a:rPr lang="en-US" altLang="zh-CN" dirty="0">
                <a:solidFill>
                  <a:srgbClr val="0033CC"/>
                </a:solidFill>
                <a:latin typeface="华文中宋" panose="02010600040101010101" pitchFamily="2" charset="-122"/>
                <a:ea typeface="华文中宋" panose="02010600040101010101" pitchFamily="2" charset="-122"/>
              </a:rPr>
              <a:t>(1 not 2, rice not </a:t>
            </a:r>
            <a:r>
              <a:rPr lang="en-US" altLang="zh-CN" dirty="0" err="1">
                <a:solidFill>
                  <a:srgbClr val="0033CC"/>
                </a:solidFill>
                <a:latin typeface="华文中宋" panose="02010600040101010101" pitchFamily="2" charset="-122"/>
                <a:ea typeface="华文中宋" panose="02010600040101010101" pitchFamily="2" charset="-122"/>
              </a:rPr>
              <a:t>oryza</a:t>
            </a:r>
            <a:r>
              <a:rPr lang="en-US" altLang="zh-CN" dirty="0">
                <a:solidFill>
                  <a:srgbClr val="0033CC"/>
                </a:solidFill>
                <a:latin typeface="华文中宋" panose="02010600040101010101" pitchFamily="2" charset="-122"/>
                <a:ea typeface="华文中宋" panose="02010600040101010101" pitchFamily="2" charset="-122"/>
              </a:rPr>
              <a:t>) </a:t>
            </a:r>
          </a:p>
          <a:p>
            <a:pPr eaLnBrk="1" hangingPunct="1">
              <a:lnSpc>
                <a:spcPct val="90000"/>
              </a:lnSpc>
              <a:buSzPct val="80000"/>
              <a:buFont typeface="Wingdings" pitchFamily="2" charset="2"/>
              <a:buChar char="§"/>
            </a:pPr>
            <a:r>
              <a:rPr lang="en-US" altLang="zh-CN" dirty="0">
                <a:solidFill>
                  <a:srgbClr val="0033CC"/>
                </a:solidFill>
                <a:latin typeface="华文中宋" panose="02010600040101010101" pitchFamily="2" charset="-122"/>
                <a:ea typeface="华文中宋" panose="02010600040101010101" pitchFamily="2" charset="-122"/>
              </a:rPr>
              <a:t>ADJ# - </a:t>
            </a:r>
            <a:r>
              <a:rPr lang="zh-CN" altLang="en-US" dirty="0">
                <a:solidFill>
                  <a:srgbClr val="0033CC"/>
                </a:solidFill>
                <a:latin typeface="华文中宋" panose="02010600040101010101" pitchFamily="2" charset="-122"/>
                <a:ea typeface="华文中宋" panose="02010600040101010101" pitchFamily="2" charset="-122"/>
              </a:rPr>
              <a:t>检索词之间相距一定数目的单词 </a:t>
            </a:r>
            <a:r>
              <a:rPr lang="en-US" altLang="zh-CN" dirty="0">
                <a:solidFill>
                  <a:srgbClr val="0033CC"/>
                </a:solidFill>
                <a:latin typeface="华文中宋" panose="02010600040101010101" pitchFamily="2" charset="-122"/>
                <a:ea typeface="华文中宋" panose="02010600040101010101" pitchFamily="2" charset="-122"/>
              </a:rPr>
              <a:t>– (rice adj6 straw)</a:t>
            </a:r>
          </a:p>
        </p:txBody>
      </p:sp>
      <p:sp>
        <p:nvSpPr>
          <p:cNvPr id="6" name="Oval 4"/>
          <p:cNvSpPr/>
          <p:nvPr/>
        </p:nvSpPr>
        <p:spPr>
          <a:xfrm>
            <a:off x="635756" y="1815153"/>
            <a:ext cx="228600" cy="1269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7" name="Oval 4"/>
          <p:cNvSpPr/>
          <p:nvPr/>
        </p:nvSpPr>
        <p:spPr>
          <a:xfrm>
            <a:off x="3217457" y="3277737"/>
            <a:ext cx="1054292" cy="393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1538604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88" y="871822"/>
            <a:ext cx="8505825" cy="3476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1010" y="3488638"/>
            <a:ext cx="8181975" cy="2276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157152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3545" y="3670110"/>
            <a:ext cx="6191250" cy="24384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3045" y="666324"/>
            <a:ext cx="6572250" cy="249555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682387" y="204716"/>
            <a:ext cx="3125337" cy="369332"/>
          </a:xfrm>
          <a:prstGeom prst="rect">
            <a:avLst/>
          </a:prstGeom>
          <a:noFill/>
        </p:spPr>
        <p:txBody>
          <a:bodyPr wrap="square" rtlCol="0">
            <a:spAutoFit/>
          </a:bodyPr>
          <a:lstStyle/>
          <a:p>
            <a:r>
              <a:rPr lang="en-US" altLang="zh-CN" dirty="0" smtClean="0"/>
              <a:t>Aspirin and hypertension</a:t>
            </a:r>
            <a:endParaRPr lang="zh-CN" altLang="en-US" dirty="0"/>
          </a:p>
        </p:txBody>
      </p:sp>
      <p:sp>
        <p:nvSpPr>
          <p:cNvPr id="5" name="TextBox 4"/>
          <p:cNvSpPr txBox="1"/>
          <p:nvPr/>
        </p:nvSpPr>
        <p:spPr>
          <a:xfrm>
            <a:off x="682387" y="3218740"/>
            <a:ext cx="3125337" cy="369332"/>
          </a:xfrm>
          <a:prstGeom prst="rect">
            <a:avLst/>
          </a:prstGeom>
          <a:noFill/>
        </p:spPr>
        <p:txBody>
          <a:bodyPr wrap="square" rtlCol="0">
            <a:spAutoFit/>
          </a:bodyPr>
          <a:lstStyle/>
          <a:p>
            <a:r>
              <a:rPr lang="en-US" altLang="zh-CN" dirty="0" smtClean="0"/>
              <a:t>Aspirin adj10 hypertension</a:t>
            </a:r>
            <a:endParaRPr lang="zh-CN" altLang="en-US" dirty="0"/>
          </a:p>
        </p:txBody>
      </p:sp>
    </p:spTree>
    <p:extLst>
      <p:ext uri="{BB962C8B-B14F-4D97-AF65-F5344CB8AC3E}">
        <p14:creationId xmlns:p14="http://schemas.microsoft.com/office/powerpoint/2010/main" xmlns="" val="1620641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651" y="1176049"/>
            <a:ext cx="2032237" cy="6989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1"/>
          <p:cNvSpPr txBox="1">
            <a:spLocks/>
          </p:cNvSpPr>
          <p:nvPr/>
        </p:nvSpPr>
        <p:spPr>
          <a:xfrm>
            <a:off x="152400" y="0"/>
            <a:ext cx="8641773" cy="933450"/>
          </a:xfrm>
          <a:prstGeom prst="rect">
            <a:avLst/>
          </a:prstGeom>
        </p:spPr>
        <p:txBody>
          <a:bodyPr/>
          <a:lstStyle>
            <a:lvl1pPr algn="l" rtl="0" eaLnBrk="0" fontAlgn="base" hangingPunct="0">
              <a:spcBef>
                <a:spcPct val="0"/>
              </a:spcBef>
              <a:spcAft>
                <a:spcPct val="0"/>
              </a:spcAft>
              <a:defRPr sz="3400">
                <a:solidFill>
                  <a:srgbClr val="0768A9"/>
                </a:solidFill>
                <a:latin typeface="+mj-lt"/>
                <a:ea typeface="+mj-ea"/>
                <a:cs typeface="ＭＳ Ｐゴシック"/>
              </a:defRPr>
            </a:lvl1pPr>
            <a:lvl2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2pPr>
            <a:lvl3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3pPr>
            <a:lvl4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4pPr>
            <a:lvl5pPr algn="l" rtl="0" eaLnBrk="0" fontAlgn="base" hangingPunct="0">
              <a:spcBef>
                <a:spcPct val="0"/>
              </a:spcBef>
              <a:spcAft>
                <a:spcPct val="0"/>
              </a:spcAft>
              <a:defRPr sz="3400">
                <a:solidFill>
                  <a:srgbClr val="0768A9"/>
                </a:solidFill>
                <a:latin typeface="Trebuchet MS" pitchFamily="-48" charset="0"/>
                <a:ea typeface="ＭＳ Ｐゴシック" pitchFamily="-48" charset="-128"/>
                <a:cs typeface="ＭＳ Ｐゴシック"/>
              </a:defRPr>
            </a:lvl5pPr>
            <a:lvl6pPr marL="457200" algn="l" rtl="0" fontAlgn="base">
              <a:spcBef>
                <a:spcPct val="0"/>
              </a:spcBef>
              <a:spcAft>
                <a:spcPct val="0"/>
              </a:spcAft>
              <a:defRPr sz="3400">
                <a:solidFill>
                  <a:srgbClr val="ECECEC"/>
                </a:solidFill>
                <a:latin typeface="Trebuchet MS" pitchFamily="-48" charset="0"/>
                <a:ea typeface="ＭＳ Ｐゴシック" pitchFamily="-48" charset="-128"/>
              </a:defRPr>
            </a:lvl6pPr>
            <a:lvl7pPr marL="914400" algn="l" rtl="0" fontAlgn="base">
              <a:spcBef>
                <a:spcPct val="0"/>
              </a:spcBef>
              <a:spcAft>
                <a:spcPct val="0"/>
              </a:spcAft>
              <a:defRPr sz="3400">
                <a:solidFill>
                  <a:srgbClr val="ECECEC"/>
                </a:solidFill>
                <a:latin typeface="Trebuchet MS" pitchFamily="-48" charset="0"/>
                <a:ea typeface="ＭＳ Ｐゴシック" pitchFamily="-48" charset="-128"/>
              </a:defRPr>
            </a:lvl7pPr>
            <a:lvl8pPr marL="1371600" algn="l" rtl="0" fontAlgn="base">
              <a:spcBef>
                <a:spcPct val="0"/>
              </a:spcBef>
              <a:spcAft>
                <a:spcPct val="0"/>
              </a:spcAft>
              <a:defRPr sz="3400">
                <a:solidFill>
                  <a:srgbClr val="ECECEC"/>
                </a:solidFill>
                <a:latin typeface="Trebuchet MS" pitchFamily="-48" charset="0"/>
                <a:ea typeface="ＭＳ Ｐゴシック" pitchFamily="-48" charset="-128"/>
              </a:defRPr>
            </a:lvl8pPr>
            <a:lvl9pPr marL="1828800" algn="l" rtl="0" fontAlgn="base">
              <a:spcBef>
                <a:spcPct val="0"/>
              </a:spcBef>
              <a:spcAft>
                <a:spcPct val="0"/>
              </a:spcAft>
              <a:defRPr sz="3400">
                <a:solidFill>
                  <a:srgbClr val="ECECEC"/>
                </a:solidFill>
                <a:latin typeface="Trebuchet MS" pitchFamily="-48" charset="0"/>
                <a:ea typeface="ＭＳ Ｐゴシック" pitchFamily="-48" charset="-128"/>
              </a:defRPr>
            </a:lvl9pPr>
          </a:lstStyle>
          <a:p>
            <a:endParaRPr lang="en-US" kern="0" dirty="0">
              <a:latin typeface="黑体" panose="02010609060101010101" pitchFamily="49" charset="-122"/>
              <a:ea typeface="黑体" panose="02010609060101010101" pitchFamily="49" charset="-122"/>
            </a:endParaRPr>
          </a:p>
        </p:txBody>
      </p:sp>
      <p:pic>
        <p:nvPicPr>
          <p:cNvPr id="8" name="Picture 57" descr="pubme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2324" y="417878"/>
            <a:ext cx="1861924" cy="758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04248" y="796963"/>
            <a:ext cx="2495550" cy="1076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573062" y="4501468"/>
            <a:ext cx="1951321" cy="400110"/>
          </a:xfrm>
          <a:prstGeom prst="rect">
            <a:avLst/>
          </a:prstGeom>
          <a:noFill/>
        </p:spPr>
        <p:txBody>
          <a:bodyPr wrap="square">
            <a:spAutoFit/>
          </a:bodyPr>
          <a:lstStyle/>
          <a:p>
            <a:pPr algn="ctr">
              <a:defRPr/>
            </a:pPr>
            <a:r>
              <a:rPr lang="zh-CN" altLang="en-US" sz="2000" dirty="0" smtClean="0">
                <a:latin typeface="黑体" panose="02010609060101010101" pitchFamily="49" charset="-122"/>
                <a:ea typeface="黑体" panose="02010609060101010101" pitchFamily="49" charset="-122"/>
                <a:cs typeface="ＭＳ Ｐゴシック"/>
              </a:rPr>
              <a:t>重要文摘库</a:t>
            </a:r>
            <a:endParaRPr lang="en-US" sz="2000" dirty="0">
              <a:latin typeface="黑体" panose="02010609060101010101" pitchFamily="49" charset="-122"/>
              <a:ea typeface="黑体" panose="02010609060101010101" pitchFamily="49" charset="-122"/>
              <a:cs typeface="ＭＳ Ｐゴシック"/>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81348" y="1291049"/>
            <a:ext cx="1783876" cy="11678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11" descr="WKH_LOGO_outlined_R_200x63.gif"/>
          <p:cNvPicPr>
            <a:picLocks noChangeAspect="1"/>
          </p:cNvPicPr>
          <p:nvPr/>
        </p:nvPicPr>
        <p:blipFill>
          <a:blip r:embed="rId7" cstate="print"/>
          <a:srcRect/>
          <a:stretch>
            <a:fillRect/>
          </a:stretch>
        </p:blipFill>
        <p:spPr bwMode="auto">
          <a:xfrm>
            <a:off x="3118287" y="3171470"/>
            <a:ext cx="2887662" cy="461963"/>
          </a:xfrm>
          <a:prstGeom prst="rect">
            <a:avLst/>
          </a:prstGeom>
          <a:noFill/>
          <a:ln w="9525">
            <a:noFill/>
            <a:miter lim="800000"/>
            <a:headEnd/>
            <a:tailEnd/>
          </a:ln>
        </p:spPr>
      </p:pic>
      <p:sp>
        <p:nvSpPr>
          <p:cNvPr id="17" name="TextBox 16"/>
          <p:cNvSpPr txBox="1"/>
          <p:nvPr/>
        </p:nvSpPr>
        <p:spPr>
          <a:xfrm>
            <a:off x="466606" y="2679991"/>
            <a:ext cx="2057777" cy="400110"/>
          </a:xfrm>
          <a:prstGeom prst="rect">
            <a:avLst/>
          </a:prstGeom>
          <a:noFill/>
        </p:spPr>
        <p:txBody>
          <a:bodyPr wrap="square">
            <a:spAutoFit/>
          </a:bodyPr>
          <a:lstStyle/>
          <a:p>
            <a:pPr algn="ctr">
              <a:defRPr/>
            </a:pPr>
            <a:r>
              <a:rPr lang="zh-CN" altLang="en-US" sz="2000" dirty="0" smtClean="0">
                <a:latin typeface="黑体" panose="02010609060101010101" pitchFamily="49" charset="-122"/>
                <a:ea typeface="黑体" panose="02010609060101010101" pitchFamily="49" charset="-122"/>
                <a:cs typeface="ＭＳ Ｐゴシック"/>
              </a:rPr>
              <a:t>全文资源</a:t>
            </a:r>
            <a:endParaRPr lang="en-US" sz="2000" dirty="0">
              <a:latin typeface="黑体" panose="02010609060101010101" pitchFamily="49" charset="-122"/>
              <a:ea typeface="黑体" panose="02010609060101010101" pitchFamily="49" charset="-122"/>
              <a:cs typeface="ＭＳ Ｐゴシック"/>
            </a:endParaRPr>
          </a:p>
        </p:txBody>
      </p:sp>
      <p:sp>
        <p:nvSpPr>
          <p:cNvPr id="18" name="TextBox 17"/>
          <p:cNvSpPr txBox="1"/>
          <p:nvPr/>
        </p:nvSpPr>
        <p:spPr>
          <a:xfrm>
            <a:off x="3143888" y="4023522"/>
            <a:ext cx="1951321" cy="369332"/>
          </a:xfrm>
          <a:prstGeom prst="rect">
            <a:avLst/>
          </a:prstGeom>
          <a:noFill/>
        </p:spPr>
        <p:txBody>
          <a:bodyPr wrap="square">
            <a:spAutoFit/>
          </a:bodyPr>
          <a:lstStyle/>
          <a:p>
            <a:pPr algn="ctr">
              <a:defRPr/>
            </a:pPr>
            <a:r>
              <a:rPr lang="zh-CN" altLang="en-US" sz="1800" b="1" dirty="0" smtClean="0">
                <a:latin typeface="+mj-lt"/>
                <a:ea typeface="ＭＳ Ｐゴシック"/>
                <a:cs typeface="ＭＳ Ｐゴシック"/>
              </a:rPr>
              <a:t>。。。。。。</a:t>
            </a:r>
            <a:endParaRPr lang="en-US" sz="1800" b="1" dirty="0">
              <a:latin typeface="+mj-lt"/>
              <a:ea typeface="ＭＳ Ｐゴシック"/>
              <a:cs typeface="ＭＳ Ｐゴシック"/>
            </a:endParaRPr>
          </a:p>
        </p:txBody>
      </p:sp>
      <p:pic>
        <p:nvPicPr>
          <p:cNvPr id="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48609" y="4884924"/>
            <a:ext cx="1198318" cy="1188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4" descr="http://resourcecenter.ovid.com/site/images/buttons/medline_button_256.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925924" y="4884924"/>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g.hiphotos.baidu.com/baike/w%3D268/sign=7c9fdfa1572c11dfded1b8255b266255/6a600c338744ebf8040a7c7dd9f9d72a6059a77c.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495494" y="3198529"/>
            <a:ext cx="952500" cy="952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c.hiphotos.baidu.com/baike/c0%3Dbaike80%2C5%2C5%2C80%2C26%3Bt%3Dgif/sign=453331af7d1ed21b6dc426b7cc07b6a1/359b033b5bb5c9ead769a3bed539b6003bf3b3d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652023" y="3161071"/>
            <a:ext cx="972911" cy="10978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2543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613" y="929256"/>
            <a:ext cx="8486775" cy="3076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7890" name="Rectangle 2"/>
          <p:cNvSpPr>
            <a:spLocks noGrp="1" noChangeArrowheads="1"/>
          </p:cNvSpPr>
          <p:nvPr>
            <p:ph type="title"/>
          </p:nvPr>
        </p:nvSpPr>
        <p:spPr/>
        <p:txBody>
          <a:bodyPr/>
          <a:lstStyle/>
          <a:p>
            <a:r>
              <a:rPr lang="zh-CN" altLang="en-US" sz="3200" b="1" dirty="0" smtClean="0">
                <a:latin typeface="黑体" panose="02010609060101010101" pitchFamily="49" charset="-122"/>
                <a:ea typeface="黑体" panose="02010609060101010101" pitchFamily="49" charset="-122"/>
              </a:rPr>
              <a:t>限制条件 </a:t>
            </a:r>
            <a:r>
              <a:rPr lang="en-US" altLang="zh-CN" sz="3200" b="1" dirty="0" smtClean="0">
                <a:latin typeface="华文中宋" panose="02010600040101010101" pitchFamily="2" charset="-122"/>
                <a:ea typeface="华文中宋" panose="02010600040101010101" pitchFamily="2" charset="-122"/>
              </a:rPr>
              <a:t>Limits</a:t>
            </a:r>
          </a:p>
        </p:txBody>
      </p:sp>
      <p:sp>
        <p:nvSpPr>
          <p:cNvPr id="8" name="Rounded Rectangle 2"/>
          <p:cNvSpPr/>
          <p:nvPr/>
        </p:nvSpPr>
        <p:spPr>
          <a:xfrm>
            <a:off x="1980416" y="3422860"/>
            <a:ext cx="1989587" cy="4264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6225" y="185738"/>
            <a:ext cx="8591550" cy="6486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10269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1000"/>
                                        <p:tgtEl>
                                          <p:spTgt spid="8195"/>
                                        </p:tgtEl>
                                      </p:cBhvr>
                                    </p:animEffect>
                                    <p:anim calcmode="lin" valueType="num">
                                      <p:cBhvr>
                                        <p:cTn id="13" dur="1000" fill="hold"/>
                                        <p:tgtEl>
                                          <p:spTgt spid="8195"/>
                                        </p:tgtEl>
                                        <p:attrNameLst>
                                          <p:attrName>ppt_x</p:attrName>
                                        </p:attrNameLst>
                                      </p:cBhvr>
                                      <p:tavLst>
                                        <p:tav tm="0">
                                          <p:val>
                                            <p:strVal val="#ppt_x"/>
                                          </p:val>
                                        </p:tav>
                                        <p:tav tm="100000">
                                          <p:val>
                                            <p:strVal val="#ppt_x"/>
                                          </p:val>
                                        </p:tav>
                                      </p:tavLst>
                                    </p:anim>
                                    <p:anim calcmode="lin" valueType="num">
                                      <p:cBhvr>
                                        <p:cTn id="14"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4294967295"/>
          </p:nvPr>
        </p:nvSpPr>
        <p:spPr bwMode="auto">
          <a:xfrm>
            <a:off x="3962400" y="6324600"/>
            <a:ext cx="1066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2400">
                <a:solidFill>
                  <a:srgbClr val="0768A9"/>
                </a:solidFill>
                <a:latin typeface="Trebuchet MS" pitchFamily="34" charset="0"/>
                <a:ea typeface="ＭＳ Ｐゴシック" pitchFamily="34" charset="-128"/>
              </a:defRPr>
            </a:lvl1pPr>
            <a:lvl2pPr marL="742950" indent="-285750"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pPr eaLnBrk="1" hangingPunct="1">
              <a:spcBef>
                <a:spcPct val="0"/>
              </a:spcBef>
              <a:buFontTx/>
              <a:buNone/>
            </a:pPr>
            <a:endParaRPr lang="en-US" altLang="zh-TW"/>
          </a:p>
        </p:txBody>
      </p:sp>
      <p:pic>
        <p:nvPicPr>
          <p:cNvPr id="1331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9600"/>
            <a:ext cx="9163050"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Oval 9"/>
          <p:cNvSpPr/>
          <p:nvPr/>
        </p:nvSpPr>
        <p:spPr>
          <a:xfrm>
            <a:off x="2133600" y="3733800"/>
            <a:ext cx="1447800" cy="990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Rounded Rectangle 10"/>
          <p:cNvSpPr/>
          <p:nvPr/>
        </p:nvSpPr>
        <p:spPr>
          <a:xfrm>
            <a:off x="7086600" y="4572000"/>
            <a:ext cx="1981200" cy="4572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18" name="Rectangle 3"/>
          <p:cNvSpPr txBox="1">
            <a:spLocks noChangeArrowheads="1"/>
          </p:cNvSpPr>
          <p:nvPr/>
        </p:nvSpPr>
        <p:spPr bwMode="auto">
          <a:xfrm>
            <a:off x="167185" y="152400"/>
            <a:ext cx="82296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2400">
                <a:solidFill>
                  <a:srgbClr val="0768A9"/>
                </a:solidFill>
                <a:latin typeface="Trebuchet MS" pitchFamily="34" charset="0"/>
                <a:ea typeface="ＭＳ Ｐゴシック" pitchFamily="34" charset="-128"/>
              </a:defRPr>
            </a:lvl1pPr>
            <a:lvl2pPr marL="742950" indent="-285750"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pPr eaLnBrk="1" hangingPunct="1">
              <a:spcBef>
                <a:spcPct val="0"/>
              </a:spcBef>
              <a:buFontTx/>
              <a:buNone/>
            </a:pPr>
            <a:r>
              <a:rPr kumimoji="0" lang="en-US" altLang="zh-TW" sz="3200" b="1" dirty="0" smtClean="0">
                <a:latin typeface="+mj-lt"/>
                <a:ea typeface="黑体" panose="02010609060101010101" pitchFamily="49" charset="-122"/>
              </a:rPr>
              <a:t>MEDLINE</a:t>
            </a:r>
            <a:r>
              <a:rPr kumimoji="0" lang="zh-CN" altLang="en-US" sz="3200" b="1" dirty="0" smtClean="0">
                <a:latin typeface="+mj-lt"/>
                <a:ea typeface="黑体" panose="02010609060101010101" pitchFamily="49" charset="-122"/>
              </a:rPr>
              <a:t> </a:t>
            </a:r>
            <a:r>
              <a:rPr kumimoji="0" lang="en-US" altLang="zh-CN" sz="3200" b="1" dirty="0">
                <a:latin typeface="+mj-lt"/>
                <a:ea typeface="黑体" panose="02010609060101010101" pitchFamily="49" charset="-122"/>
              </a:rPr>
              <a:t>– </a:t>
            </a:r>
            <a:r>
              <a:rPr lang="zh-CN" altLang="en-US" sz="3200" b="1" dirty="0" smtClean="0">
                <a:latin typeface="+mj-lt"/>
                <a:ea typeface="黑体" panose="02010609060101010101" pitchFamily="49" charset="-122"/>
              </a:rPr>
              <a:t>检索技巧</a:t>
            </a:r>
            <a:endParaRPr kumimoji="0" lang="en-US" altLang="zh-TW" sz="3200" b="1" dirty="0">
              <a:latin typeface="+mj-lt"/>
              <a:ea typeface="黑体" panose="02010609060101010101" pitchFamily="49" charset="-122"/>
            </a:endParaRPr>
          </a:p>
        </p:txBody>
      </p:sp>
    </p:spTree>
    <p:extLst>
      <p:ext uri="{BB962C8B-B14F-4D97-AF65-F5344CB8AC3E}">
        <p14:creationId xmlns:p14="http://schemas.microsoft.com/office/powerpoint/2010/main" xmlns="" val="626180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4294967295"/>
          </p:nvPr>
        </p:nvSpPr>
        <p:spPr bwMode="auto">
          <a:xfrm>
            <a:off x="3962400" y="6324600"/>
            <a:ext cx="1066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2400">
                <a:solidFill>
                  <a:srgbClr val="0768A9"/>
                </a:solidFill>
                <a:latin typeface="Trebuchet MS" pitchFamily="34" charset="0"/>
                <a:ea typeface="ＭＳ Ｐゴシック" pitchFamily="34" charset="-128"/>
              </a:defRPr>
            </a:lvl1pPr>
            <a:lvl2pPr marL="742950" indent="-285750"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pPr eaLnBrk="1" hangingPunct="1">
              <a:spcBef>
                <a:spcPct val="0"/>
              </a:spcBef>
              <a:buFontTx/>
              <a:buNone/>
            </a:pPr>
            <a:endParaRPr lang="en-US" altLang="zh-TW"/>
          </a:p>
        </p:txBody>
      </p:sp>
      <p:pic>
        <p:nvPicPr>
          <p:cNvPr id="1433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4838"/>
            <a:ext cx="9144000" cy="542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p:nvPr/>
        </p:nvCxnSpPr>
        <p:spPr>
          <a:xfrm rot="5400000" flipH="1" flipV="1">
            <a:off x="304800" y="4191000"/>
            <a:ext cx="2286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40909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14375"/>
            <a:ext cx="8986838" cy="507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35248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23900"/>
            <a:ext cx="8991600" cy="510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36898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25" y="1190625"/>
            <a:ext cx="9134475" cy="44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86725" y="762000"/>
            <a:ext cx="1057275"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066800" y="3048000"/>
            <a:ext cx="2743200" cy="3810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椭圆 2"/>
          <p:cNvSpPr/>
          <p:nvPr/>
        </p:nvSpPr>
        <p:spPr>
          <a:xfrm>
            <a:off x="8352430" y="762000"/>
            <a:ext cx="791570" cy="1790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079916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zh-TW" altLang="en-US"/>
          </a:p>
        </p:txBody>
      </p:sp>
      <p:pic>
        <p:nvPicPr>
          <p:cNvPr id="1843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5888"/>
            <a:ext cx="9144000" cy="605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7993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87" y="800527"/>
            <a:ext cx="8505825" cy="523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314" name="Slide Number Placeholder 2"/>
          <p:cNvSpPr>
            <a:spLocks noGrp="1"/>
          </p:cNvSpPr>
          <p:nvPr>
            <p:ph type="sldNum" sz="quarter" idx="4294967295"/>
          </p:nvPr>
        </p:nvSpPr>
        <p:spPr bwMode="auto">
          <a:xfrm>
            <a:off x="3962400" y="6324600"/>
            <a:ext cx="1066800" cy="4762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2400">
                <a:solidFill>
                  <a:srgbClr val="0768A9"/>
                </a:solidFill>
                <a:latin typeface="Trebuchet MS" pitchFamily="34" charset="0"/>
                <a:ea typeface="ＭＳ Ｐゴシック" pitchFamily="34" charset="-128"/>
              </a:defRPr>
            </a:lvl1pPr>
            <a:lvl2pPr marL="742950" indent="-285750"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pPr eaLnBrk="1" hangingPunct="1">
              <a:spcBef>
                <a:spcPct val="0"/>
              </a:spcBef>
              <a:buFontTx/>
              <a:buNone/>
            </a:pPr>
            <a:endParaRPr lang="en-US" altLang="zh-TW"/>
          </a:p>
        </p:txBody>
      </p:sp>
      <p:sp>
        <p:nvSpPr>
          <p:cNvPr id="11" name="Rounded Rectangle 10"/>
          <p:cNvSpPr/>
          <p:nvPr/>
        </p:nvSpPr>
        <p:spPr>
          <a:xfrm>
            <a:off x="1920353" y="4838131"/>
            <a:ext cx="1848134" cy="2286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18" name="Rectangle 3"/>
          <p:cNvSpPr txBox="1">
            <a:spLocks noChangeArrowheads="1"/>
          </p:cNvSpPr>
          <p:nvPr/>
        </p:nvSpPr>
        <p:spPr bwMode="auto">
          <a:xfrm>
            <a:off x="167185" y="152400"/>
            <a:ext cx="8229600"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2400">
                <a:solidFill>
                  <a:srgbClr val="0768A9"/>
                </a:solidFill>
                <a:latin typeface="Trebuchet MS" pitchFamily="34" charset="0"/>
                <a:ea typeface="ＭＳ Ｐゴシック" pitchFamily="34" charset="-128"/>
              </a:defRPr>
            </a:lvl1pPr>
            <a:lvl2pPr marL="742950" indent="-285750"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pPr eaLnBrk="1" hangingPunct="1">
              <a:spcBef>
                <a:spcPct val="0"/>
              </a:spcBef>
              <a:buFontTx/>
              <a:buNone/>
            </a:pPr>
            <a:r>
              <a:rPr kumimoji="0" lang="en-US" altLang="zh-TW" sz="3200" b="1" dirty="0" smtClean="0">
                <a:latin typeface="+mj-lt"/>
                <a:ea typeface="黑体" panose="02010609060101010101" pitchFamily="49" charset="-122"/>
              </a:rPr>
              <a:t>MEDLINE</a:t>
            </a:r>
            <a:r>
              <a:rPr kumimoji="0" lang="zh-CN" altLang="en-US" sz="3200" b="1" dirty="0" smtClean="0">
                <a:latin typeface="+mj-lt"/>
                <a:ea typeface="黑体" panose="02010609060101010101" pitchFamily="49" charset="-122"/>
              </a:rPr>
              <a:t> </a:t>
            </a:r>
            <a:r>
              <a:rPr kumimoji="0" lang="en-US" altLang="zh-CN" sz="3200" b="1" dirty="0">
                <a:latin typeface="+mj-lt"/>
                <a:ea typeface="黑体" panose="02010609060101010101" pitchFamily="49" charset="-122"/>
              </a:rPr>
              <a:t>– </a:t>
            </a:r>
            <a:r>
              <a:rPr kumimoji="0" lang="zh-CN" altLang="en-US" sz="3200" b="1" dirty="0" smtClean="0">
                <a:latin typeface="+mj-lt"/>
                <a:ea typeface="黑体" panose="02010609060101010101" pitchFamily="49" charset="-122"/>
              </a:rPr>
              <a:t>限制功能 </a:t>
            </a:r>
            <a:r>
              <a:rPr kumimoji="0" lang="en-US" altLang="zh-CN" sz="3200" b="1" dirty="0" smtClean="0">
                <a:latin typeface="+mj-lt"/>
                <a:ea typeface="黑体" panose="02010609060101010101" pitchFamily="49" charset="-122"/>
              </a:rPr>
              <a:t>Limit</a:t>
            </a:r>
            <a:endParaRPr kumimoji="0" lang="en-US" altLang="zh-TW" sz="3200" b="1" dirty="0">
              <a:latin typeface="+mj-lt"/>
              <a:ea typeface="黑体" panose="02010609060101010101" pitchFamily="49" charset="-122"/>
            </a:endParaRPr>
          </a:p>
        </p:txBody>
      </p:sp>
    </p:spTree>
    <p:extLst>
      <p:ext uri="{BB962C8B-B14F-4D97-AF65-F5344CB8AC3E}">
        <p14:creationId xmlns:p14="http://schemas.microsoft.com/office/powerpoint/2010/main" xmlns="" val="1477249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463" y="180975"/>
            <a:ext cx="8601075" cy="6496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10"/>
          <p:cNvSpPr/>
          <p:nvPr/>
        </p:nvSpPr>
        <p:spPr>
          <a:xfrm>
            <a:off x="271463" y="1808328"/>
            <a:ext cx="1848134" cy="2286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Rounded Rectangle 10"/>
          <p:cNvSpPr/>
          <p:nvPr/>
        </p:nvSpPr>
        <p:spPr>
          <a:xfrm>
            <a:off x="3208007" y="1808328"/>
            <a:ext cx="1848134" cy="228600"/>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xmlns="" val="7156869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检索工具</a:t>
            </a:r>
            <a:endParaRPr lang="zh-CN" altLang="en-US" dirty="0">
              <a:latin typeface="黑体" panose="02010609060101010101" pitchFamily="49" charset="-122"/>
              <a:ea typeface="黑体" panose="02010609060101010101" pitchFamily="49" charset="-122"/>
            </a:endParaRPr>
          </a:p>
        </p:txBody>
      </p:sp>
      <p:sp>
        <p:nvSpPr>
          <p:cNvPr id="4" name="TextBox 3"/>
          <p:cNvSpPr txBox="1"/>
          <p:nvPr/>
        </p:nvSpPr>
        <p:spPr>
          <a:xfrm>
            <a:off x="955343" y="3384645"/>
            <a:ext cx="7233313" cy="2677656"/>
          </a:xfrm>
          <a:prstGeom prst="rect">
            <a:avLst/>
          </a:prstGeom>
          <a:noFill/>
        </p:spPr>
        <p:txBody>
          <a:bodyPr wrap="square" rtlCol="0">
            <a:spAutoFit/>
          </a:bodyPr>
          <a:lstStyle/>
          <a:p>
            <a:pPr marL="342900" indent="-342900">
              <a:buBlip>
                <a:blip r:embed="rId3"/>
              </a:buBlip>
            </a:pPr>
            <a:r>
              <a:rPr lang="zh-CN" altLang="en-US" sz="2400" dirty="0" smtClean="0">
                <a:latin typeface="+mj-lt"/>
                <a:ea typeface="黑体" panose="02010609060101010101" pitchFamily="49" charset="-122"/>
              </a:rPr>
              <a:t>主题匹配</a:t>
            </a:r>
            <a:r>
              <a:rPr lang="en-US" altLang="zh-CN" sz="2400" dirty="0" smtClean="0">
                <a:latin typeface="+mj-lt"/>
                <a:ea typeface="黑体" panose="02010609060101010101" pitchFamily="49" charset="-122"/>
              </a:rPr>
              <a:t>(Map Term)</a:t>
            </a:r>
            <a:r>
              <a:rPr lang="zh-CN" altLang="en-US" sz="2400" dirty="0" smtClean="0">
                <a:latin typeface="+mj-lt"/>
                <a:ea typeface="黑体" panose="02010609060101010101" pitchFamily="49" charset="-122"/>
              </a:rPr>
              <a:t>；自动进行主题词匹配；</a:t>
            </a:r>
            <a:endParaRPr lang="en-US" altLang="zh-CN" sz="2400" dirty="0" smtClean="0">
              <a:latin typeface="+mj-lt"/>
              <a:ea typeface="黑体" panose="02010609060101010101" pitchFamily="49" charset="-122"/>
            </a:endParaRPr>
          </a:p>
          <a:p>
            <a:pPr marL="342900" indent="-342900">
              <a:buBlip>
                <a:blip r:embed="rId3"/>
              </a:buBlip>
            </a:pPr>
            <a:r>
              <a:rPr lang="zh-CN" altLang="en-US" sz="2400" dirty="0">
                <a:latin typeface="+mj-lt"/>
                <a:ea typeface="黑体" panose="02010609060101010101" pitchFamily="49" charset="-122"/>
              </a:rPr>
              <a:t>树形图</a:t>
            </a:r>
            <a:r>
              <a:rPr lang="en-US" altLang="zh-CN" sz="2400" dirty="0" smtClean="0">
                <a:latin typeface="+mj-lt"/>
                <a:ea typeface="黑体" panose="02010609060101010101" pitchFamily="49" charset="-122"/>
              </a:rPr>
              <a:t>(Tree)</a:t>
            </a:r>
            <a:r>
              <a:rPr lang="zh-CN" altLang="en-US" sz="2400" dirty="0" smtClean="0">
                <a:latin typeface="+mj-lt"/>
                <a:ea typeface="黑体" panose="02010609060101010101" pitchFamily="49" charset="-122"/>
              </a:rPr>
              <a:t>：数据库中内嵌的概念词库；</a:t>
            </a:r>
            <a:endParaRPr lang="en-US" altLang="zh-CN" sz="2400" dirty="0" smtClean="0">
              <a:latin typeface="+mj-lt"/>
              <a:ea typeface="黑体" panose="02010609060101010101" pitchFamily="49" charset="-122"/>
            </a:endParaRPr>
          </a:p>
          <a:p>
            <a:pPr marL="342900" indent="-342900">
              <a:buBlip>
                <a:blip r:embed="rId3"/>
              </a:buBlip>
            </a:pPr>
            <a:r>
              <a:rPr lang="zh-CN" altLang="en-US" sz="2400" dirty="0" smtClean="0">
                <a:latin typeface="+mj-lt"/>
                <a:ea typeface="黑体" panose="02010609060101010101" pitchFamily="49" charset="-122"/>
              </a:rPr>
              <a:t>轮</a:t>
            </a:r>
            <a:r>
              <a:rPr lang="zh-CN" altLang="en-US" sz="2400" dirty="0">
                <a:latin typeface="+mj-lt"/>
                <a:ea typeface="黑体" panose="02010609060101010101" pitchFamily="49" charset="-122"/>
              </a:rPr>
              <a:t>排</a:t>
            </a:r>
            <a:r>
              <a:rPr lang="zh-CN" altLang="en-US" sz="2400" dirty="0" smtClean="0">
                <a:latin typeface="+mj-lt"/>
                <a:ea typeface="黑体" panose="02010609060101010101" pitchFamily="49" charset="-122"/>
              </a:rPr>
              <a:t>索引 （</a:t>
            </a:r>
            <a:r>
              <a:rPr lang="en-US" altLang="zh-CN" sz="2400" dirty="0" smtClean="0">
                <a:latin typeface="+mj-lt"/>
                <a:ea typeface="黑体" panose="02010609060101010101" pitchFamily="49" charset="-122"/>
              </a:rPr>
              <a:t>Permuted Index)</a:t>
            </a:r>
            <a:r>
              <a:rPr lang="zh-CN" altLang="en-US" sz="2400" dirty="0" smtClean="0">
                <a:latin typeface="+mj-lt"/>
                <a:ea typeface="黑体" panose="02010609060101010101" pitchFamily="49" charset="-122"/>
              </a:rPr>
              <a:t>：按照词库索引检索输入的词汇；</a:t>
            </a:r>
            <a:endParaRPr lang="en-US" altLang="zh-CN" sz="2400" dirty="0" smtClean="0">
              <a:latin typeface="+mj-lt"/>
              <a:ea typeface="黑体" panose="02010609060101010101" pitchFamily="49" charset="-122"/>
            </a:endParaRPr>
          </a:p>
          <a:p>
            <a:pPr marL="342900" indent="-342900">
              <a:buBlip>
                <a:blip r:embed="rId3"/>
              </a:buBlip>
            </a:pPr>
            <a:r>
              <a:rPr lang="zh-CN" altLang="en-US" sz="2400" dirty="0" smtClean="0">
                <a:latin typeface="+mj-lt"/>
                <a:ea typeface="黑体" panose="02010609060101010101" pitchFamily="49" charset="-122"/>
              </a:rPr>
              <a:t>主题词说明 </a:t>
            </a:r>
            <a:r>
              <a:rPr lang="en-US" altLang="zh-CN" sz="2400" dirty="0" smtClean="0">
                <a:latin typeface="+mj-lt"/>
                <a:ea typeface="黑体" panose="02010609060101010101" pitchFamily="49" charset="-122"/>
              </a:rPr>
              <a:t>(Scope Note)</a:t>
            </a:r>
            <a:r>
              <a:rPr lang="zh-CN" altLang="en-US" sz="2400" dirty="0" smtClean="0">
                <a:latin typeface="+mj-lt"/>
                <a:ea typeface="黑体" panose="02010609060101010101" pitchFamily="49" charset="-122"/>
              </a:rPr>
              <a:t>：检索词汇的概念说明；</a:t>
            </a:r>
            <a:endParaRPr lang="en-US" altLang="zh-CN" sz="2400" dirty="0" smtClean="0">
              <a:latin typeface="+mj-lt"/>
              <a:ea typeface="黑体" panose="02010609060101010101" pitchFamily="49" charset="-122"/>
            </a:endParaRPr>
          </a:p>
          <a:p>
            <a:pPr marL="342900" indent="-342900">
              <a:buBlip>
                <a:blip r:embed="rId3"/>
              </a:buBlip>
            </a:pPr>
            <a:r>
              <a:rPr lang="zh-CN" altLang="en-US" sz="2400" dirty="0" smtClean="0">
                <a:latin typeface="+mj-lt"/>
                <a:ea typeface="黑体" panose="02010609060101010101" pitchFamily="49" charset="-122"/>
              </a:rPr>
              <a:t>扩展检索 </a:t>
            </a:r>
            <a:r>
              <a:rPr lang="en-US" altLang="zh-CN" sz="2400" dirty="0" smtClean="0">
                <a:latin typeface="+mj-lt"/>
                <a:ea typeface="黑体" panose="02010609060101010101" pitchFamily="49" charset="-122"/>
              </a:rPr>
              <a:t>(Explode)</a:t>
            </a:r>
            <a:r>
              <a:rPr lang="zh-CN" altLang="en-US" sz="2400" dirty="0" smtClean="0">
                <a:latin typeface="+mj-lt"/>
                <a:ea typeface="黑体" panose="02010609060101010101" pitchFamily="49" charset="-122"/>
              </a:rPr>
              <a:t>：对检索词进行扩展检索；</a:t>
            </a:r>
            <a:endParaRPr lang="en-US" altLang="zh-CN" sz="2400" dirty="0" smtClean="0">
              <a:latin typeface="+mj-lt"/>
              <a:ea typeface="黑体" panose="02010609060101010101" pitchFamily="49" charset="-122"/>
            </a:endParaRPr>
          </a:p>
          <a:p>
            <a:pPr marL="342900" indent="-342900">
              <a:buBlip>
                <a:blip r:embed="rId3"/>
              </a:buBlip>
            </a:pPr>
            <a:r>
              <a:rPr lang="zh-CN" altLang="en-US" sz="2400" dirty="0" smtClean="0">
                <a:latin typeface="+mj-lt"/>
                <a:ea typeface="黑体" panose="02010609060101010101" pitchFamily="49" charset="-122"/>
              </a:rPr>
              <a:t>副标题 </a:t>
            </a:r>
            <a:r>
              <a:rPr lang="en-US" altLang="zh-CN" sz="2400" dirty="0" smtClean="0">
                <a:latin typeface="+mj-lt"/>
                <a:ea typeface="黑体" panose="02010609060101010101" pitchFamily="49" charset="-122"/>
              </a:rPr>
              <a:t>(</a:t>
            </a:r>
            <a:r>
              <a:rPr lang="en-US" altLang="zh-CN" sz="2400" dirty="0" err="1" smtClean="0">
                <a:latin typeface="+mj-lt"/>
                <a:ea typeface="黑体" panose="02010609060101010101" pitchFamily="49" charset="-122"/>
              </a:rPr>
              <a:t>SubHeading</a:t>
            </a:r>
            <a:r>
              <a:rPr lang="en-US" altLang="zh-CN" sz="2400" dirty="0" smtClean="0">
                <a:latin typeface="+mj-lt"/>
                <a:ea typeface="黑体" panose="02010609060101010101" pitchFamily="49" charset="-122"/>
              </a:rPr>
              <a:t>)</a:t>
            </a:r>
            <a:r>
              <a:rPr lang="zh-CN" altLang="en-US" sz="2400" dirty="0" smtClean="0">
                <a:latin typeface="+mj-lt"/>
                <a:ea typeface="黑体" panose="02010609060101010101" pitchFamily="49" charset="-122"/>
              </a:rPr>
              <a:t>：检索副标题。</a:t>
            </a:r>
            <a:endParaRPr lang="zh-CN" altLang="en-US" sz="2400" dirty="0">
              <a:latin typeface="+mj-lt"/>
              <a:ea typeface="黑体" panose="02010609060101010101" pitchFamily="49" charset="-122"/>
            </a:endParaRPr>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325" y="1103550"/>
            <a:ext cx="8515350"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12730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585" y="193276"/>
            <a:ext cx="2597627" cy="400110"/>
          </a:xfrm>
          <a:prstGeom prst="rect">
            <a:avLst/>
          </a:prstGeom>
          <a:noFill/>
        </p:spPr>
        <p:txBody>
          <a:bodyPr wrap="square">
            <a:spAutoFit/>
          </a:bodyPr>
          <a:lstStyle/>
          <a:p>
            <a:pPr algn="ctr">
              <a:defRPr/>
            </a:pPr>
            <a:r>
              <a:rPr lang="zh-CN" altLang="en-US" sz="2000" dirty="0" smtClean="0">
                <a:latin typeface="黑体" panose="02010609060101010101" pitchFamily="49" charset="-122"/>
                <a:ea typeface="黑体" panose="02010609060101010101" pitchFamily="49" charset="-122"/>
                <a:cs typeface="ＭＳ Ｐゴシック"/>
              </a:rPr>
              <a:t>专业学科库</a:t>
            </a:r>
            <a:endParaRPr lang="en-US" sz="2000" dirty="0">
              <a:latin typeface="黑体" panose="02010609060101010101" pitchFamily="49" charset="-122"/>
              <a:ea typeface="黑体" panose="02010609060101010101" pitchFamily="49" charset="-122"/>
              <a:cs typeface="ＭＳ Ｐゴシック"/>
            </a:endParaRPr>
          </a:p>
        </p:txBody>
      </p:sp>
      <p:pic>
        <p:nvPicPr>
          <p:cNvPr id="3" name="Picture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4822" y="1031022"/>
            <a:ext cx="1447800" cy="334107"/>
          </a:xfrm>
          <a:prstGeom prst="rect">
            <a:avLst/>
          </a:prstGeom>
          <a:scene3d>
            <a:camera prst="orthographicFront"/>
            <a:lightRig rig="threePt" dir="t"/>
          </a:scene3d>
          <a:sp3d>
            <a:bevelT/>
          </a:sp3d>
        </p:spPr>
      </p:pic>
      <p:sp>
        <p:nvSpPr>
          <p:cNvPr id="5" name="TextBox 4"/>
          <p:cNvSpPr txBox="1"/>
          <p:nvPr/>
        </p:nvSpPr>
        <p:spPr>
          <a:xfrm>
            <a:off x="5609086" y="994570"/>
            <a:ext cx="2597627" cy="400110"/>
          </a:xfrm>
          <a:prstGeom prst="rect">
            <a:avLst/>
          </a:prstGeom>
          <a:noFill/>
        </p:spPr>
        <p:txBody>
          <a:bodyPr wrap="square">
            <a:spAutoFit/>
          </a:bodyPr>
          <a:lstStyle/>
          <a:p>
            <a:pPr algn="ctr">
              <a:defRPr/>
            </a:pPr>
            <a:r>
              <a:rPr lang="zh-CN" altLang="en-US" sz="2000" dirty="0" smtClean="0">
                <a:latin typeface="黑体" panose="02010609060101010101" pitchFamily="49" charset="-122"/>
                <a:ea typeface="黑体" panose="02010609060101010101" pitchFamily="49" charset="-122"/>
                <a:cs typeface="ＭＳ Ｐゴシック"/>
              </a:rPr>
              <a:t>药物库。。。。。。</a:t>
            </a:r>
            <a:endParaRPr lang="en-US" sz="2000" dirty="0">
              <a:latin typeface="黑体" panose="02010609060101010101" pitchFamily="49" charset="-122"/>
              <a:ea typeface="黑体" panose="02010609060101010101" pitchFamily="49" charset="-122"/>
              <a:cs typeface="ＭＳ Ｐゴシック"/>
            </a:endParaRPr>
          </a:p>
        </p:txBody>
      </p:sp>
      <p:sp>
        <p:nvSpPr>
          <p:cNvPr id="6" name="TextBox 5"/>
          <p:cNvSpPr txBox="1"/>
          <p:nvPr/>
        </p:nvSpPr>
        <p:spPr>
          <a:xfrm>
            <a:off x="436585" y="1611650"/>
            <a:ext cx="2597627" cy="400110"/>
          </a:xfrm>
          <a:prstGeom prst="rect">
            <a:avLst/>
          </a:prstGeom>
          <a:noFill/>
        </p:spPr>
        <p:txBody>
          <a:bodyPr wrap="square">
            <a:spAutoFit/>
          </a:bodyPr>
          <a:lstStyle/>
          <a:p>
            <a:pPr algn="ctr">
              <a:defRPr/>
            </a:pPr>
            <a:r>
              <a:rPr lang="zh-CN" altLang="en-US" sz="2000" dirty="0" smtClean="0">
                <a:latin typeface="黑体" panose="02010609060101010101" pitchFamily="49" charset="-122"/>
                <a:ea typeface="黑体" panose="02010609060101010101" pitchFamily="49" charset="-122"/>
                <a:cs typeface="ＭＳ Ｐゴシック"/>
              </a:rPr>
              <a:t>循证医学库</a:t>
            </a:r>
            <a:endParaRPr lang="en-US" sz="2000" dirty="0">
              <a:latin typeface="黑体" panose="02010609060101010101" pitchFamily="49" charset="-122"/>
              <a:ea typeface="黑体" panose="02010609060101010101" pitchFamily="49" charset="-122"/>
              <a:cs typeface="ＭＳ Ｐゴシック"/>
            </a:endParaRPr>
          </a:p>
        </p:txBody>
      </p:sp>
      <p:sp>
        <p:nvSpPr>
          <p:cNvPr id="10" name="TextBox 9"/>
          <p:cNvSpPr txBox="1"/>
          <p:nvPr/>
        </p:nvSpPr>
        <p:spPr>
          <a:xfrm>
            <a:off x="600840" y="3953146"/>
            <a:ext cx="2597627" cy="400110"/>
          </a:xfrm>
          <a:prstGeom prst="rect">
            <a:avLst/>
          </a:prstGeom>
          <a:noFill/>
        </p:spPr>
        <p:txBody>
          <a:bodyPr wrap="square">
            <a:spAutoFit/>
          </a:bodyPr>
          <a:lstStyle/>
          <a:p>
            <a:pPr algn="ctr">
              <a:defRPr/>
            </a:pPr>
            <a:r>
              <a:rPr lang="zh-CN" altLang="en-US" sz="2000" dirty="0" smtClean="0">
                <a:latin typeface="黑体" panose="02010609060101010101" pitchFamily="49" charset="-122"/>
                <a:ea typeface="黑体" panose="02010609060101010101" pitchFamily="49" charset="-122"/>
                <a:cs typeface="ＭＳ Ｐゴシック"/>
              </a:rPr>
              <a:t>多媒体视频库</a:t>
            </a:r>
            <a:endParaRPr lang="en-US" sz="2000" dirty="0">
              <a:latin typeface="黑体" panose="02010609060101010101" pitchFamily="49" charset="-122"/>
              <a:ea typeface="黑体" panose="02010609060101010101" pitchFamily="49" charset="-122"/>
              <a:cs typeface="ＭＳ Ｐゴシック"/>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612" y="4721284"/>
            <a:ext cx="2791537" cy="11524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descr="http://resourcecenter.ovid.com/site/resources/img/buttons/apa_psyctests_butt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2486" y="593386"/>
            <a:ext cx="1045253" cy="10452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resourcecenter.ovid.com/site/resources/img/buttons/ovid_nursing_db_butto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6472" y="639934"/>
            <a:ext cx="998705" cy="99870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resourcecenter.ovid.com/site/resources/img/buttons/JBI_resources_on_Ovi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18824" y="2288899"/>
            <a:ext cx="1107587" cy="11075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resourcecenter.ovid.com/site/resources/img/buttons/EBMR_on_ovid_button.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05766" y="2288898"/>
            <a:ext cx="1107587" cy="11075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resourcecenter.ovid.com/site/resources/img/buttons/ovidmd_button_256x256.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02057" y="2288898"/>
            <a:ext cx="1136429" cy="113642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resourcecenter.ovid.com/site/resources/img/buttons/amirsys_buttons/amirsys_thumb.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423414" y="4749421"/>
            <a:ext cx="1035546" cy="1035546"/>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resourcecenter.ovid.com/site/resources/img/buttons/acland_portal_btn.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90126" y="4749421"/>
            <a:ext cx="1035546" cy="1035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6621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54"/>
                                        </p:tgtEl>
                                        <p:attrNameLst>
                                          <p:attrName>style.visibility</p:attrName>
                                        </p:attrNameLst>
                                      </p:cBhvr>
                                      <p:to>
                                        <p:strVal val="visible"/>
                                      </p:to>
                                    </p:set>
                                    <p:animEffect transition="in" filter="fade">
                                      <p:cBhvr>
                                        <p:cTn id="43" dur="1000"/>
                                        <p:tgtEl>
                                          <p:spTgt spid="2054"/>
                                        </p:tgtEl>
                                      </p:cBhvr>
                                    </p:animEffect>
                                    <p:anim calcmode="lin" valueType="num">
                                      <p:cBhvr>
                                        <p:cTn id="44" dur="1000" fill="hold"/>
                                        <p:tgtEl>
                                          <p:spTgt spid="2054"/>
                                        </p:tgtEl>
                                        <p:attrNameLst>
                                          <p:attrName>ppt_x</p:attrName>
                                        </p:attrNameLst>
                                      </p:cBhvr>
                                      <p:tavLst>
                                        <p:tav tm="0">
                                          <p:val>
                                            <p:strVal val="#ppt_x"/>
                                          </p:val>
                                        </p:tav>
                                        <p:tav tm="100000">
                                          <p:val>
                                            <p:strVal val="#ppt_x"/>
                                          </p:val>
                                        </p:tav>
                                      </p:tavLst>
                                    </p:anim>
                                    <p:anim calcmode="lin" valueType="num">
                                      <p:cBhvr>
                                        <p:cTn id="45" dur="1000" fill="hold"/>
                                        <p:tgtEl>
                                          <p:spTgt spid="205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056"/>
                                        </p:tgtEl>
                                        <p:attrNameLst>
                                          <p:attrName>style.visibility</p:attrName>
                                        </p:attrNameLst>
                                      </p:cBhvr>
                                      <p:to>
                                        <p:strVal val="visible"/>
                                      </p:to>
                                    </p:set>
                                    <p:animEffect transition="in" filter="fade">
                                      <p:cBhvr>
                                        <p:cTn id="48" dur="1000"/>
                                        <p:tgtEl>
                                          <p:spTgt spid="2056"/>
                                        </p:tgtEl>
                                      </p:cBhvr>
                                    </p:animEffect>
                                    <p:anim calcmode="lin" valueType="num">
                                      <p:cBhvr>
                                        <p:cTn id="49" dur="1000" fill="hold"/>
                                        <p:tgtEl>
                                          <p:spTgt spid="2056"/>
                                        </p:tgtEl>
                                        <p:attrNameLst>
                                          <p:attrName>ppt_x</p:attrName>
                                        </p:attrNameLst>
                                      </p:cBhvr>
                                      <p:tavLst>
                                        <p:tav tm="0">
                                          <p:val>
                                            <p:strVal val="#ppt_x"/>
                                          </p:val>
                                        </p:tav>
                                        <p:tav tm="100000">
                                          <p:val>
                                            <p:strVal val="#ppt_x"/>
                                          </p:val>
                                        </p:tav>
                                      </p:tavLst>
                                    </p:anim>
                                    <p:anim calcmode="lin" valueType="num">
                                      <p:cBhvr>
                                        <p:cTn id="50" dur="1000" fill="hold"/>
                                        <p:tgtEl>
                                          <p:spTgt spid="205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058"/>
                                        </p:tgtEl>
                                        <p:attrNameLst>
                                          <p:attrName>style.visibility</p:attrName>
                                        </p:attrNameLst>
                                      </p:cBhvr>
                                      <p:to>
                                        <p:strVal val="visible"/>
                                      </p:to>
                                    </p:set>
                                    <p:animEffect transition="in" filter="fade">
                                      <p:cBhvr>
                                        <p:cTn id="53" dur="1000"/>
                                        <p:tgtEl>
                                          <p:spTgt spid="2058"/>
                                        </p:tgtEl>
                                      </p:cBhvr>
                                    </p:animEffect>
                                    <p:anim calcmode="lin" valueType="num">
                                      <p:cBhvr>
                                        <p:cTn id="54" dur="1000" fill="hold"/>
                                        <p:tgtEl>
                                          <p:spTgt spid="2058"/>
                                        </p:tgtEl>
                                        <p:attrNameLst>
                                          <p:attrName>ppt_x</p:attrName>
                                        </p:attrNameLst>
                                      </p:cBhvr>
                                      <p:tavLst>
                                        <p:tav tm="0">
                                          <p:val>
                                            <p:strVal val="#ppt_x"/>
                                          </p:val>
                                        </p:tav>
                                        <p:tav tm="100000">
                                          <p:val>
                                            <p:strVal val="#ppt_x"/>
                                          </p:val>
                                        </p:tav>
                                      </p:tavLst>
                                    </p:anim>
                                    <p:anim calcmode="lin" valueType="num">
                                      <p:cBhvr>
                                        <p:cTn id="55"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051"/>
                                        </p:tgtEl>
                                        <p:attrNameLst>
                                          <p:attrName>style.visibility</p:attrName>
                                        </p:attrNameLst>
                                      </p:cBhvr>
                                      <p:to>
                                        <p:strVal val="visible"/>
                                      </p:to>
                                    </p:set>
                                    <p:animEffect transition="in" filter="fade">
                                      <p:cBhvr>
                                        <p:cTn id="67" dur="1000"/>
                                        <p:tgtEl>
                                          <p:spTgt spid="2051"/>
                                        </p:tgtEl>
                                      </p:cBhvr>
                                    </p:animEffect>
                                    <p:anim calcmode="lin" valueType="num">
                                      <p:cBhvr>
                                        <p:cTn id="68" dur="1000" fill="hold"/>
                                        <p:tgtEl>
                                          <p:spTgt spid="2051"/>
                                        </p:tgtEl>
                                        <p:attrNameLst>
                                          <p:attrName>ppt_x</p:attrName>
                                        </p:attrNameLst>
                                      </p:cBhvr>
                                      <p:tavLst>
                                        <p:tav tm="0">
                                          <p:val>
                                            <p:strVal val="#ppt_x"/>
                                          </p:val>
                                        </p:tav>
                                        <p:tav tm="100000">
                                          <p:val>
                                            <p:strVal val="#ppt_x"/>
                                          </p:val>
                                        </p:tav>
                                      </p:tavLst>
                                    </p:anim>
                                    <p:anim calcmode="lin" valueType="num">
                                      <p:cBhvr>
                                        <p:cTn id="69" dur="1000" fill="hold"/>
                                        <p:tgtEl>
                                          <p:spTgt spid="205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060"/>
                                        </p:tgtEl>
                                        <p:attrNameLst>
                                          <p:attrName>style.visibility</p:attrName>
                                        </p:attrNameLst>
                                      </p:cBhvr>
                                      <p:to>
                                        <p:strVal val="visible"/>
                                      </p:to>
                                    </p:set>
                                    <p:animEffect transition="in" filter="fade">
                                      <p:cBhvr>
                                        <p:cTn id="72" dur="1000"/>
                                        <p:tgtEl>
                                          <p:spTgt spid="2060"/>
                                        </p:tgtEl>
                                      </p:cBhvr>
                                    </p:animEffect>
                                    <p:anim calcmode="lin" valueType="num">
                                      <p:cBhvr>
                                        <p:cTn id="73" dur="1000" fill="hold"/>
                                        <p:tgtEl>
                                          <p:spTgt spid="2060"/>
                                        </p:tgtEl>
                                        <p:attrNameLst>
                                          <p:attrName>ppt_x</p:attrName>
                                        </p:attrNameLst>
                                      </p:cBhvr>
                                      <p:tavLst>
                                        <p:tav tm="0">
                                          <p:val>
                                            <p:strVal val="#ppt_x"/>
                                          </p:val>
                                        </p:tav>
                                        <p:tav tm="100000">
                                          <p:val>
                                            <p:strVal val="#ppt_x"/>
                                          </p:val>
                                        </p:tav>
                                      </p:tavLst>
                                    </p:anim>
                                    <p:anim calcmode="lin" valueType="num">
                                      <p:cBhvr>
                                        <p:cTn id="74" dur="1000" fill="hold"/>
                                        <p:tgtEl>
                                          <p:spTgt spid="206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062"/>
                                        </p:tgtEl>
                                        <p:attrNameLst>
                                          <p:attrName>style.visibility</p:attrName>
                                        </p:attrNameLst>
                                      </p:cBhvr>
                                      <p:to>
                                        <p:strVal val="visible"/>
                                      </p:to>
                                    </p:set>
                                    <p:animEffect transition="in" filter="fade">
                                      <p:cBhvr>
                                        <p:cTn id="77" dur="1000"/>
                                        <p:tgtEl>
                                          <p:spTgt spid="2062"/>
                                        </p:tgtEl>
                                      </p:cBhvr>
                                    </p:animEffect>
                                    <p:anim calcmode="lin" valueType="num">
                                      <p:cBhvr>
                                        <p:cTn id="78" dur="1000" fill="hold"/>
                                        <p:tgtEl>
                                          <p:spTgt spid="2062"/>
                                        </p:tgtEl>
                                        <p:attrNameLst>
                                          <p:attrName>ppt_x</p:attrName>
                                        </p:attrNameLst>
                                      </p:cBhvr>
                                      <p:tavLst>
                                        <p:tav tm="0">
                                          <p:val>
                                            <p:strVal val="#ppt_x"/>
                                          </p:val>
                                        </p:tav>
                                        <p:tav tm="100000">
                                          <p:val>
                                            <p:strVal val="#ppt_x"/>
                                          </p:val>
                                        </p:tav>
                                      </p:tavLst>
                                    </p:anim>
                                    <p:anim calcmode="lin" valueType="num">
                                      <p:cBhvr>
                                        <p:cTn id="79"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 y="3319077"/>
            <a:ext cx="8505825" cy="340995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 y="953911"/>
            <a:ext cx="8496300"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标题 3"/>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主题匹配</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725268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038" y="176213"/>
            <a:ext cx="8543925" cy="6505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椭圆 4"/>
          <p:cNvSpPr/>
          <p:nvPr/>
        </p:nvSpPr>
        <p:spPr>
          <a:xfrm>
            <a:off x="1269241" y="4367284"/>
            <a:ext cx="163773" cy="12282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484960" y="136752"/>
            <a:ext cx="639171" cy="5588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1727721"/>
            <a:ext cx="8496300" cy="2228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9505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fade">
                                      <p:cBhvr>
                                        <p:cTn id="17" dur="1000"/>
                                        <p:tgtEl>
                                          <p:spTgt spid="19459"/>
                                        </p:tgtEl>
                                      </p:cBhvr>
                                    </p:animEffect>
                                    <p:anim calcmode="lin" valueType="num">
                                      <p:cBhvr>
                                        <p:cTn id="18" dur="1000" fill="hold"/>
                                        <p:tgtEl>
                                          <p:spTgt spid="19459"/>
                                        </p:tgtEl>
                                        <p:attrNameLst>
                                          <p:attrName>ppt_x</p:attrName>
                                        </p:attrNameLst>
                                      </p:cBhvr>
                                      <p:tavLst>
                                        <p:tav tm="0">
                                          <p:val>
                                            <p:strVal val="#ppt_x"/>
                                          </p:val>
                                        </p:tav>
                                        <p:tav tm="100000">
                                          <p:val>
                                            <p:strVal val="#ppt_x"/>
                                          </p:val>
                                        </p:tav>
                                      </p:tavLst>
                                    </p:anim>
                                    <p:anim calcmode="lin" valueType="num">
                                      <p:cBhvr>
                                        <p:cTn id="19"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树形图</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611" y="978374"/>
            <a:ext cx="8505825" cy="2171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180975"/>
            <a:ext cx="8496300" cy="6496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27883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轮</a:t>
            </a:r>
            <a:r>
              <a:rPr lang="zh-CN" altLang="en-US" dirty="0" smtClean="0">
                <a:latin typeface="黑体" panose="02010609060101010101" pitchFamily="49" charset="-122"/>
                <a:ea typeface="黑体" panose="02010609060101010101" pitchFamily="49" charset="-122"/>
              </a:rPr>
              <a:t>排索引</a:t>
            </a:r>
            <a:endParaRPr lang="zh-CN" altLang="en-US" dirty="0">
              <a:latin typeface="黑体" panose="02010609060101010101" pitchFamily="49" charset="-122"/>
              <a:ea typeface="黑体" panose="02010609060101010101" pitchFamily="49" charset="-122"/>
            </a:endParaRPr>
          </a:p>
        </p:txBody>
      </p:sp>
      <p:sp>
        <p:nvSpPr>
          <p:cNvPr id="5" name="TextBox 4"/>
          <p:cNvSpPr txBox="1"/>
          <p:nvPr/>
        </p:nvSpPr>
        <p:spPr>
          <a:xfrm>
            <a:off x="1037230" y="3548418"/>
            <a:ext cx="7233313" cy="1200329"/>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smtClean="0">
                <a:latin typeface="黑体" panose="02010609060101010101" pitchFamily="49" charset="-122"/>
                <a:ea typeface="黑体" panose="02010609060101010101" pitchFamily="49" charset="-122"/>
              </a:rPr>
              <a:t>扩大检索的工具：</a:t>
            </a:r>
            <a:endParaRPr lang="en-US" altLang="zh-CN" sz="2400" dirty="0" smtClean="0">
              <a:latin typeface="黑体" panose="02010609060101010101" pitchFamily="49" charset="-122"/>
              <a:ea typeface="黑体" panose="02010609060101010101" pitchFamily="49" charset="-122"/>
            </a:endParaRPr>
          </a:p>
          <a:p>
            <a:pPr marL="342900" indent="-342900">
              <a:buFont typeface="Arial" panose="020B0604020202020204" pitchFamily="34" charset="0"/>
              <a:buChar char="•"/>
            </a:pPr>
            <a:r>
              <a:rPr lang="zh-CN" altLang="en-US" sz="2400" dirty="0" smtClean="0">
                <a:latin typeface="黑体" panose="02010609060101010101" pitchFamily="49" charset="-122"/>
                <a:ea typeface="黑体" panose="02010609060101010101" pitchFamily="49" charset="-122"/>
              </a:rPr>
              <a:t>检索主题词库中包含检索词的主题词</a:t>
            </a:r>
            <a:endParaRPr lang="en-US" altLang="zh-CN" sz="2400" dirty="0" smtClean="0">
              <a:latin typeface="黑体" panose="02010609060101010101" pitchFamily="49" charset="-122"/>
              <a:ea typeface="黑体" panose="02010609060101010101" pitchFamily="49" charset="-122"/>
            </a:endParaRPr>
          </a:p>
          <a:p>
            <a:endParaRPr lang="en-US" altLang="zh-CN" sz="2400" dirty="0" smtClean="0">
              <a:latin typeface="黑体" panose="02010609060101010101" pitchFamily="49" charset="-122"/>
              <a:ea typeface="黑体" panose="02010609060101010101" pitchFamily="49" charset="-122"/>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4325" y="978374"/>
            <a:ext cx="8515350" cy="2171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9112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613" y="208698"/>
            <a:ext cx="8486775" cy="586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9051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697173"/>
            <a:ext cx="8686800" cy="381000"/>
          </a:xfrm>
        </p:spPr>
        <p:txBody>
          <a:bodyPr/>
          <a:lstStyle/>
          <a:p>
            <a:pPr>
              <a:defRPr/>
            </a:pPr>
            <a:r>
              <a:rPr lang="en-US" altLang="zh-TW" b="1" dirty="0">
                <a:ea typeface="黑体" panose="02010609060101010101" pitchFamily="49" charset="-122"/>
                <a:cs typeface="Arial Unicode MS" pitchFamily="34" charset="-120"/>
              </a:rPr>
              <a:t>Drug Information </a:t>
            </a:r>
            <a:r>
              <a:rPr lang="en-US" altLang="zh-TW" b="1" dirty="0" smtClean="0">
                <a:ea typeface="黑体" panose="02010609060101010101" pitchFamily="49" charset="-122"/>
                <a:cs typeface="Arial Unicode MS" pitchFamily="34" charset="-120"/>
              </a:rPr>
              <a:t>Full </a:t>
            </a:r>
            <a:r>
              <a:rPr lang="en-US" altLang="zh-CN" b="1" dirty="0" smtClean="0">
                <a:ea typeface="黑体" panose="02010609060101010101" pitchFamily="49" charset="-122"/>
                <a:cs typeface="Arial Unicode MS" pitchFamily="34" charset="-120"/>
              </a:rPr>
              <a:t>T</a:t>
            </a:r>
            <a:r>
              <a:rPr lang="en-US" altLang="zh-TW" b="1" dirty="0" smtClean="0">
                <a:ea typeface="黑体" panose="02010609060101010101" pitchFamily="49" charset="-122"/>
                <a:cs typeface="Arial Unicode MS" pitchFamily="34" charset="-120"/>
              </a:rPr>
              <a:t>ext</a:t>
            </a:r>
            <a:r>
              <a:rPr lang="en-US" altLang="zh-TW" b="1" dirty="0">
                <a:ea typeface="黑体" panose="02010609060101010101" pitchFamily="49" charset="-122"/>
                <a:cs typeface="Arial Unicode MS" pitchFamily="34" charset="-120"/>
              </a:rPr>
              <a:t/>
            </a:r>
            <a:br>
              <a:rPr lang="en-US" altLang="zh-TW" b="1" dirty="0">
                <a:ea typeface="黑体" panose="02010609060101010101" pitchFamily="49" charset="-122"/>
                <a:cs typeface="Arial Unicode MS" pitchFamily="34" charset="-120"/>
              </a:rPr>
            </a:br>
            <a:r>
              <a:rPr lang="en-US" altLang="zh-CN" b="1" dirty="0">
                <a:ea typeface="黑体" panose="02010609060101010101" pitchFamily="49" charset="-122"/>
                <a:cs typeface="Arial Unicode MS" pitchFamily="34" charset="-120"/>
              </a:rPr>
              <a:t/>
            </a:r>
            <a:br>
              <a:rPr lang="en-US" altLang="zh-CN" b="1" dirty="0">
                <a:ea typeface="黑体" panose="02010609060101010101" pitchFamily="49" charset="-122"/>
                <a:cs typeface="Arial Unicode MS" pitchFamily="34" charset="-120"/>
              </a:rPr>
            </a:br>
            <a:endParaRPr lang="zh-CN" altLang="en-US" b="1" dirty="0">
              <a:ea typeface="黑体" panose="02010609060101010101" pitchFamily="49" charset="-122"/>
              <a:cs typeface="Arial Unicode MS" pitchFamily="34" charset="-12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980" y="962871"/>
            <a:ext cx="7523328" cy="5188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4668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88" y="1008015"/>
            <a:ext cx="8505825" cy="511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2"/>
          <p:cNvSpPr>
            <a:spLocks noGrp="1" noChangeArrowheads="1"/>
          </p:cNvSpPr>
          <p:nvPr>
            <p:ph type="title"/>
          </p:nvPr>
        </p:nvSpPr>
        <p:spPr>
          <a:xfrm>
            <a:off x="228600" y="697173"/>
            <a:ext cx="8686800" cy="381000"/>
          </a:xfrm>
        </p:spPr>
        <p:txBody>
          <a:bodyPr/>
          <a:lstStyle/>
          <a:p>
            <a:pPr>
              <a:defRPr/>
            </a:pPr>
            <a:r>
              <a:rPr lang="en-US" altLang="zh-TW" b="1" dirty="0">
                <a:ea typeface="黑体" panose="02010609060101010101" pitchFamily="49" charset="-122"/>
                <a:cs typeface="Arial Unicode MS" pitchFamily="34" charset="-120"/>
              </a:rPr>
              <a:t>Drug Information </a:t>
            </a:r>
            <a:r>
              <a:rPr lang="en-US" altLang="zh-TW" b="1" dirty="0" smtClean="0">
                <a:ea typeface="黑体" panose="02010609060101010101" pitchFamily="49" charset="-122"/>
                <a:cs typeface="Arial Unicode MS" pitchFamily="34" charset="-120"/>
              </a:rPr>
              <a:t>Full </a:t>
            </a:r>
            <a:r>
              <a:rPr lang="en-US" altLang="zh-CN" b="1" dirty="0" smtClean="0">
                <a:ea typeface="黑体" panose="02010609060101010101" pitchFamily="49" charset="-122"/>
                <a:cs typeface="Arial Unicode MS" pitchFamily="34" charset="-120"/>
              </a:rPr>
              <a:t>T</a:t>
            </a:r>
            <a:r>
              <a:rPr lang="en-US" altLang="zh-TW" b="1" dirty="0" smtClean="0">
                <a:ea typeface="黑体" panose="02010609060101010101" pitchFamily="49" charset="-122"/>
                <a:cs typeface="Arial Unicode MS" pitchFamily="34" charset="-120"/>
              </a:rPr>
              <a:t>ext</a:t>
            </a:r>
            <a:r>
              <a:rPr lang="en-US" altLang="zh-TW" b="1" dirty="0">
                <a:ea typeface="黑体" panose="02010609060101010101" pitchFamily="49" charset="-122"/>
                <a:cs typeface="Arial Unicode MS" pitchFamily="34" charset="-120"/>
              </a:rPr>
              <a:t/>
            </a:r>
            <a:br>
              <a:rPr lang="en-US" altLang="zh-TW" b="1" dirty="0">
                <a:ea typeface="黑体" panose="02010609060101010101" pitchFamily="49" charset="-122"/>
                <a:cs typeface="Arial Unicode MS" pitchFamily="34" charset="-120"/>
              </a:rPr>
            </a:br>
            <a:r>
              <a:rPr lang="en-US" altLang="zh-CN" b="1" dirty="0">
                <a:ea typeface="黑体" panose="02010609060101010101" pitchFamily="49" charset="-122"/>
                <a:cs typeface="Arial Unicode MS" pitchFamily="34" charset="-120"/>
              </a:rPr>
              <a:t/>
            </a:r>
            <a:br>
              <a:rPr lang="en-US" altLang="zh-CN" b="1" dirty="0">
                <a:ea typeface="黑体" panose="02010609060101010101" pitchFamily="49" charset="-122"/>
                <a:cs typeface="Arial Unicode MS" pitchFamily="34" charset="-120"/>
              </a:rPr>
            </a:br>
            <a:endParaRPr lang="zh-CN" altLang="en-US" b="1" dirty="0">
              <a:ea typeface="黑体" panose="02010609060101010101" pitchFamily="49" charset="-122"/>
              <a:cs typeface="Arial Unicode MS" pitchFamily="34" charset="-120"/>
            </a:endParaRPr>
          </a:p>
        </p:txBody>
      </p:sp>
    </p:spTree>
    <p:extLst>
      <p:ext uri="{BB962C8B-B14F-4D97-AF65-F5344CB8AC3E}">
        <p14:creationId xmlns:p14="http://schemas.microsoft.com/office/powerpoint/2010/main" xmlns="" val="1504019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8612" y="346526"/>
            <a:ext cx="8486775" cy="3571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椭圆 4"/>
          <p:cNvSpPr/>
          <p:nvPr/>
        </p:nvSpPr>
        <p:spPr>
          <a:xfrm>
            <a:off x="7249235" y="928322"/>
            <a:ext cx="843887" cy="5588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088" y="204788"/>
            <a:ext cx="8505825" cy="644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83662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88" y="40944"/>
            <a:ext cx="8505825" cy="6134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4673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729" y="54592"/>
            <a:ext cx="8216804" cy="6126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6052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0"/>
            <a:ext cx="8641773" cy="933450"/>
          </a:xfrm>
        </p:spPr>
        <p:txBody>
          <a:bodyPr/>
          <a:lstStyle/>
          <a:p>
            <a:r>
              <a:rPr lang="zh-CN" altLang="en-US" dirty="0">
                <a:latin typeface="黑体" panose="02010609060101010101" pitchFamily="49" charset="-122"/>
                <a:ea typeface="黑体" panose="02010609060101010101" pitchFamily="49" charset="-122"/>
              </a:rPr>
              <a:t>吉林</a:t>
            </a:r>
            <a:r>
              <a:rPr lang="zh-CN" altLang="en-US" dirty="0" smtClean="0">
                <a:latin typeface="黑体" panose="02010609060101010101" pitchFamily="49" charset="-122"/>
                <a:ea typeface="黑体" panose="02010609060101010101" pitchFamily="49" charset="-122"/>
              </a:rPr>
              <a:t>大学订购</a:t>
            </a:r>
            <a:r>
              <a:rPr lang="zh-CN" altLang="en-US" dirty="0">
                <a:latin typeface="黑体" panose="02010609060101010101" pitchFamily="49" charset="-122"/>
                <a:ea typeface="黑体" panose="02010609060101010101" pitchFamily="49" charset="-122"/>
              </a:rPr>
              <a:t>的</a:t>
            </a:r>
            <a:r>
              <a:rPr lang="en-US" altLang="zh-CN" dirty="0" smtClean="0">
                <a:latin typeface="+mn-lt"/>
                <a:ea typeface="黑体" panose="02010609060101010101" pitchFamily="49" charset="-122"/>
              </a:rPr>
              <a:t>Ovid</a:t>
            </a:r>
            <a:r>
              <a:rPr lang="zh-CN" altLang="en-US" dirty="0" smtClean="0">
                <a:latin typeface="黑体" panose="02010609060101010101" pitchFamily="49" charset="-122"/>
                <a:ea typeface="黑体" panose="02010609060101010101" pitchFamily="49" charset="-122"/>
              </a:rPr>
              <a:t>资源</a:t>
            </a:r>
            <a:endParaRPr lang="en-US" dirty="0">
              <a:latin typeface="黑体" panose="02010609060101010101" pitchFamily="49" charset="-122"/>
              <a:ea typeface="黑体" panose="02010609060101010101" pitchFamily="49" charset="-122"/>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703" y="1260215"/>
            <a:ext cx="7954230" cy="45810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52111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0"/>
            <a:ext cx="8686800" cy="626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95413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4977" y="-81888"/>
            <a:ext cx="8410575" cy="1085850"/>
          </a:xfrm>
        </p:spPr>
        <p:txBody>
          <a:bodyPr/>
          <a:lstStyle/>
          <a:p>
            <a:pPr eaLnBrk="1" hangingPunct="1">
              <a:defRPr/>
            </a:pPr>
            <a:r>
              <a:rPr lang="zh-CN" altLang="en-US" b="1" dirty="0" smtClean="0">
                <a:latin typeface="黑体" panose="02010609060101010101" pitchFamily="49" charset="-122"/>
                <a:ea typeface="黑体" panose="02010609060101010101" pitchFamily="49" charset="-122"/>
              </a:rPr>
              <a:t>常用字段检索</a:t>
            </a:r>
            <a:endParaRPr lang="en-US" b="1" dirty="0">
              <a:latin typeface="黑体" panose="02010609060101010101" pitchFamily="49" charset="-122"/>
              <a:ea typeface="黑体" panose="02010609060101010101" pitchFamily="49" charset="-122"/>
            </a:endParaRPr>
          </a:p>
        </p:txBody>
      </p:sp>
      <p:sp>
        <p:nvSpPr>
          <p:cNvPr id="2" name="TextBox 1"/>
          <p:cNvSpPr txBox="1"/>
          <p:nvPr/>
        </p:nvSpPr>
        <p:spPr>
          <a:xfrm>
            <a:off x="6811963" y="1412875"/>
            <a:ext cx="2160587" cy="3170238"/>
          </a:xfrm>
          <a:prstGeom prst="rect">
            <a:avLst/>
          </a:prstGeom>
          <a:solidFill>
            <a:schemeClr val="accent5">
              <a:lumMod val="90000"/>
            </a:schemeClr>
          </a:solidFill>
        </p:spPr>
        <p:txBody>
          <a:bodyPr>
            <a:spAutoFit/>
          </a:bodyPr>
          <a:lstStyle/>
          <a:p>
            <a:pPr>
              <a:defRPr/>
            </a:pPr>
            <a:r>
              <a:rPr lang="en-US" altLang="zh-CN" sz="2000" dirty="0">
                <a:solidFill>
                  <a:schemeClr val="bg1"/>
                </a:solidFill>
                <a:latin typeface="+mj-lt"/>
                <a:ea typeface="黑体" panose="02010609060101010101" pitchFamily="49" charset="-122"/>
              </a:rPr>
              <a:t>Find Citation </a:t>
            </a:r>
            <a:r>
              <a:rPr lang="zh-CN" altLang="en-US" sz="2000" dirty="0">
                <a:solidFill>
                  <a:schemeClr val="bg1"/>
                </a:solidFill>
                <a:latin typeface="+mj-lt"/>
                <a:ea typeface="黑体" panose="02010609060101010101" pitchFamily="49" charset="-122"/>
              </a:rPr>
              <a:t>可一步检索一组字段，如按作者名与文章题名，或按期刊名</a:t>
            </a:r>
            <a:r>
              <a:rPr lang="en-US" altLang="zh-CN" sz="2000" dirty="0">
                <a:solidFill>
                  <a:schemeClr val="bg1"/>
                </a:solidFill>
                <a:latin typeface="+mj-lt"/>
                <a:ea typeface="黑体" panose="02010609060101010101" pitchFamily="49" charset="-122"/>
              </a:rPr>
              <a:t>/</a:t>
            </a:r>
            <a:r>
              <a:rPr lang="zh-CN" altLang="en-US" sz="2000" dirty="0">
                <a:solidFill>
                  <a:schemeClr val="bg1"/>
                </a:solidFill>
                <a:latin typeface="+mj-lt"/>
                <a:ea typeface="黑体" panose="02010609060101010101" pitchFamily="49" charset="-122"/>
              </a:rPr>
              <a:t>卷号</a:t>
            </a:r>
            <a:r>
              <a:rPr lang="en-US" altLang="zh-CN" sz="2000" dirty="0">
                <a:solidFill>
                  <a:schemeClr val="bg1"/>
                </a:solidFill>
                <a:latin typeface="+mj-lt"/>
                <a:ea typeface="黑体" panose="02010609060101010101" pitchFamily="49" charset="-122"/>
              </a:rPr>
              <a:t>/</a:t>
            </a:r>
            <a:r>
              <a:rPr lang="zh-CN" altLang="en-US" sz="2000" dirty="0">
                <a:solidFill>
                  <a:schemeClr val="bg1"/>
                </a:solidFill>
                <a:latin typeface="+mj-lt"/>
                <a:ea typeface="黑体" panose="02010609060101010101" pitchFamily="49" charset="-122"/>
              </a:rPr>
              <a:t>期号</a:t>
            </a:r>
            <a:r>
              <a:rPr lang="en-US" altLang="zh-CN" sz="2000" dirty="0">
                <a:solidFill>
                  <a:schemeClr val="bg1"/>
                </a:solidFill>
                <a:latin typeface="+mj-lt"/>
                <a:ea typeface="黑体" panose="02010609060101010101" pitchFamily="49" charset="-122"/>
              </a:rPr>
              <a:t>/</a:t>
            </a:r>
            <a:r>
              <a:rPr lang="zh-CN" altLang="en-US" sz="2000" dirty="0">
                <a:solidFill>
                  <a:schemeClr val="bg1"/>
                </a:solidFill>
                <a:latin typeface="+mj-lt"/>
                <a:ea typeface="黑体" panose="02010609060101010101" pitchFamily="49" charset="-122"/>
              </a:rPr>
              <a:t>页码组合检索。利用少量的信息通过</a:t>
            </a:r>
            <a:r>
              <a:rPr lang="en-US" altLang="zh-CN" sz="2000" dirty="0">
                <a:solidFill>
                  <a:schemeClr val="bg1"/>
                </a:solidFill>
                <a:latin typeface="+mj-lt"/>
                <a:ea typeface="黑体" panose="02010609060101010101" pitchFamily="49" charset="-122"/>
              </a:rPr>
              <a:t> Find Citation </a:t>
            </a:r>
            <a:r>
              <a:rPr lang="zh-CN" altLang="en-US" sz="2000" dirty="0">
                <a:solidFill>
                  <a:schemeClr val="bg1"/>
                </a:solidFill>
                <a:latin typeface="+mj-lt"/>
                <a:ea typeface="黑体" panose="02010609060101010101" pitchFamily="49" charset="-122"/>
              </a:rPr>
              <a:t>来定位某个特定的文献。</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5292"/>
            <a:ext cx="6854872" cy="50719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97783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4977" y="-81888"/>
            <a:ext cx="8410575" cy="1085850"/>
          </a:xfrm>
        </p:spPr>
        <p:txBody>
          <a:bodyPr/>
          <a:lstStyle/>
          <a:p>
            <a:pPr eaLnBrk="1" hangingPunct="1">
              <a:defRPr/>
            </a:pPr>
            <a:r>
              <a:rPr lang="zh-CN" altLang="en-US" b="1" dirty="0">
                <a:latin typeface="黑体" panose="02010609060101010101" pitchFamily="49" charset="-122"/>
                <a:ea typeface="黑体" panose="02010609060101010101" pitchFamily="49" charset="-122"/>
              </a:rPr>
              <a:t>多个</a:t>
            </a:r>
            <a:r>
              <a:rPr lang="zh-CN" altLang="en-US" b="1" dirty="0" smtClean="0">
                <a:latin typeface="黑体" panose="02010609060101010101" pitchFamily="49" charset="-122"/>
                <a:ea typeface="黑体" panose="02010609060101010101" pitchFamily="49" charset="-122"/>
              </a:rPr>
              <a:t>字段检索</a:t>
            </a:r>
            <a:endParaRPr lang="en-US" b="1" dirty="0">
              <a:latin typeface="黑体" panose="02010609060101010101" pitchFamily="49" charset="-122"/>
              <a:ea typeface="黑体" panose="02010609060101010101" pitchFamily="49" charset="-122"/>
            </a:endParaRPr>
          </a:p>
        </p:txBody>
      </p:sp>
      <p:sp>
        <p:nvSpPr>
          <p:cNvPr id="2" name="TextBox 1"/>
          <p:cNvSpPr txBox="1"/>
          <p:nvPr/>
        </p:nvSpPr>
        <p:spPr>
          <a:xfrm>
            <a:off x="6907499" y="1412875"/>
            <a:ext cx="2160587" cy="1631216"/>
          </a:xfrm>
          <a:prstGeom prst="rect">
            <a:avLst/>
          </a:prstGeom>
          <a:solidFill>
            <a:schemeClr val="accent5">
              <a:lumMod val="90000"/>
            </a:schemeClr>
          </a:solidFill>
        </p:spPr>
        <p:txBody>
          <a:bodyPr>
            <a:spAutoFit/>
          </a:bodyPr>
          <a:lstStyle/>
          <a:p>
            <a:pPr>
              <a:defRPr/>
            </a:pPr>
            <a:r>
              <a:rPr lang="en-US" altLang="zh-CN" sz="2000" dirty="0" smtClean="0">
                <a:solidFill>
                  <a:schemeClr val="bg1"/>
                </a:solidFill>
                <a:latin typeface="+mj-lt"/>
                <a:ea typeface="黑体" panose="02010609060101010101" pitchFamily="49" charset="-122"/>
              </a:rPr>
              <a:t>Multi-field search </a:t>
            </a:r>
            <a:r>
              <a:rPr lang="zh-CN" altLang="en-US" sz="2000" dirty="0" smtClean="0">
                <a:solidFill>
                  <a:schemeClr val="bg1"/>
                </a:solidFill>
                <a:latin typeface="+mj-lt"/>
                <a:ea typeface="黑体" panose="02010609060101010101" pitchFamily="49" charset="-122"/>
              </a:rPr>
              <a:t>可同时进行多个字段、不同检索词的一步检索。</a:t>
            </a:r>
            <a:endParaRPr lang="zh-CN" altLang="en-US" sz="2000" dirty="0">
              <a:solidFill>
                <a:schemeClr val="bg1"/>
              </a:solidFill>
              <a:latin typeface="+mj-lt"/>
              <a:ea typeface="黑体" panose="02010609060101010101" pitchFamily="49" charset="-122"/>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218" y="891480"/>
            <a:ext cx="6800281" cy="46885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17194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925" y="960317"/>
            <a:ext cx="8543925" cy="4248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1986" name="Rectangle 2"/>
          <p:cNvSpPr>
            <a:spLocks noGrp="1" noChangeArrowheads="1"/>
          </p:cNvSpPr>
          <p:nvPr>
            <p:ph type="title"/>
          </p:nvPr>
        </p:nvSpPr>
        <p:spPr>
          <a:xfrm>
            <a:off x="179388" y="7938"/>
            <a:ext cx="8642350" cy="933450"/>
          </a:xfrm>
        </p:spPr>
        <p:txBody>
          <a:bodyPr/>
          <a:lstStyle/>
          <a:p>
            <a:r>
              <a:rPr lang="zh-CN" altLang="en-US" sz="3200" b="1" dirty="0" smtClean="0">
                <a:latin typeface="黑体" panose="02010609060101010101" pitchFamily="49" charset="-122"/>
                <a:ea typeface="黑体" panose="02010609060101010101" pitchFamily="49" charset="-122"/>
              </a:rPr>
              <a:t>字段检索</a:t>
            </a:r>
            <a:endParaRPr lang="zh-CN" altLang="en-US" sz="3200" dirty="0" smtClean="0">
              <a:latin typeface="黑体" panose="02010609060101010101" pitchFamily="49" charset="-122"/>
              <a:ea typeface="黑体" panose="02010609060101010101" pitchFamily="49" charset="-122"/>
            </a:endParaRPr>
          </a:p>
        </p:txBody>
      </p:sp>
      <p:sp>
        <p:nvSpPr>
          <p:cNvPr id="6" name="Rounded Rectangle 2"/>
          <p:cNvSpPr/>
          <p:nvPr/>
        </p:nvSpPr>
        <p:spPr>
          <a:xfrm>
            <a:off x="1214652" y="2930856"/>
            <a:ext cx="728616" cy="3889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4964" y="933021"/>
            <a:ext cx="8581885" cy="53811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2"/>
          <p:cNvSpPr/>
          <p:nvPr/>
        </p:nvSpPr>
        <p:spPr>
          <a:xfrm>
            <a:off x="499684" y="2163170"/>
            <a:ext cx="1429935" cy="3411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2260804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fade">
                                      <p:cBhvr>
                                        <p:cTn id="12" dur="1000"/>
                                        <p:tgtEl>
                                          <p:spTgt spid="13315"/>
                                        </p:tgtEl>
                                      </p:cBhvr>
                                    </p:animEffect>
                                    <p:anim calcmode="lin" valueType="num">
                                      <p:cBhvr>
                                        <p:cTn id="13" dur="1000" fill="hold"/>
                                        <p:tgtEl>
                                          <p:spTgt spid="13315"/>
                                        </p:tgtEl>
                                        <p:attrNameLst>
                                          <p:attrName>ppt_x</p:attrName>
                                        </p:attrNameLst>
                                      </p:cBhvr>
                                      <p:tavLst>
                                        <p:tav tm="0">
                                          <p:val>
                                            <p:strVal val="#ppt_x"/>
                                          </p:val>
                                        </p:tav>
                                        <p:tav tm="100000">
                                          <p:val>
                                            <p:strVal val="#ppt_x"/>
                                          </p:val>
                                        </p:tav>
                                      </p:tavLst>
                                    </p:anim>
                                    <p:anim calcmode="lin" valueType="num">
                                      <p:cBhvr>
                                        <p:cTn id="14"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324" y="782213"/>
            <a:ext cx="8496300" cy="6296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7106" name="Rectangle 2"/>
          <p:cNvSpPr>
            <a:spLocks noGrp="1" noChangeArrowheads="1"/>
          </p:cNvSpPr>
          <p:nvPr>
            <p:ph idx="4294967295"/>
          </p:nvPr>
        </p:nvSpPr>
        <p:spPr>
          <a:xfrm>
            <a:off x="0" y="182563"/>
            <a:ext cx="8229600" cy="6191250"/>
          </a:xfrm>
        </p:spPr>
        <p:txBody>
          <a:bodyPr/>
          <a:lstStyle/>
          <a:p>
            <a:pPr>
              <a:buFont typeface="Wingdings" pitchFamily="2" charset="2"/>
              <a:buNone/>
            </a:pPr>
            <a:r>
              <a:rPr lang="zh-CN" altLang="en-US" sz="3200" b="1" dirty="0" smtClean="0">
                <a:latin typeface="黑体" panose="02010609060101010101" pitchFamily="49" charset="-122"/>
                <a:ea typeface="黑体" panose="02010609060101010101" pitchFamily="49" charset="-122"/>
              </a:rPr>
              <a:t>打印、电子邮件、输出</a:t>
            </a:r>
            <a:endParaRPr altLang="zh-CN" sz="3200" b="1" dirty="0" smtClean="0">
              <a:latin typeface="黑体" panose="02010609060101010101" pitchFamily="49" charset="-122"/>
              <a:ea typeface="黑体" panose="02010609060101010101" pitchFamily="49" charset="-122"/>
            </a:endParaRPr>
          </a:p>
        </p:txBody>
      </p:sp>
      <p:sp>
        <p:nvSpPr>
          <p:cNvPr id="13" name="Rounded Rectangle 3"/>
          <p:cNvSpPr/>
          <p:nvPr/>
        </p:nvSpPr>
        <p:spPr>
          <a:xfrm>
            <a:off x="4776715" y="782213"/>
            <a:ext cx="3916909" cy="4507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40304886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220" y="112996"/>
            <a:ext cx="4158213" cy="604133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9872" y="791570"/>
            <a:ext cx="4704128" cy="536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2088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文献工具</a:t>
            </a:r>
            <a:endParaRPr lang="zh-CN" altLang="en-US" b="1" dirty="0">
              <a:latin typeface="黑体" panose="02010609060101010101" pitchFamily="49" charset="-122"/>
              <a:ea typeface="黑体" panose="02010609060101010101" pitchFamily="49" charset="-122"/>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9563" y="981075"/>
            <a:ext cx="8524875" cy="489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ounded Rectangle 3"/>
          <p:cNvSpPr/>
          <p:nvPr/>
        </p:nvSpPr>
        <p:spPr>
          <a:xfrm>
            <a:off x="6550925" y="782213"/>
            <a:ext cx="2142699" cy="50947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5" name="右箭头 4"/>
          <p:cNvSpPr/>
          <p:nvPr/>
        </p:nvSpPr>
        <p:spPr>
          <a:xfrm>
            <a:off x="5363569" y="4196683"/>
            <a:ext cx="1187355" cy="3957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036689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152400" y="0"/>
            <a:ext cx="8641773" cy="933450"/>
          </a:xfrm>
        </p:spPr>
        <p:txBody>
          <a:bodyPr/>
          <a:lstStyle/>
          <a:p>
            <a:r>
              <a:rPr lang="zh-CN" altLang="en-US" b="1" dirty="0" smtClean="0">
                <a:latin typeface="黑体" panose="02010609060101010101" pitchFamily="49" charset="-122"/>
                <a:ea typeface="黑体" panose="02010609060101010101" pitchFamily="49" charset="-122"/>
              </a:rPr>
              <a:t>文献工具</a:t>
            </a:r>
            <a:endParaRPr lang="zh-CN" altLang="en-US" b="1" dirty="0">
              <a:latin typeface="黑体" panose="02010609060101010101" pitchFamily="49" charset="-122"/>
              <a:ea typeface="黑体" panose="02010609060101010101" pitchFamily="49" charset="-122"/>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3170" y="1172997"/>
            <a:ext cx="6296025" cy="3638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ounded Rectangle 3"/>
          <p:cNvSpPr/>
          <p:nvPr/>
        </p:nvSpPr>
        <p:spPr>
          <a:xfrm>
            <a:off x="6196084" y="2060811"/>
            <a:ext cx="1357952" cy="28660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1333025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 y="209550"/>
            <a:ext cx="8642350" cy="1085850"/>
          </a:xfrm>
        </p:spPr>
        <p:txBody>
          <a:bodyPr/>
          <a:lstStyle/>
          <a:p>
            <a:pPr>
              <a:defRPr/>
            </a:pPr>
            <a:endParaRPr lang="zh-TW" altLang="en-US"/>
          </a:p>
        </p:txBody>
      </p:sp>
      <p:sp>
        <p:nvSpPr>
          <p:cNvPr id="27651" name="Content Placeholder 2"/>
          <p:cNvSpPr>
            <a:spLocks noGrp="1"/>
          </p:cNvSpPr>
          <p:nvPr>
            <p:ph idx="1"/>
          </p:nvPr>
        </p:nvSpPr>
        <p:spPr/>
        <p:txBody>
          <a:bodyPr/>
          <a:lstStyle/>
          <a:p>
            <a:endParaRPr lang="zh-TW" altLang="en-US" smtClean="0"/>
          </a:p>
        </p:txBody>
      </p:sp>
      <p:pic>
        <p:nvPicPr>
          <p:cNvPr id="2765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3363"/>
            <a:ext cx="9144000" cy="623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4"/>
          <p:cNvSpPr/>
          <p:nvPr/>
        </p:nvSpPr>
        <p:spPr>
          <a:xfrm>
            <a:off x="3200400" y="2895600"/>
            <a:ext cx="304800" cy="381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Oval 5"/>
          <p:cNvSpPr/>
          <p:nvPr/>
        </p:nvSpPr>
        <p:spPr>
          <a:xfrm>
            <a:off x="228600" y="3581400"/>
            <a:ext cx="3048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Oval 6"/>
          <p:cNvSpPr/>
          <p:nvPr/>
        </p:nvSpPr>
        <p:spPr>
          <a:xfrm>
            <a:off x="6096000" y="6019800"/>
            <a:ext cx="381000" cy="381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Straight Arrow Connector 8"/>
          <p:cNvCxnSpPr/>
          <p:nvPr/>
        </p:nvCxnSpPr>
        <p:spPr>
          <a:xfrm rot="5400000" flipH="1" flipV="1">
            <a:off x="6781800" y="838200"/>
            <a:ext cx="914400"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1719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95625" y="317500"/>
            <a:ext cx="2857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Rectangle 5"/>
          <p:cNvSpPr>
            <a:spLocks noChangeArrowheads="1"/>
          </p:cNvSpPr>
          <p:nvPr/>
        </p:nvSpPr>
        <p:spPr bwMode="auto">
          <a:xfrm>
            <a:off x="0" y="1270000"/>
            <a:ext cx="9128125"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zh-TW" altLang="en-US" sz="4400">
                <a:solidFill>
                  <a:srgbClr val="000000"/>
                </a:solidFill>
                <a:latin typeface="Calibri" pitchFamily="34" charset="0"/>
                <a:ea typeface="新細明體" pitchFamily="18" charset="-120"/>
              </a:rPr>
              <a:t>感谢您</a:t>
            </a:r>
          </a:p>
        </p:txBody>
      </p:sp>
      <p:sp>
        <p:nvSpPr>
          <p:cNvPr id="28676" name="Rectangle 6"/>
          <p:cNvSpPr>
            <a:spLocks noChangeArrowheads="1"/>
          </p:cNvSpPr>
          <p:nvPr/>
        </p:nvSpPr>
        <p:spPr bwMode="auto">
          <a:xfrm>
            <a:off x="1468438" y="2063750"/>
            <a:ext cx="6350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zh-TW" altLang="en-US" sz="2800">
                <a:solidFill>
                  <a:srgbClr val="999999"/>
                </a:solidFill>
                <a:latin typeface="Calibri" pitchFamily="34" charset="0"/>
                <a:ea typeface="新細明體" pitchFamily="18" charset="-120"/>
              </a:rPr>
              <a:t>本幻灯片内容包含挑选的图像文件。</a:t>
            </a:r>
          </a:p>
        </p:txBody>
      </p:sp>
      <p:sp>
        <p:nvSpPr>
          <p:cNvPr id="28677" name="Rectangle 7"/>
          <p:cNvSpPr>
            <a:spLocks noChangeArrowheads="1"/>
          </p:cNvSpPr>
          <p:nvPr/>
        </p:nvSpPr>
        <p:spPr bwMode="auto">
          <a:xfrm>
            <a:off x="1190625" y="3651250"/>
            <a:ext cx="6826250" cy="12985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r>
              <a:rPr lang="zh-TW" altLang="en-US" sz="1400" b="1">
                <a:solidFill>
                  <a:srgbClr val="000000"/>
                </a:solidFill>
                <a:latin typeface="Calibri" pitchFamily="34" charset="0"/>
                <a:ea typeface="新細明體" pitchFamily="18" charset="-120"/>
              </a:rPr>
              <a:t>版权声明</a:t>
            </a:r>
          </a:p>
          <a:p>
            <a:endParaRPr lang="zh-TW" altLang="en-US" sz="1300">
              <a:solidFill>
                <a:srgbClr val="000000"/>
              </a:solidFill>
              <a:latin typeface="Calibri" pitchFamily="34" charset="0"/>
              <a:ea typeface="新細明體" pitchFamily="18" charset="-120"/>
            </a:endParaRPr>
          </a:p>
          <a:p>
            <a:r>
              <a:rPr lang="zh-TW" altLang="en-US" sz="1300">
                <a:solidFill>
                  <a:srgbClr val="000000"/>
                </a:solidFill>
                <a:latin typeface="Calibri" pitchFamily="34" charset="0"/>
                <a:ea typeface="新細明體" pitchFamily="18" charset="-120"/>
              </a:rPr>
              <a:t>本网站提供的服务中对于由</a:t>
            </a:r>
            <a:r>
              <a:rPr lang="en-US" altLang="zh-TW" sz="1300">
                <a:solidFill>
                  <a:srgbClr val="000000"/>
                </a:solidFill>
                <a:latin typeface="Calibri" pitchFamily="34" charset="0"/>
                <a:ea typeface="新細明體" pitchFamily="18" charset="-120"/>
              </a:rPr>
              <a:t>Ovid</a:t>
            </a:r>
            <a:r>
              <a:rPr lang="zh-TW" altLang="en-US" sz="1300">
                <a:solidFill>
                  <a:srgbClr val="000000"/>
                </a:solidFill>
                <a:latin typeface="Calibri" pitchFamily="34" charset="0"/>
                <a:ea typeface="新細明體" pitchFamily="18" charset="-120"/>
              </a:rPr>
              <a:t>或其授权者提供包括但不限于文字、照片、图像和其他档案等数据保留所有权利。除上述指定授权使用范围之外，不得复制、修改、散布或以任何其他方式使用本网站提供的内容。同时不得以镜像方式保存任何来自于本网站以及其他服务器的内容。任何未经授权使用本网站内容者皆可能违反了著作权、商标、隐私、宣传、通讯之相关法令及法规。</a:t>
            </a:r>
          </a:p>
        </p:txBody>
      </p:sp>
    </p:spTree>
    <p:extLst>
      <p:ext uri="{BB962C8B-B14F-4D97-AF65-F5344CB8AC3E}">
        <p14:creationId xmlns:p14="http://schemas.microsoft.com/office/powerpoint/2010/main" xmlns="" val="3780190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19401" y="1828800"/>
            <a:ext cx="6172200" cy="933450"/>
          </a:xfrm>
          <a:prstGeom prst="rect">
            <a:avLst/>
          </a:prstGeom>
          <a:noFill/>
          <a:ln w="12700" cmpd="dbl">
            <a:noFill/>
            <a:round/>
            <a:headEnd/>
            <a:tailEnd/>
          </a:ln>
          <a:scene3d>
            <a:camera prst="orthographicFront"/>
            <a:lightRig rig="threePt" dir="t"/>
          </a:scene3d>
          <a:sp3d>
            <a:bevelT w="0" h="63500"/>
            <a:bevelB w="0" h="63500"/>
          </a:sp3d>
        </p:spPr>
        <p:txBody>
          <a:bodyPr vert="horz" wrap="square" lIns="182880" tIns="45720" rIns="91440" bIns="45720" numCol="1" anchor="ctr" anchorCtr="0" compatLnSpc="1">
            <a:prstTxWarp prst="textNoShape">
              <a:avLst/>
            </a:prstTxWarp>
          </a:bodyPr>
          <a:lstStyle>
            <a:lvl1pPr marL="0" inden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kern="0" dirty="0" smtClean="0">
              <a:latin typeface="+mj-lt"/>
              <a:ea typeface="+mj-ea"/>
              <a:cs typeface="ＭＳ Ｐゴシック"/>
            </a:endParaRPr>
          </a:p>
        </p:txBody>
      </p:sp>
      <p:sp>
        <p:nvSpPr>
          <p:cNvPr id="5" name="Subtitle 9"/>
          <p:cNvSpPr txBox="1">
            <a:spLocks/>
          </p:cNvSpPr>
          <p:nvPr/>
        </p:nvSpPr>
        <p:spPr bwMode="auto">
          <a:xfrm>
            <a:off x="3276600" y="1647825"/>
            <a:ext cx="56388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b="1" baseline="2000">
                <a:solidFill>
                  <a:srgbClr val="0768A9"/>
                </a:solidFill>
                <a:latin typeface="+mn-lt"/>
                <a:ea typeface="+mn-ea"/>
                <a:cs typeface="ＭＳ Ｐゴシック"/>
              </a:defRPr>
            </a:lvl1pPr>
            <a:lvl2pPr marL="569913" indent="-225425" algn="l" rtl="0" eaLnBrk="0" fontAlgn="base" hangingPunct="0">
              <a:spcBef>
                <a:spcPct val="20000"/>
              </a:spcBef>
              <a:spcAft>
                <a:spcPct val="0"/>
              </a:spcAft>
              <a:buChar char="–"/>
              <a:defRPr sz="2000">
                <a:solidFill>
                  <a:srgbClr val="757575"/>
                </a:solidFill>
                <a:latin typeface="+mn-lt"/>
                <a:ea typeface="+mn-ea"/>
                <a:cs typeface="ＭＳ Ｐゴシック"/>
              </a:defRPr>
            </a:lvl2pPr>
            <a:lvl3pPr marL="800100" indent="-228600" algn="l" rtl="0" eaLnBrk="0" fontAlgn="base" hangingPunct="0">
              <a:spcBef>
                <a:spcPct val="20000"/>
              </a:spcBef>
              <a:spcAft>
                <a:spcPct val="0"/>
              </a:spcAft>
              <a:buChar char="•"/>
              <a:defRPr sz="2000">
                <a:solidFill>
                  <a:srgbClr val="757575"/>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rgbClr val="757575"/>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rgbClr val="757575"/>
                </a:solidFill>
                <a:latin typeface="+mn-lt"/>
                <a:ea typeface="+mn-ea"/>
                <a:cs typeface="ＭＳ Ｐゴシック"/>
              </a:defRPr>
            </a:lvl5pPr>
            <a:lvl6pPr marL="2514600" indent="-228600" algn="l" rtl="0" fontAlgn="base">
              <a:spcBef>
                <a:spcPct val="20000"/>
              </a:spcBef>
              <a:spcAft>
                <a:spcPct val="0"/>
              </a:spcAft>
              <a:buChar char="»"/>
              <a:defRPr sz="2000">
                <a:solidFill>
                  <a:srgbClr val="757575"/>
                </a:solidFill>
                <a:latin typeface="+mn-lt"/>
                <a:ea typeface="+mn-ea"/>
              </a:defRPr>
            </a:lvl6pPr>
            <a:lvl7pPr marL="2971800" indent="-228600" algn="l" rtl="0" fontAlgn="base">
              <a:spcBef>
                <a:spcPct val="20000"/>
              </a:spcBef>
              <a:spcAft>
                <a:spcPct val="0"/>
              </a:spcAft>
              <a:buChar char="»"/>
              <a:defRPr sz="2000">
                <a:solidFill>
                  <a:srgbClr val="757575"/>
                </a:solidFill>
                <a:latin typeface="+mn-lt"/>
                <a:ea typeface="+mn-ea"/>
              </a:defRPr>
            </a:lvl7pPr>
            <a:lvl8pPr marL="3429000" indent="-228600" algn="l" rtl="0" fontAlgn="base">
              <a:spcBef>
                <a:spcPct val="20000"/>
              </a:spcBef>
              <a:spcAft>
                <a:spcPct val="0"/>
              </a:spcAft>
              <a:buChar char="»"/>
              <a:defRPr sz="2000">
                <a:solidFill>
                  <a:srgbClr val="757575"/>
                </a:solidFill>
                <a:latin typeface="+mn-lt"/>
                <a:ea typeface="+mn-ea"/>
              </a:defRPr>
            </a:lvl8pPr>
            <a:lvl9pPr marL="3886200" indent="-228600" algn="l" rtl="0" fontAlgn="base">
              <a:spcBef>
                <a:spcPct val="20000"/>
              </a:spcBef>
              <a:spcAft>
                <a:spcPct val="0"/>
              </a:spcAft>
              <a:buChar char="»"/>
              <a:defRPr sz="2000">
                <a:solidFill>
                  <a:srgbClr val="757575"/>
                </a:solidFill>
                <a:latin typeface="+mn-lt"/>
                <a:ea typeface="+mn-ea"/>
              </a:defRPr>
            </a:lvl9pPr>
          </a:lstStyle>
          <a:p>
            <a:pPr algn="ctr"/>
            <a:r>
              <a:rPr lang="en-US" sz="4400" b="0" kern="0" baseline="0" dirty="0" smtClean="0"/>
              <a:t>LWW </a:t>
            </a:r>
            <a:r>
              <a:rPr lang="zh-CN" altLang="en-US" sz="4400" kern="0" baseline="0" dirty="0" smtClean="0">
                <a:latin typeface="黑体" panose="02010609060101010101" pitchFamily="49" charset="-122"/>
                <a:ea typeface="黑体" panose="02010609060101010101" pitchFamily="49" charset="-122"/>
              </a:rPr>
              <a:t>医学资源</a:t>
            </a:r>
            <a:endParaRPr lang="en-US" altLang="zh-CN" sz="4400" kern="0" baseline="0" dirty="0" smtClean="0">
              <a:latin typeface="黑体" panose="02010609060101010101" pitchFamily="49" charset="-122"/>
              <a:ea typeface="黑体" panose="02010609060101010101" pitchFamily="49" charset="-122"/>
            </a:endParaRPr>
          </a:p>
          <a:p>
            <a:pPr algn="ctr"/>
            <a:r>
              <a:rPr lang="zh-CN" altLang="en-US" sz="4400" kern="0" baseline="0" dirty="0" smtClean="0">
                <a:latin typeface="黑体" panose="02010609060101010101" pitchFamily="49" charset="-122"/>
                <a:ea typeface="黑体" panose="02010609060101010101" pitchFamily="49" charset="-122"/>
              </a:rPr>
              <a:t>内容特色</a:t>
            </a:r>
            <a:endParaRPr lang="en-US" sz="4400" kern="0" baseline="0" dirty="0" smtClean="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506434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ov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750" y="6310313"/>
            <a:ext cx="2381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Rectangle 5"/>
          <p:cNvSpPr>
            <a:spLocks noChangeArrowheads="1"/>
          </p:cNvSpPr>
          <p:nvPr/>
        </p:nvSpPr>
        <p:spPr bwMode="auto">
          <a:xfrm>
            <a:off x="2857500" y="6350000"/>
            <a:ext cx="555625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altLang="zh-TW" sz="900">
                <a:solidFill>
                  <a:srgbClr val="999999"/>
                </a:solidFill>
                <a:latin typeface="Calibri" pitchFamily="34" charset="0"/>
                <a:ea typeface="新細明體" pitchFamily="18" charset="-120"/>
              </a:rPr>
              <a:t>Copyright 2010 Adis Data Information BV.</a:t>
            </a:r>
          </a:p>
        </p:txBody>
      </p:sp>
      <p:sp>
        <p:nvSpPr>
          <p:cNvPr id="29700" name="Rectangle 6"/>
          <p:cNvSpPr>
            <a:spLocks noChangeArrowheads="1"/>
          </p:cNvSpPr>
          <p:nvPr/>
        </p:nvSpPr>
        <p:spPr bwMode="auto">
          <a:xfrm>
            <a:off x="8572500" y="6350000"/>
            <a:ext cx="47625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zh-TW" sz="900">
                <a:solidFill>
                  <a:srgbClr val="999999"/>
                </a:solidFill>
                <a:latin typeface="Calibri" pitchFamily="34" charset="0"/>
                <a:ea typeface="新細明體" pitchFamily="18" charset="-120"/>
              </a:rPr>
              <a:t>2</a:t>
            </a:r>
          </a:p>
        </p:txBody>
      </p:sp>
      <p:pic>
        <p:nvPicPr>
          <p:cNvPr id="29701" name="Picture 7" descr="Co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00" y="635000"/>
            <a:ext cx="4445000" cy="40560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9702" name="Rectangle 8"/>
          <p:cNvSpPr>
            <a:spLocks noChangeArrowheads="1"/>
          </p:cNvSpPr>
          <p:nvPr/>
        </p:nvSpPr>
        <p:spPr bwMode="auto">
          <a:xfrm>
            <a:off x="0" y="79375"/>
            <a:ext cx="9128125"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ltLang="zh-TW" sz="2300">
                <a:solidFill>
                  <a:srgbClr val="000000"/>
                </a:solidFill>
                <a:latin typeface="Calibri" pitchFamily="34" charset="0"/>
                <a:ea typeface="新細明體" pitchFamily="18" charset="-120"/>
              </a:rPr>
              <a:t>Fig. 1</a:t>
            </a:r>
          </a:p>
        </p:txBody>
      </p:sp>
      <p:sp>
        <p:nvSpPr>
          <p:cNvPr id="29703" name="Rectangle 9"/>
          <p:cNvSpPr>
            <a:spLocks noChangeArrowheads="1"/>
          </p:cNvSpPr>
          <p:nvPr/>
        </p:nvSpPr>
        <p:spPr bwMode="auto">
          <a:xfrm>
            <a:off x="6191250" y="635000"/>
            <a:ext cx="2857500" cy="11922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r>
              <a:rPr lang="en-US" altLang="zh-TW" sz="900" b="1">
                <a:solidFill>
                  <a:srgbClr val="000000"/>
                </a:solidFill>
                <a:latin typeface="Calibri" pitchFamily="34" charset="0"/>
                <a:ea typeface="新細明體" pitchFamily="18" charset="-120"/>
              </a:rPr>
              <a:t>Cost effectiveness of preventive screening programmes for type 2 diabetes mellitus in Germany.</a:t>
            </a:r>
          </a:p>
          <a:p>
            <a:r>
              <a:rPr lang="en-US" altLang="zh-TW" sz="900">
                <a:solidFill>
                  <a:srgbClr val="000000"/>
                </a:solidFill>
                <a:latin typeface="Calibri" pitchFamily="34" charset="0"/>
                <a:ea typeface="新細明體" pitchFamily="18" charset="-120"/>
              </a:rPr>
              <a:t>Schaufler TM; Wolff M</a:t>
            </a:r>
          </a:p>
          <a:p>
            <a:endParaRPr lang="en-US" altLang="zh-TW" sz="900">
              <a:solidFill>
                <a:srgbClr val="000000"/>
              </a:solidFill>
              <a:latin typeface="Calibri" pitchFamily="34" charset="0"/>
              <a:ea typeface="新細明體" pitchFamily="18" charset="-120"/>
            </a:endParaRPr>
          </a:p>
          <a:p>
            <a:r>
              <a:rPr lang="en-US" altLang="zh-TW" sz="900">
                <a:solidFill>
                  <a:srgbClr val="000000"/>
                </a:solidFill>
                <a:latin typeface="Calibri" pitchFamily="34" charset="0"/>
                <a:ea typeface="新細明體" pitchFamily="18" charset="-120"/>
              </a:rPr>
              <a:t>Applied Health Economics &amp; Health Policy.  8(3):191-202, 2010.</a:t>
            </a:r>
          </a:p>
          <a:p>
            <a:r>
              <a:rPr lang="en-US" altLang="zh-TW" sz="900">
                <a:solidFill>
                  <a:srgbClr val="000000"/>
                </a:solidFill>
                <a:latin typeface="Calibri" pitchFamily="34" charset="0"/>
                <a:ea typeface="新細明體" pitchFamily="18" charset="-120"/>
              </a:rPr>
              <a:t>DOI??? 10.2165/11532880-000000000-00000</a:t>
            </a:r>
          </a:p>
        </p:txBody>
      </p:sp>
      <p:sp>
        <p:nvSpPr>
          <p:cNvPr id="29704" name="Rectangle 10"/>
          <p:cNvSpPr>
            <a:spLocks noChangeArrowheads="1"/>
          </p:cNvSpPr>
          <p:nvPr/>
        </p:nvSpPr>
        <p:spPr bwMode="auto">
          <a:xfrm>
            <a:off x="6191250" y="2540000"/>
            <a:ext cx="285750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anchor="ctr">
            <a:spAutoFit/>
          </a:bodyPr>
          <a:lstStyle/>
          <a:p>
            <a:r>
              <a:rPr lang="en-US" altLang="zh-TW" sz="900">
                <a:solidFill>
                  <a:srgbClr val="000000"/>
                </a:solidFill>
                <a:latin typeface="Calibri" pitchFamily="34" charset="0"/>
                <a:ea typeface="新細明體" pitchFamily="18" charset="-120"/>
              </a:rPr>
              <a:t>Fig. 1  Basic outline of the microsimulation model. MI = myocardial infarction.</a:t>
            </a:r>
          </a:p>
        </p:txBody>
      </p:sp>
    </p:spTree>
    <p:extLst>
      <p:ext uri="{BB962C8B-B14F-4D97-AF65-F5344CB8AC3E}">
        <p14:creationId xmlns:p14="http://schemas.microsoft.com/office/powerpoint/2010/main" xmlns="" val="3280283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期刊浏览</a:t>
            </a:r>
            <a:endParaRPr lang="zh-CN" altLang="en-US" b="1" dirty="0">
              <a:latin typeface="黑体" panose="02010609060101010101" pitchFamily="49" charset="-122"/>
              <a:ea typeface="黑体" panose="02010609060101010101" pitchFamily="49" charset="-122"/>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967" y="923418"/>
            <a:ext cx="9020033" cy="57998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7"/>
          <p:cNvSpPr txBox="1">
            <a:spLocks noChangeArrowheads="1"/>
          </p:cNvSpPr>
          <p:nvPr/>
        </p:nvSpPr>
        <p:spPr bwMode="auto">
          <a:xfrm>
            <a:off x="2291107" y="2525617"/>
            <a:ext cx="2144416" cy="707886"/>
          </a:xfrm>
          <a:prstGeom prst="rect">
            <a:avLst/>
          </a:prstGeom>
          <a:solidFill>
            <a:srgbClr val="0768A9"/>
          </a:solidFill>
          <a:ln w="9525">
            <a:solidFill>
              <a:srgbClr val="0768A9"/>
            </a:solidFill>
            <a:miter lim="800000"/>
            <a:headEnd/>
            <a:tailEnd/>
          </a:ln>
          <a:effectLst>
            <a:outerShdw blurRad="50800" dist="38100" dir="5400000" algn="t" rotWithShape="0">
              <a:prstClr val="black">
                <a:alpha val="40000"/>
              </a:prstClr>
            </a:outerShdw>
          </a:effectLst>
        </p:spPr>
        <p:txBody>
          <a:bodyPr wrap="square">
            <a:spAutoFit/>
          </a:bodyPr>
          <a:lstStyle>
            <a:defPPr>
              <a:defRPr lang="en-US"/>
            </a:defPPr>
            <a:lvl1pPr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400" kern="1200">
                <a:solidFill>
                  <a:schemeClr val="tx1"/>
                </a:solidFill>
                <a:latin typeface="Arial" pitchFamily="34" charset="0"/>
                <a:ea typeface="ＭＳ Ｐゴシック" pitchFamily="34" charset="-128"/>
                <a:cs typeface="+mn-cs"/>
              </a:defRPr>
            </a:lvl9pPr>
          </a:lstStyle>
          <a:p>
            <a:pPr eaLnBrk="1" hangingPunct="1"/>
            <a:r>
              <a:rPr lang="zh-CN" altLang="en-US"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按刊名进行浏览</a:t>
            </a:r>
            <a:endParaRPr lang="en-US" altLang="zh-CN"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eaLnBrk="1" hangingPunct="1"/>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按</a:t>
            </a:r>
            <a:r>
              <a:rPr lang="zh-CN" altLang="en-US"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学科进行浏览</a:t>
            </a:r>
            <a:endPar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7" name="直接箭头连接符 6"/>
          <p:cNvCxnSpPr/>
          <p:nvPr/>
        </p:nvCxnSpPr>
        <p:spPr>
          <a:xfrm flipH="1">
            <a:off x="1596789" y="2879560"/>
            <a:ext cx="694318" cy="35394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1749189" y="3233503"/>
            <a:ext cx="1614126" cy="197994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3"/>
          <p:cNvSpPr/>
          <p:nvPr/>
        </p:nvSpPr>
        <p:spPr>
          <a:xfrm>
            <a:off x="232011" y="2224585"/>
            <a:ext cx="1711937" cy="3462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3959288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单刊浏览</a:t>
            </a:r>
            <a:endParaRPr lang="zh-CN" altLang="en-US" b="1" dirty="0">
              <a:latin typeface="黑体" panose="02010609060101010101" pitchFamily="49" charset="-122"/>
              <a:ea typeface="黑体" panose="02010609060101010101" pitchFamily="49" charset="-122"/>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175" y="923925"/>
            <a:ext cx="8629650" cy="5934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7043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065" y="1028053"/>
            <a:ext cx="8205716" cy="48969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图书浏览</a:t>
            </a:r>
            <a:endParaRPr lang="zh-CN" altLang="en-US" b="1" dirty="0">
              <a:latin typeface="黑体" panose="02010609060101010101" pitchFamily="49" charset="-122"/>
              <a:ea typeface="黑体" panose="02010609060101010101" pitchFamily="49" charset="-122"/>
            </a:endParaRPr>
          </a:p>
        </p:txBody>
      </p:sp>
      <p:cxnSp>
        <p:nvCxnSpPr>
          <p:cNvPr id="8" name="直接箭头连接符 7"/>
          <p:cNvCxnSpPr/>
          <p:nvPr/>
        </p:nvCxnSpPr>
        <p:spPr>
          <a:xfrm flipH="1">
            <a:off x="1596790" y="4258101"/>
            <a:ext cx="1160058" cy="7642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1596789" y="3233503"/>
            <a:ext cx="694318" cy="24303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1596789" y="1842449"/>
            <a:ext cx="846718" cy="117370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7"/>
          <p:cNvSpPr txBox="1">
            <a:spLocks noChangeArrowheads="1"/>
          </p:cNvSpPr>
          <p:nvPr/>
        </p:nvSpPr>
        <p:spPr bwMode="auto">
          <a:xfrm>
            <a:off x="2443507" y="3122590"/>
            <a:ext cx="2144416" cy="1015663"/>
          </a:xfrm>
          <a:prstGeom prst="rect">
            <a:avLst/>
          </a:prstGeom>
          <a:solidFill>
            <a:srgbClr val="0768A9"/>
          </a:solidFill>
          <a:ln w="9525">
            <a:solidFill>
              <a:srgbClr val="0768A9"/>
            </a:solidFill>
            <a:miter lim="800000"/>
            <a:headEnd/>
            <a:tailEnd/>
          </a:ln>
          <a:effectLst>
            <a:outerShdw blurRad="50800" dist="38100" dir="5400000" algn="t" rotWithShape="0">
              <a:prstClr val="black">
                <a:alpha val="40000"/>
              </a:prstClr>
            </a:outerShdw>
          </a:effectLst>
        </p:spPr>
        <p:txBody>
          <a:bodyPr wrap="square">
            <a:spAutoFit/>
          </a:bodyPr>
          <a:lstStyle>
            <a:defPPr>
              <a:defRPr lang="en-US"/>
            </a:defPPr>
            <a:lvl1pPr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400" kern="1200">
                <a:solidFill>
                  <a:schemeClr val="tx1"/>
                </a:solidFill>
                <a:latin typeface="Arial" pitchFamily="34" charset="0"/>
                <a:ea typeface="ＭＳ Ｐゴシック" pitchFamily="34" charset="-128"/>
                <a:cs typeface="+mn-cs"/>
              </a:defRPr>
            </a:lvl9pPr>
          </a:lstStyle>
          <a:p>
            <a:pPr eaLnBrk="1" hangingPunct="1"/>
            <a:r>
              <a:rPr lang="zh-CN" altLang="en-US"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快速检索</a:t>
            </a:r>
            <a:endParaRPr lang="en-US" altLang="zh-CN"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eaLnBrk="1" hangingPunct="1"/>
            <a:r>
              <a:rPr lang="zh-CN" altLang="en-US"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按书名进行浏览</a:t>
            </a:r>
            <a:endParaRPr lang="en-US" altLang="zh-CN"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eaLnBrk="1" hangingPunct="1"/>
            <a:r>
              <a:rPr lang="zh-CN" altLang="en-US"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按</a:t>
            </a:r>
            <a:r>
              <a:rPr lang="zh-CN" altLang="en-US" sz="2000" b="1" dirty="0" smtClean="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学科进行浏览</a:t>
            </a:r>
            <a:endParaRPr lang="en-US" altLang="zh-CN" sz="2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4183730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单本书浏览</a:t>
            </a:r>
            <a:endParaRPr lang="zh-CN" altLang="en-US" b="1" dirty="0">
              <a:latin typeface="黑体" panose="02010609060101010101" pitchFamily="49" charset="-122"/>
              <a:ea typeface="黑体" panose="02010609060101010101" pitchFamily="49" charset="-122"/>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306" y="913222"/>
            <a:ext cx="8471279" cy="5180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椭圆 3"/>
          <p:cNvSpPr/>
          <p:nvPr/>
        </p:nvSpPr>
        <p:spPr>
          <a:xfrm>
            <a:off x="3821373" y="2674961"/>
            <a:ext cx="368490" cy="2456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318681" y="3864591"/>
            <a:ext cx="368490" cy="2456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946478" y="5420436"/>
            <a:ext cx="368490" cy="2456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457036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单本书浏览</a:t>
            </a:r>
            <a:endParaRPr lang="zh-CN" altLang="en-US" b="1" dirty="0">
              <a:latin typeface="黑体" panose="02010609060101010101" pitchFamily="49" charset="-122"/>
              <a:ea typeface="黑体" panose="02010609060101010101" pitchFamily="49" charset="-122"/>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2830" y="840766"/>
            <a:ext cx="8843891" cy="53610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圆角矩形 3"/>
          <p:cNvSpPr/>
          <p:nvPr/>
        </p:nvSpPr>
        <p:spPr>
          <a:xfrm>
            <a:off x="2333767" y="2715904"/>
            <a:ext cx="2060812" cy="176056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213060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单本书浏览</a:t>
            </a:r>
            <a:endParaRPr lang="zh-CN" altLang="en-US" b="1" dirty="0">
              <a:latin typeface="黑体" panose="02010609060101010101" pitchFamily="49" charset="-122"/>
              <a:ea typeface="黑体" panose="02010609060101010101" pitchFamily="49" charset="-122"/>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763" y="991599"/>
            <a:ext cx="8781055" cy="4997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圆角矩形 3"/>
          <p:cNvSpPr/>
          <p:nvPr/>
        </p:nvSpPr>
        <p:spPr>
          <a:xfrm>
            <a:off x="2770496" y="4943900"/>
            <a:ext cx="3152632" cy="310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455248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单本书</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索引</a:t>
            </a:r>
            <a:endParaRPr lang="zh-CN" altLang="en-US" b="1" dirty="0">
              <a:latin typeface="黑体" panose="02010609060101010101" pitchFamily="49" charset="-122"/>
              <a:ea typeface="黑体" panose="02010609060101010101" pitchFamily="49" charset="-122"/>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308" y="889401"/>
            <a:ext cx="8557146" cy="5199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90236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599" y="1798092"/>
            <a:ext cx="8763001" cy="933450"/>
          </a:xfrm>
          <a:prstGeom prst="rect">
            <a:avLst/>
          </a:prstGeom>
          <a:noFill/>
          <a:ln w="12700" cmpd="dbl">
            <a:noFill/>
            <a:round/>
            <a:headEnd/>
            <a:tailEnd/>
          </a:ln>
          <a:scene3d>
            <a:camera prst="orthographicFront"/>
            <a:lightRig rig="threePt" dir="t"/>
          </a:scene3d>
          <a:sp3d>
            <a:bevelT w="0" h="63500"/>
            <a:bevelB w="0" h="63500"/>
          </a:sp3d>
        </p:spPr>
        <p:txBody>
          <a:bodyPr lIns="182880" anchor="ctr"/>
          <a:lstStyle>
            <a:lvl1pPr marL="0" indent="0">
              <a:defRPr/>
            </a:lvl1pPr>
          </a:lstStyle>
          <a:p>
            <a:pPr algn="ctr" eaLnBrk="0" hangingPunct="0">
              <a:defRPr/>
            </a:pPr>
            <a:r>
              <a:rPr lang="en-US" altLang="zh-CN" sz="4000" b="1" dirty="0" smtClean="0">
                <a:solidFill>
                  <a:srgbClr val="0768A9"/>
                </a:solidFill>
                <a:ea typeface="ＭＳ Ｐゴシック"/>
                <a:cs typeface="Arial" charset="0"/>
              </a:rPr>
              <a:t>Ovid</a:t>
            </a:r>
            <a:r>
              <a:rPr lang="zh-CN" altLang="en-US" sz="4000" b="1" dirty="0" smtClean="0">
                <a:solidFill>
                  <a:srgbClr val="0768A9"/>
                </a:solidFill>
                <a:latin typeface="黑体" panose="02010609060101010101" pitchFamily="49" charset="-122"/>
                <a:ea typeface="黑体" panose="02010609060101010101" pitchFamily="49" charset="-122"/>
                <a:cs typeface="Arial" charset="0"/>
              </a:rPr>
              <a:t>平台上的多媒体资源</a:t>
            </a:r>
            <a:endParaRPr lang="en-US" sz="4000" b="1" kern="0" dirty="0">
              <a:solidFill>
                <a:srgbClr val="0768A9"/>
              </a:solidFill>
              <a:latin typeface="黑体" panose="02010609060101010101" pitchFamily="49" charset="-122"/>
              <a:ea typeface="黑体" panose="02010609060101010101" pitchFamily="49" charset="-122"/>
              <a:cs typeface="ＭＳ Ｐゴシック"/>
            </a:endParaRPr>
          </a:p>
        </p:txBody>
      </p:sp>
      <p:pic>
        <p:nvPicPr>
          <p:cNvPr id="19461" name="Picture 2" descr="http://site.ovid.com/resources/img/buttons/multimedia_portal_butt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3029" y="3410234"/>
            <a:ext cx="2019300"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8464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967" y="928410"/>
            <a:ext cx="7983514" cy="59295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482" name="Title 1"/>
          <p:cNvSpPr>
            <a:spLocks noGrp="1"/>
          </p:cNvSpPr>
          <p:nvPr>
            <p:ph type="title"/>
          </p:nvPr>
        </p:nvSpPr>
        <p:spPr>
          <a:xfrm>
            <a:off x="360363" y="-167256"/>
            <a:ext cx="8229600" cy="1143000"/>
          </a:xfrm>
        </p:spPr>
        <p:txBody>
          <a:bodyPr/>
          <a:lstStyle/>
          <a:p>
            <a:r>
              <a:rPr lang="zh-CN" altLang="en-US" sz="4000" b="1" dirty="0" smtClean="0">
                <a:solidFill>
                  <a:srgbClr val="0768A9"/>
                </a:solidFill>
                <a:latin typeface="黑体" pitchFamily="49" charset="-122"/>
                <a:ea typeface="黑体" pitchFamily="49" charset="-122"/>
              </a:rPr>
              <a:t>轻松获取多媒体资源</a:t>
            </a:r>
          </a:p>
        </p:txBody>
      </p:sp>
      <p:sp>
        <p:nvSpPr>
          <p:cNvPr id="5" name="Rounded Rectangle 3"/>
          <p:cNvSpPr/>
          <p:nvPr/>
        </p:nvSpPr>
        <p:spPr>
          <a:xfrm>
            <a:off x="2975210" y="2834183"/>
            <a:ext cx="1840173"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ndParaRPr>
          </a:p>
        </p:txBody>
      </p:sp>
    </p:spTree>
    <p:extLst>
      <p:ext uri="{BB962C8B-B14F-4D97-AF65-F5344CB8AC3E}">
        <p14:creationId xmlns:p14="http://schemas.microsoft.com/office/powerpoint/2010/main" xmlns="" val="1598339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关于</a:t>
            </a:r>
            <a:r>
              <a:rPr lang="en-US" dirty="0" smtClean="0"/>
              <a:t>Lippincott </a:t>
            </a:r>
            <a:r>
              <a:rPr lang="en-US" dirty="0"/>
              <a:t>Williams &amp; </a:t>
            </a:r>
            <a:r>
              <a:rPr lang="en-US" dirty="0" smtClean="0"/>
              <a:t>Wilkins </a:t>
            </a:r>
            <a:endParaRPr lang="en-US" dirty="0"/>
          </a:p>
        </p:txBody>
      </p:sp>
      <p:sp>
        <p:nvSpPr>
          <p:cNvPr id="3" name="Content Placeholder 2"/>
          <p:cNvSpPr>
            <a:spLocks noGrp="1"/>
          </p:cNvSpPr>
          <p:nvPr>
            <p:ph idx="1"/>
          </p:nvPr>
        </p:nvSpPr>
        <p:spPr>
          <a:xfrm>
            <a:off x="332097" y="1204415"/>
            <a:ext cx="8293288" cy="4495800"/>
          </a:xfrm>
        </p:spPr>
        <p:txBody>
          <a:bodyPr/>
          <a:lstStyle/>
          <a:p>
            <a:pPr lvl="1">
              <a:lnSpc>
                <a:spcPct val="114000"/>
              </a:lnSpc>
              <a:buFont typeface="Arial" panose="020B0604020202020204" pitchFamily="34" charset="0"/>
              <a:buChar char="•"/>
            </a:pPr>
            <a:r>
              <a:rPr lang="en-GB" sz="2400" dirty="0" smtClean="0">
                <a:solidFill>
                  <a:schemeClr val="tx1"/>
                </a:solidFill>
                <a:latin typeface="华文中宋" panose="02010600040101010101" pitchFamily="2" charset="-122"/>
                <a:ea typeface="华文中宋" panose="02010600040101010101" pitchFamily="2" charset="-122"/>
              </a:rPr>
              <a:t>Lippincott </a:t>
            </a:r>
            <a:r>
              <a:rPr lang="en-GB" sz="2400" dirty="0">
                <a:solidFill>
                  <a:schemeClr val="tx1"/>
                </a:solidFill>
                <a:latin typeface="华文中宋" panose="02010600040101010101" pitchFamily="2" charset="-122"/>
                <a:ea typeface="华文中宋" panose="02010600040101010101" pitchFamily="2" charset="-122"/>
              </a:rPr>
              <a:t>Williams &amp; Wilkins (LWW</a:t>
            </a:r>
            <a:r>
              <a:rPr lang="en-GB" sz="2400" dirty="0" smtClean="0">
                <a:solidFill>
                  <a:schemeClr val="tx1"/>
                </a:solidFill>
                <a:latin typeface="华文中宋" panose="02010600040101010101" pitchFamily="2" charset="-122"/>
                <a:ea typeface="华文中宋" panose="02010600040101010101" pitchFamily="2" charset="-122"/>
              </a:rPr>
              <a:t>)</a:t>
            </a:r>
            <a:r>
              <a:rPr lang="zh-CN" altLang="en-US" sz="2400" dirty="0" smtClean="0">
                <a:solidFill>
                  <a:schemeClr val="tx1"/>
                </a:solidFill>
                <a:latin typeface="黑体" panose="02010609060101010101" pitchFamily="49" charset="-122"/>
                <a:ea typeface="黑体" panose="02010609060101010101" pitchFamily="49" charset="-122"/>
              </a:rPr>
              <a:t>是一家国际领先的专业医学出版社；</a:t>
            </a:r>
            <a:endParaRPr lang="en-US" altLang="zh-CN" sz="2400" dirty="0" smtClean="0">
              <a:solidFill>
                <a:schemeClr val="tx1"/>
              </a:solidFill>
              <a:latin typeface="黑体" panose="02010609060101010101" pitchFamily="49" charset="-122"/>
              <a:ea typeface="黑体" panose="02010609060101010101" pitchFamily="49" charset="-122"/>
            </a:endParaRPr>
          </a:p>
          <a:p>
            <a:pPr lvl="1">
              <a:lnSpc>
                <a:spcPct val="114000"/>
              </a:lnSpc>
              <a:buFont typeface="Arial" panose="020B0604020202020204" pitchFamily="34" charset="0"/>
              <a:buChar char="•"/>
            </a:pPr>
            <a:r>
              <a:rPr lang="zh-CN" altLang="en-US" sz="2400" dirty="0" smtClean="0">
                <a:solidFill>
                  <a:schemeClr val="tx1"/>
                </a:solidFill>
                <a:latin typeface="黑体" panose="02010609060101010101" pitchFamily="49" charset="-122"/>
                <a:ea typeface="黑体" panose="02010609060101010101" pitchFamily="49" charset="-122"/>
              </a:rPr>
              <a:t>提供高质量、专业的医疗保健信息，涵盖电子和印本资源；</a:t>
            </a:r>
            <a:endParaRPr lang="en-US" altLang="zh-CN" sz="2400" dirty="0" smtClean="0">
              <a:solidFill>
                <a:schemeClr val="tx1"/>
              </a:solidFill>
              <a:latin typeface="黑体" panose="02010609060101010101" pitchFamily="49" charset="-122"/>
              <a:ea typeface="黑体" panose="02010609060101010101" pitchFamily="49" charset="-122"/>
            </a:endParaRPr>
          </a:p>
          <a:p>
            <a:pPr lvl="1">
              <a:lnSpc>
                <a:spcPct val="114000"/>
              </a:lnSpc>
              <a:buFont typeface="Arial" panose="020B0604020202020204" pitchFamily="34" charset="0"/>
              <a:buChar char="•"/>
            </a:pPr>
            <a:r>
              <a:rPr lang="zh-CN" altLang="en-US" sz="2400" dirty="0" smtClean="0">
                <a:solidFill>
                  <a:schemeClr val="tx1"/>
                </a:solidFill>
                <a:latin typeface="黑体" panose="02010609060101010101" pitchFamily="49" charset="-122"/>
                <a:ea typeface="黑体" panose="02010609060101010101" pitchFamily="49" charset="-122"/>
              </a:rPr>
              <a:t>服务于内外科医师、护士、医科学生等医学用户；资源类型包括教科书、期刊、药物指南、电子图书、</a:t>
            </a:r>
            <a:r>
              <a:rPr lang="en-US" altLang="zh-CN" sz="2400" dirty="0" smtClean="0">
                <a:solidFill>
                  <a:schemeClr val="tx1"/>
                </a:solidFill>
                <a:latin typeface="黑体" panose="02010609060101010101" pitchFamily="49" charset="-122"/>
                <a:ea typeface="黑体" panose="02010609060101010101" pitchFamily="49" charset="-122"/>
              </a:rPr>
              <a:t>iPad</a:t>
            </a:r>
            <a:r>
              <a:rPr lang="zh-CN" altLang="en-US" sz="2400" dirty="0" smtClean="0">
                <a:solidFill>
                  <a:schemeClr val="tx1"/>
                </a:solidFill>
                <a:latin typeface="黑体" panose="02010609060101010101" pitchFamily="49" charset="-122"/>
                <a:ea typeface="黑体" panose="02010609060101010101" pitchFamily="49" charset="-122"/>
              </a:rPr>
              <a:t>客户端等。</a:t>
            </a:r>
            <a:endParaRPr lang="en-GB" altLang="zh-CN" sz="2400" dirty="0">
              <a:solidFill>
                <a:schemeClr val="tx1"/>
              </a:solidFill>
              <a:latin typeface="黑体" panose="02010609060101010101" pitchFamily="49" charset="-122"/>
              <a:ea typeface="黑体" panose="02010609060101010101" pitchFamily="49" charset="-122"/>
            </a:endParaRPr>
          </a:p>
          <a:p>
            <a:pPr lvl="1">
              <a:lnSpc>
                <a:spcPct val="114000"/>
              </a:lnSpc>
              <a:buFont typeface="Arial" panose="020B0604020202020204" pitchFamily="34" charset="0"/>
              <a:buChar char="•"/>
            </a:pPr>
            <a:r>
              <a:rPr lang="zh-CN" altLang="en-US" sz="2400" dirty="0" smtClean="0">
                <a:solidFill>
                  <a:schemeClr val="tx1"/>
                </a:solidFill>
                <a:latin typeface="黑体" panose="02010609060101010101" pitchFamily="49" charset="-122"/>
                <a:ea typeface="黑体" panose="02010609060101010101" pitchFamily="49" charset="-122"/>
              </a:rPr>
              <a:t>最早起源于</a:t>
            </a:r>
            <a:r>
              <a:rPr lang="en-US" altLang="zh-CN" sz="2400" dirty="0" smtClean="0">
                <a:solidFill>
                  <a:schemeClr val="tx1"/>
                </a:solidFill>
                <a:latin typeface="黑体" panose="02010609060101010101" pitchFamily="49" charset="-122"/>
                <a:ea typeface="黑体" panose="02010609060101010101" pitchFamily="49" charset="-122"/>
              </a:rPr>
              <a:t>1792</a:t>
            </a:r>
            <a:r>
              <a:rPr lang="zh-CN" altLang="en-US" sz="2400" dirty="0" smtClean="0">
                <a:solidFill>
                  <a:schemeClr val="tx1"/>
                </a:solidFill>
                <a:latin typeface="黑体" panose="02010609060101010101" pitchFamily="49" charset="-122"/>
                <a:ea typeface="黑体" panose="02010609060101010101" pitchFamily="49" charset="-122"/>
              </a:rPr>
              <a:t>年费城的一家书报摊；在</a:t>
            </a:r>
            <a:r>
              <a:rPr lang="en-US" altLang="zh-CN" sz="2400" dirty="0" smtClean="0">
                <a:solidFill>
                  <a:schemeClr val="tx1"/>
                </a:solidFill>
                <a:latin typeface="黑体" panose="02010609060101010101" pitchFamily="49" charset="-122"/>
                <a:ea typeface="黑体" panose="02010609060101010101" pitchFamily="49" charset="-122"/>
              </a:rPr>
              <a:t>60</a:t>
            </a:r>
            <a:r>
              <a:rPr lang="zh-CN" altLang="en-US" sz="2400" dirty="0" smtClean="0">
                <a:solidFill>
                  <a:schemeClr val="tx1"/>
                </a:solidFill>
                <a:latin typeface="黑体" panose="02010609060101010101" pitchFamily="49" charset="-122"/>
                <a:ea typeface="黑体" panose="02010609060101010101" pitchFamily="49" charset="-122"/>
              </a:rPr>
              <a:t>年内成长为一家著名的出版商；经过</a:t>
            </a:r>
            <a:r>
              <a:rPr lang="en-US" altLang="zh-CN" sz="2400" dirty="0" smtClean="0">
                <a:solidFill>
                  <a:schemeClr val="tx1"/>
                </a:solidFill>
                <a:latin typeface="黑体" panose="02010609060101010101" pitchFamily="49" charset="-122"/>
                <a:ea typeface="黑体" panose="02010609060101010101" pitchFamily="49" charset="-122"/>
              </a:rPr>
              <a:t>1978</a:t>
            </a:r>
            <a:r>
              <a:rPr lang="zh-CN" altLang="en-US" sz="2400" dirty="0" smtClean="0">
                <a:solidFill>
                  <a:schemeClr val="tx1"/>
                </a:solidFill>
                <a:latin typeface="黑体" panose="02010609060101010101" pitchFamily="49" charset="-122"/>
                <a:ea typeface="黑体" panose="02010609060101010101" pitchFamily="49" charset="-122"/>
              </a:rPr>
              <a:t>、</a:t>
            </a:r>
            <a:r>
              <a:rPr lang="en-US" altLang="zh-CN" sz="2400" dirty="0" smtClean="0">
                <a:solidFill>
                  <a:schemeClr val="tx1"/>
                </a:solidFill>
                <a:latin typeface="黑体" panose="02010609060101010101" pitchFamily="49" charset="-122"/>
                <a:ea typeface="黑体" panose="02010609060101010101" pitchFamily="49" charset="-122"/>
              </a:rPr>
              <a:t>1990</a:t>
            </a:r>
            <a:r>
              <a:rPr lang="zh-CN" altLang="en-US" sz="2400" dirty="0" smtClean="0">
                <a:solidFill>
                  <a:schemeClr val="tx1"/>
                </a:solidFill>
                <a:latin typeface="黑体" panose="02010609060101010101" pitchFamily="49" charset="-122"/>
                <a:ea typeface="黑体" panose="02010609060101010101" pitchFamily="49" charset="-122"/>
              </a:rPr>
              <a:t>年的合并，最终于</a:t>
            </a:r>
            <a:r>
              <a:rPr lang="en-US" altLang="zh-CN" sz="2400" dirty="0" smtClean="0">
                <a:solidFill>
                  <a:schemeClr val="tx1"/>
                </a:solidFill>
                <a:latin typeface="黑体" panose="02010609060101010101" pitchFamily="49" charset="-122"/>
                <a:ea typeface="黑体" panose="02010609060101010101" pitchFamily="49" charset="-122"/>
              </a:rPr>
              <a:t>1998</a:t>
            </a:r>
            <a:r>
              <a:rPr lang="zh-CN" altLang="en-US" sz="2400" dirty="0" smtClean="0">
                <a:solidFill>
                  <a:schemeClr val="tx1"/>
                </a:solidFill>
                <a:latin typeface="黑体" panose="02010609060101010101" pitchFamily="49" charset="-122"/>
                <a:ea typeface="黑体" panose="02010609060101010101" pitchFamily="49" charset="-122"/>
              </a:rPr>
              <a:t>年成为</a:t>
            </a:r>
            <a:r>
              <a:rPr lang="zh-CN" altLang="en-US" sz="2400" dirty="0" smtClean="0">
                <a:solidFill>
                  <a:schemeClr val="tx1"/>
                </a:solidFill>
                <a:latin typeface="华文中宋" panose="02010600040101010101" pitchFamily="2" charset="-122"/>
                <a:ea typeface="华文中宋" panose="02010600040101010101" pitchFamily="2" charset="-122"/>
              </a:rPr>
              <a:t>ＬＷＷ。</a:t>
            </a:r>
            <a:endParaRPr lang="en-GB" sz="2400" dirty="0">
              <a:solidFill>
                <a:schemeClr val="tx1"/>
              </a:solidFill>
              <a:latin typeface="华文中宋" panose="02010600040101010101" pitchFamily="2" charset="-122"/>
              <a:ea typeface="华文中宋" panose="02010600040101010101" pitchFamily="2" charset="-122"/>
            </a:endParaRPr>
          </a:p>
          <a:p>
            <a:pPr marL="344488" lvl="1" indent="0">
              <a:lnSpc>
                <a:spcPct val="114000"/>
              </a:lnSpc>
              <a:buNone/>
            </a:pPr>
            <a:endParaRPr lang="en-GB" sz="2400" dirty="0">
              <a:solidFill>
                <a:schemeClr val="tx1"/>
              </a:solidFill>
              <a:latin typeface="华文中宋" panose="02010600040101010101" pitchFamily="2" charset="-122"/>
              <a:ea typeface="华文中宋" panose="02010600040101010101" pitchFamily="2" charset="-122"/>
            </a:endParaRPr>
          </a:p>
          <a:p>
            <a:pPr lvl="1">
              <a:lnSpc>
                <a:spcPct val="114000"/>
              </a:lnSpc>
            </a:pPr>
            <a:endParaRPr lang="en-US" sz="2400" dirty="0">
              <a:solidFill>
                <a:schemeClr val="tx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1388224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319" y="914762"/>
            <a:ext cx="7983514" cy="59295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507" name="Title 1"/>
          <p:cNvSpPr>
            <a:spLocks noGrp="1"/>
          </p:cNvSpPr>
          <p:nvPr>
            <p:ph type="title"/>
          </p:nvPr>
        </p:nvSpPr>
        <p:spPr>
          <a:xfrm>
            <a:off x="255043" y="-167896"/>
            <a:ext cx="8229600" cy="1143000"/>
          </a:xfrm>
        </p:spPr>
        <p:txBody>
          <a:bodyPr/>
          <a:lstStyle/>
          <a:p>
            <a:r>
              <a:rPr lang="zh-CN" altLang="en-US" sz="4000" b="1" dirty="0" smtClean="0">
                <a:solidFill>
                  <a:srgbClr val="0768A9"/>
                </a:solidFill>
                <a:latin typeface="黑体" pitchFamily="49" charset="-122"/>
                <a:ea typeface="黑体" pitchFamily="49" charset="-122"/>
              </a:rPr>
              <a:t>灵活使用 </a:t>
            </a:r>
          </a:p>
        </p:txBody>
      </p:sp>
      <p:sp>
        <p:nvSpPr>
          <p:cNvPr id="5" name="Rectangular Callout 4"/>
          <p:cNvSpPr/>
          <p:nvPr/>
        </p:nvSpPr>
        <p:spPr>
          <a:xfrm>
            <a:off x="219929" y="2693158"/>
            <a:ext cx="1981200" cy="1524000"/>
          </a:xfrm>
          <a:prstGeom prst="wedgeRectCallout">
            <a:avLst>
              <a:gd name="adj1" fmla="val -13587"/>
              <a:gd name="adj2" fmla="val -92053"/>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支持自然语言检索、多媒体标题检索；基本检索可以快速获取结果</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Rectangular Callout 5"/>
          <p:cNvSpPr/>
          <p:nvPr/>
        </p:nvSpPr>
        <p:spPr>
          <a:xfrm>
            <a:off x="3746310" y="2217761"/>
            <a:ext cx="2971800" cy="914400"/>
          </a:xfrm>
          <a:prstGeom prst="wedgeRectCallout">
            <a:avLst>
              <a:gd name="adj1" fmla="val -71050"/>
              <a:gd name="adj2" fmla="val -63250"/>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高级检索、字段检索仍然可以使用</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4142629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894213"/>
            <a:ext cx="8496300" cy="6134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530" name="Title 1"/>
          <p:cNvSpPr>
            <a:spLocks noGrp="1"/>
          </p:cNvSpPr>
          <p:nvPr>
            <p:ph type="title"/>
          </p:nvPr>
        </p:nvSpPr>
        <p:spPr>
          <a:xfrm>
            <a:off x="144534" y="0"/>
            <a:ext cx="8947150" cy="933450"/>
          </a:xfrm>
        </p:spPr>
        <p:txBody>
          <a:bodyPr/>
          <a:lstStyle/>
          <a:p>
            <a:r>
              <a:rPr lang="zh-CN" altLang="en-US" sz="4000" b="1" dirty="0" smtClean="0">
                <a:solidFill>
                  <a:srgbClr val="0768A9"/>
                </a:solidFill>
                <a:latin typeface="黑体" pitchFamily="49" charset="-122"/>
                <a:ea typeface="黑体" pitchFamily="49" charset="-122"/>
              </a:rPr>
              <a:t>轻松访问</a:t>
            </a:r>
          </a:p>
        </p:txBody>
      </p:sp>
      <p:sp>
        <p:nvSpPr>
          <p:cNvPr id="10" name="Rectangular Callout 9"/>
          <p:cNvSpPr/>
          <p:nvPr/>
        </p:nvSpPr>
        <p:spPr>
          <a:xfrm>
            <a:off x="152400" y="2399802"/>
            <a:ext cx="1828800" cy="1219200"/>
          </a:xfrm>
          <a:prstGeom prst="wedgeRectCallout">
            <a:avLst>
              <a:gd name="adj1" fmla="val 21395"/>
              <a:gd name="adj2" fmla="val -81348"/>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在文字检索和多媒体结果之间自由转换</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Rectangular Callout 11"/>
          <p:cNvSpPr/>
          <p:nvPr/>
        </p:nvSpPr>
        <p:spPr>
          <a:xfrm>
            <a:off x="5638800" y="2171202"/>
            <a:ext cx="1828800" cy="838200"/>
          </a:xfrm>
          <a:prstGeom prst="wedgeRectCallout">
            <a:avLst>
              <a:gd name="adj1" fmla="val -61434"/>
              <a:gd name="adj2" fmla="val -68821"/>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快速便捷访问多媒体资源</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749122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93427" y="-117143"/>
            <a:ext cx="8229600" cy="1143000"/>
          </a:xfrm>
        </p:spPr>
        <p:txBody>
          <a:bodyPr/>
          <a:lstStyle/>
          <a:p>
            <a:r>
              <a:rPr lang="zh-CN" altLang="en-US" sz="4000" b="1" dirty="0" smtClean="0">
                <a:solidFill>
                  <a:srgbClr val="0768A9"/>
                </a:solidFill>
                <a:latin typeface="黑体" pitchFamily="49" charset="-122"/>
                <a:ea typeface="黑体" pitchFamily="49" charset="-122"/>
              </a:rPr>
              <a:t>多种筛选方式</a:t>
            </a:r>
          </a:p>
        </p:txBody>
      </p:sp>
      <p:pic>
        <p:nvPicPr>
          <p:cNvPr id="18443" name="Picture 11"/>
          <p:cNvPicPr>
            <a:picLocks noChangeAspect="1" noChangeArrowheads="1"/>
          </p:cNvPicPr>
          <p:nvPr/>
        </p:nvPicPr>
        <p:blipFill>
          <a:blip r:embed="rId3" cstate="print"/>
          <a:srcRect/>
          <a:stretch>
            <a:fillRect/>
          </a:stretch>
        </p:blipFill>
        <p:spPr bwMode="auto">
          <a:xfrm>
            <a:off x="3552825" y="1066800"/>
            <a:ext cx="1914525" cy="5181600"/>
          </a:xfrm>
          <a:prstGeom prst="rect">
            <a:avLst/>
          </a:prstGeom>
          <a:noFill/>
          <a:ln w="12700">
            <a:solidFill>
              <a:srgbClr val="061844"/>
            </a:solidFill>
            <a:miter lim="800000"/>
            <a:headEnd/>
            <a:tailEnd/>
          </a:ln>
          <a:effectLst>
            <a:outerShdw blurRad="50800" dist="38100" sx="101000" sy="101000" algn="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11" name="Rectangular Callout 10"/>
          <p:cNvSpPr/>
          <p:nvPr/>
        </p:nvSpPr>
        <p:spPr>
          <a:xfrm flipH="1">
            <a:off x="5715000" y="2133600"/>
            <a:ext cx="2971800" cy="895350"/>
          </a:xfrm>
          <a:prstGeom prst="wedgeRectCallout">
            <a:avLst>
              <a:gd name="adj1" fmla="val 82778"/>
              <a:gd name="adj2" fmla="val 60563"/>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你想看最新的多媒体资源？或你想指定某一种资源类型？</a:t>
            </a:r>
            <a:r>
              <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 </a:t>
            </a:r>
          </a:p>
        </p:txBody>
      </p:sp>
      <p:sp>
        <p:nvSpPr>
          <p:cNvPr id="14" name="Rectangular Callout 13"/>
          <p:cNvSpPr/>
          <p:nvPr/>
        </p:nvSpPr>
        <p:spPr>
          <a:xfrm>
            <a:off x="914400" y="3505200"/>
            <a:ext cx="2667000" cy="838200"/>
          </a:xfrm>
          <a:prstGeom prst="wedgeRectCallout">
            <a:avLst>
              <a:gd name="adj1" fmla="val 62963"/>
              <a:gd name="adj2" fmla="val -40659"/>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多媒体时长</a:t>
            </a:r>
            <a:r>
              <a:rPr lang="en-US" altLang="zh-CN"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你只有午饭时间可以看视频？或你只有</a:t>
            </a:r>
            <a:r>
              <a:rPr lang="en-US" altLang="zh-CN"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5</a:t>
            </a: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分钟快速浏览？</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Rectangular Callout 14"/>
          <p:cNvSpPr/>
          <p:nvPr/>
        </p:nvSpPr>
        <p:spPr>
          <a:xfrm flipH="1">
            <a:off x="5486400" y="4114800"/>
            <a:ext cx="2667000" cy="609600"/>
          </a:xfrm>
          <a:prstGeom prst="wedgeRectCallout">
            <a:avLst>
              <a:gd name="adj1" fmla="val 76423"/>
              <a:gd name="adj2" fmla="val -18715"/>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你想看视频还是图片？或是都想了解一下？</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Rectangular Callout 15"/>
          <p:cNvSpPr/>
          <p:nvPr/>
        </p:nvSpPr>
        <p:spPr>
          <a:xfrm>
            <a:off x="685800" y="5210175"/>
            <a:ext cx="2667000" cy="609600"/>
          </a:xfrm>
          <a:prstGeom prst="wedgeRectCallout">
            <a:avLst>
              <a:gd name="adj1" fmla="val 73319"/>
              <a:gd name="adj2" fmla="val 22976"/>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你想了解某一科系的信息？</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Rectangular Callout 16"/>
          <p:cNvSpPr/>
          <p:nvPr/>
        </p:nvSpPr>
        <p:spPr>
          <a:xfrm>
            <a:off x="685800" y="1219200"/>
            <a:ext cx="2590800" cy="762000"/>
          </a:xfrm>
          <a:prstGeom prst="wedgeRectCallout">
            <a:avLst>
              <a:gd name="adj1" fmla="val 66702"/>
              <a:gd name="adj2" fmla="val -33274"/>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通过筛选功能快速有效获取相关结果</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892302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2389" y="934254"/>
            <a:ext cx="7620426" cy="56856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579" name="Title 1"/>
          <p:cNvSpPr>
            <a:spLocks noGrp="1"/>
          </p:cNvSpPr>
          <p:nvPr>
            <p:ph type="title"/>
          </p:nvPr>
        </p:nvSpPr>
        <p:spPr>
          <a:xfrm>
            <a:off x="196850" y="0"/>
            <a:ext cx="8947150" cy="933450"/>
          </a:xfrm>
        </p:spPr>
        <p:txBody>
          <a:bodyPr/>
          <a:lstStyle/>
          <a:p>
            <a:r>
              <a:rPr lang="zh-CN" altLang="en-US" sz="4000" b="1" smtClean="0">
                <a:solidFill>
                  <a:srgbClr val="0768A9"/>
                </a:solidFill>
                <a:latin typeface="黑体" pitchFamily="49" charset="-122"/>
                <a:ea typeface="黑体" pitchFamily="49" charset="-122"/>
              </a:rPr>
              <a:t>浏览“</a:t>
            </a:r>
            <a:r>
              <a:rPr lang="en-US" altLang="zh-CN" sz="4000" b="1" smtClean="0">
                <a:solidFill>
                  <a:srgbClr val="0768A9"/>
                </a:solidFill>
                <a:ea typeface="黑体" pitchFamily="49" charset="-122"/>
              </a:rPr>
              <a:t>Browse</a:t>
            </a:r>
            <a:r>
              <a:rPr lang="en-US" altLang="zh-CN" sz="4000" b="1" smtClean="0">
                <a:solidFill>
                  <a:srgbClr val="0768A9"/>
                </a:solidFill>
                <a:latin typeface="黑体" pitchFamily="49" charset="-122"/>
                <a:ea typeface="黑体" pitchFamily="49" charset="-122"/>
              </a:rPr>
              <a:t>”</a:t>
            </a:r>
            <a:r>
              <a:rPr lang="zh-CN" altLang="en-US" sz="4000" b="1" smtClean="0">
                <a:solidFill>
                  <a:srgbClr val="0768A9"/>
                </a:solidFill>
                <a:latin typeface="黑体" pitchFamily="49" charset="-122"/>
                <a:ea typeface="黑体" pitchFamily="49" charset="-122"/>
              </a:rPr>
              <a:t>多媒体资源</a:t>
            </a:r>
          </a:p>
        </p:txBody>
      </p:sp>
      <p:sp>
        <p:nvSpPr>
          <p:cNvPr id="8" name="Rectangular Callout 7"/>
          <p:cNvSpPr/>
          <p:nvPr/>
        </p:nvSpPr>
        <p:spPr>
          <a:xfrm flipH="1">
            <a:off x="3381375" y="1221475"/>
            <a:ext cx="1905000" cy="1143000"/>
          </a:xfrm>
          <a:prstGeom prst="wedgeRectCallout">
            <a:avLst>
              <a:gd name="adj1" fmla="val 111168"/>
              <a:gd name="adj2" fmla="val -9108"/>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如果你想浏览多媒体资源</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Rectangular Callout 8"/>
          <p:cNvSpPr/>
          <p:nvPr/>
        </p:nvSpPr>
        <p:spPr>
          <a:xfrm>
            <a:off x="5185012" y="3009900"/>
            <a:ext cx="1752600" cy="990600"/>
          </a:xfrm>
          <a:prstGeom prst="wedgeRectCallout">
            <a:avLst>
              <a:gd name="adj1" fmla="val 51715"/>
              <a:gd name="adj2" fmla="val -83688"/>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同时可以快速访问全文信息</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Rectangular Callout 9"/>
          <p:cNvSpPr/>
          <p:nvPr/>
        </p:nvSpPr>
        <p:spPr>
          <a:xfrm flipH="1">
            <a:off x="304800" y="5486400"/>
            <a:ext cx="2209800" cy="685800"/>
          </a:xfrm>
          <a:prstGeom prst="wedgeRectCallout">
            <a:avLst>
              <a:gd name="adj1" fmla="val 812"/>
              <a:gd name="adj2" fmla="val -98413"/>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查看某一具体学科的信息</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487965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286000" y="1066800"/>
            <a:ext cx="4419600" cy="50530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5603" name="Title 1"/>
          <p:cNvSpPr>
            <a:spLocks noGrp="1"/>
          </p:cNvSpPr>
          <p:nvPr>
            <p:ph type="title"/>
          </p:nvPr>
        </p:nvSpPr>
        <p:spPr>
          <a:xfrm>
            <a:off x="174625" y="119418"/>
            <a:ext cx="8642350" cy="704850"/>
          </a:xfrm>
        </p:spPr>
        <p:txBody>
          <a:bodyPr/>
          <a:lstStyle/>
          <a:p>
            <a:r>
              <a:rPr lang="zh-CN" altLang="en-US" sz="4000" b="1" dirty="0" smtClean="0">
                <a:solidFill>
                  <a:srgbClr val="0768A9"/>
                </a:solidFill>
                <a:latin typeface="黑体" pitchFamily="49" charset="-122"/>
                <a:ea typeface="黑体" pitchFamily="49" charset="-122"/>
              </a:rPr>
              <a:t>视频播放</a:t>
            </a:r>
          </a:p>
        </p:txBody>
      </p:sp>
      <p:sp>
        <p:nvSpPr>
          <p:cNvPr id="9" name="Rectangular Callout 8"/>
          <p:cNvSpPr/>
          <p:nvPr/>
        </p:nvSpPr>
        <p:spPr>
          <a:xfrm>
            <a:off x="6172200" y="1752600"/>
            <a:ext cx="2133600" cy="1219200"/>
          </a:xfrm>
          <a:prstGeom prst="wedgeRectCallout">
            <a:avLst>
              <a:gd name="adj1" fmla="val -61239"/>
              <a:gd name="adj2" fmla="val -54940"/>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将多媒体资源下载到你的计算机，或添加到个人账户。</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Rectangular Callout 10"/>
          <p:cNvSpPr/>
          <p:nvPr/>
        </p:nvSpPr>
        <p:spPr>
          <a:xfrm>
            <a:off x="1295400" y="5181600"/>
            <a:ext cx="2057400" cy="990600"/>
          </a:xfrm>
          <a:prstGeom prst="wedgeRectCallout">
            <a:avLst>
              <a:gd name="adj1" fmla="val 60116"/>
              <a:gd name="adj2" fmla="val -38334"/>
            </a:avLst>
          </a:prstGeom>
          <a:solidFill>
            <a:srgbClr val="0768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觉得有用？再看看该篇文章中的其他多媒体资源</a:t>
            </a:r>
            <a:endParaRPr lang="en-US" sz="18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790829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0487" y="0"/>
            <a:ext cx="8794750" cy="704850"/>
          </a:xfrm>
        </p:spPr>
        <p:txBody>
          <a:bodyPr/>
          <a:lstStyle/>
          <a:p>
            <a:r>
              <a:rPr lang="zh-CN" altLang="en-US" sz="4000" b="1" smtClean="0">
                <a:solidFill>
                  <a:srgbClr val="0768A9"/>
                </a:solidFill>
                <a:latin typeface="黑体" pitchFamily="49" charset="-122"/>
                <a:ea typeface="黑体" pitchFamily="49" charset="-122"/>
              </a:rPr>
              <a:t>应用实例</a:t>
            </a:r>
          </a:p>
        </p:txBody>
      </p:sp>
      <p:sp>
        <p:nvSpPr>
          <p:cNvPr id="3" name="Content Placeholder 2"/>
          <p:cNvSpPr>
            <a:spLocks noGrp="1"/>
          </p:cNvSpPr>
          <p:nvPr>
            <p:ph idx="1"/>
          </p:nvPr>
        </p:nvSpPr>
        <p:spPr>
          <a:xfrm>
            <a:off x="914400" y="1295400"/>
            <a:ext cx="5562600" cy="4495800"/>
          </a:xfrm>
        </p:spPr>
        <p:txBody>
          <a:bodyPr/>
          <a:lstStyle/>
          <a:p>
            <a:pPr>
              <a:defRPr/>
            </a:pPr>
            <a:r>
              <a:rPr lang="zh-CN" altLang="en-US" sz="2000" dirty="0" smtClean="0">
                <a:solidFill>
                  <a:srgbClr val="0768A9"/>
                </a:solidFill>
                <a:ea typeface="黑体" panose="02010609060101010101" pitchFamily="49" charset="-122"/>
              </a:rPr>
              <a:t>检索</a:t>
            </a:r>
            <a:r>
              <a:rPr lang="en-US" sz="2000" dirty="0" smtClean="0">
                <a:solidFill>
                  <a:srgbClr val="0768A9"/>
                </a:solidFill>
                <a:ea typeface="黑体" panose="02010609060101010101" pitchFamily="49" charset="-122"/>
              </a:rPr>
              <a:t>Skin Grafts</a:t>
            </a:r>
            <a:r>
              <a:rPr lang="zh-CN" altLang="en-US" sz="2000" dirty="0" smtClean="0">
                <a:solidFill>
                  <a:srgbClr val="0768A9"/>
                </a:solidFill>
                <a:ea typeface="黑体" panose="02010609060101010101" pitchFamily="49" charset="-122"/>
              </a:rPr>
              <a:t>（植皮手术），观看头部的植皮手术</a:t>
            </a:r>
            <a:endParaRPr lang="en-US" sz="2000" dirty="0" smtClean="0">
              <a:solidFill>
                <a:srgbClr val="0768A9"/>
              </a:solidFill>
              <a:ea typeface="黑体" panose="02010609060101010101" pitchFamily="49" charset="-122"/>
            </a:endParaRPr>
          </a:p>
          <a:p>
            <a:pPr>
              <a:defRPr/>
            </a:pPr>
            <a:endParaRPr lang="en-US" sz="2000" dirty="0" smtClean="0">
              <a:solidFill>
                <a:srgbClr val="0768A9"/>
              </a:solidFill>
              <a:ea typeface="黑体" panose="02010609060101010101" pitchFamily="49" charset="-122"/>
            </a:endParaRPr>
          </a:p>
          <a:p>
            <a:pPr>
              <a:defRPr/>
            </a:pPr>
            <a:r>
              <a:rPr lang="zh-CN" altLang="en-US" sz="2000" dirty="0" smtClean="0">
                <a:solidFill>
                  <a:srgbClr val="0768A9"/>
                </a:solidFill>
                <a:ea typeface="黑体" panose="02010609060101010101" pitchFamily="49" charset="-122"/>
              </a:rPr>
              <a:t>在神经外科（</a:t>
            </a:r>
            <a:r>
              <a:rPr lang="en-US" altLang="zh-CN" sz="2000" dirty="0" smtClean="0">
                <a:solidFill>
                  <a:srgbClr val="0768A9"/>
                </a:solidFill>
                <a:ea typeface="黑体" panose="02010609060101010101" pitchFamily="49" charset="-122"/>
              </a:rPr>
              <a:t>Neurosurgery</a:t>
            </a:r>
            <a:r>
              <a:rPr lang="zh-CN" altLang="en-US" sz="2000" dirty="0" smtClean="0">
                <a:solidFill>
                  <a:srgbClr val="0768A9"/>
                </a:solidFill>
                <a:ea typeface="黑体" panose="02010609060101010101" pitchFamily="49" charset="-122"/>
              </a:rPr>
              <a:t>）中检索</a:t>
            </a:r>
            <a:r>
              <a:rPr lang="en-US" sz="2000" dirty="0" err="1" smtClean="0">
                <a:solidFill>
                  <a:srgbClr val="0768A9"/>
                </a:solidFill>
                <a:ea typeface="黑体" panose="02010609060101010101" pitchFamily="49" charset="-122"/>
              </a:rPr>
              <a:t>Waterjet</a:t>
            </a:r>
            <a:r>
              <a:rPr lang="en-US" sz="2000" dirty="0" smtClean="0">
                <a:solidFill>
                  <a:srgbClr val="0768A9"/>
                </a:solidFill>
                <a:ea typeface="黑体" panose="02010609060101010101" pitchFamily="49" charset="-122"/>
              </a:rPr>
              <a:t> Dissection</a:t>
            </a:r>
            <a:r>
              <a:rPr lang="zh-CN" altLang="en-US" sz="2000" dirty="0" smtClean="0">
                <a:solidFill>
                  <a:srgbClr val="0768A9"/>
                </a:solidFill>
                <a:ea typeface="黑体" panose="02010609060101010101" pitchFamily="49" charset="-122"/>
              </a:rPr>
              <a:t>（水射流切割），获取</a:t>
            </a:r>
            <a:r>
              <a:rPr lang="en-US" altLang="zh-CN" sz="2000" dirty="0" smtClean="0">
                <a:solidFill>
                  <a:srgbClr val="0768A9"/>
                </a:solidFill>
                <a:ea typeface="黑体" panose="02010609060101010101" pitchFamily="49" charset="-122"/>
              </a:rPr>
              <a:t>3</a:t>
            </a:r>
            <a:r>
              <a:rPr lang="zh-CN" altLang="en-US" sz="2000" dirty="0" smtClean="0">
                <a:solidFill>
                  <a:srgbClr val="0768A9"/>
                </a:solidFill>
                <a:ea typeface="黑体" panose="02010609060101010101" pitchFamily="49" charset="-122"/>
              </a:rPr>
              <a:t>个系列视频，学习脑内操作的每一步</a:t>
            </a:r>
            <a:endParaRPr lang="en-US" sz="2000" dirty="0" smtClean="0">
              <a:solidFill>
                <a:srgbClr val="0768A9"/>
              </a:solidFill>
              <a:ea typeface="黑体" panose="02010609060101010101" pitchFamily="49" charset="-122"/>
            </a:endParaRPr>
          </a:p>
          <a:p>
            <a:pPr>
              <a:defRPr/>
            </a:pPr>
            <a:endParaRPr lang="en-US" sz="2000" dirty="0" smtClean="0">
              <a:solidFill>
                <a:srgbClr val="0768A9"/>
              </a:solidFill>
              <a:ea typeface="黑体" panose="02010609060101010101" pitchFamily="49" charset="-122"/>
            </a:endParaRPr>
          </a:p>
          <a:p>
            <a:pPr>
              <a:defRPr/>
            </a:pPr>
            <a:r>
              <a:rPr lang="zh-CN" altLang="en-US" sz="2000" dirty="0" smtClean="0">
                <a:solidFill>
                  <a:srgbClr val="0768A9"/>
                </a:solidFill>
                <a:ea typeface="黑体" panose="02010609060101010101" pitchFamily="49" charset="-122"/>
              </a:rPr>
              <a:t>观察一个发育</a:t>
            </a:r>
            <a:r>
              <a:rPr lang="en-US" altLang="zh-CN" sz="2000" dirty="0" smtClean="0">
                <a:solidFill>
                  <a:srgbClr val="0768A9"/>
                </a:solidFill>
                <a:ea typeface="黑体" panose="02010609060101010101" pitchFamily="49" charset="-122"/>
              </a:rPr>
              <a:t>10</a:t>
            </a:r>
            <a:r>
              <a:rPr lang="zh-CN" altLang="en-US" sz="2000" dirty="0" smtClean="0">
                <a:solidFill>
                  <a:srgbClr val="0768A9"/>
                </a:solidFill>
                <a:ea typeface="黑体" panose="02010609060101010101" pitchFamily="49" charset="-122"/>
              </a:rPr>
              <a:t>周的</a:t>
            </a:r>
            <a:r>
              <a:rPr lang="en-US" altLang="zh-CN" sz="2000" dirty="0" smtClean="0">
                <a:solidFill>
                  <a:srgbClr val="0768A9"/>
                </a:solidFill>
                <a:ea typeface="黑体" panose="02010609060101010101" pitchFamily="49" charset="-122"/>
              </a:rPr>
              <a:t>quadruplet</a:t>
            </a:r>
            <a:r>
              <a:rPr lang="zh-CN" altLang="en-US" sz="2000" dirty="0" smtClean="0">
                <a:solidFill>
                  <a:srgbClr val="0768A9"/>
                </a:solidFill>
                <a:ea typeface="黑体" panose="02010609060101010101" pitchFamily="49" charset="-122"/>
              </a:rPr>
              <a:t>（四胞胎）超声波图</a:t>
            </a:r>
            <a:endParaRPr lang="en-US" sz="2000" dirty="0" smtClean="0">
              <a:solidFill>
                <a:srgbClr val="0768A9"/>
              </a:solidFill>
              <a:ea typeface="黑体" panose="02010609060101010101" pitchFamily="49" charset="-122"/>
            </a:endParaRPr>
          </a:p>
          <a:p>
            <a:pPr>
              <a:defRPr/>
            </a:pPr>
            <a:endParaRPr lang="en-US" sz="2000" dirty="0" smtClean="0">
              <a:solidFill>
                <a:srgbClr val="0768A9"/>
              </a:solidFill>
              <a:ea typeface="黑体" panose="02010609060101010101" pitchFamily="49" charset="-122"/>
            </a:endParaRPr>
          </a:p>
          <a:p>
            <a:pPr>
              <a:defRPr/>
            </a:pPr>
            <a:r>
              <a:rPr lang="zh-CN" altLang="en-US" sz="2000" dirty="0" smtClean="0">
                <a:solidFill>
                  <a:srgbClr val="0768A9"/>
                </a:solidFill>
                <a:ea typeface="黑体" panose="02010609060101010101" pitchFamily="49" charset="-122"/>
              </a:rPr>
              <a:t>查看由于导管敷料引起的</a:t>
            </a:r>
            <a:r>
              <a:rPr lang="en-US" sz="2000" dirty="0" smtClean="0">
                <a:solidFill>
                  <a:srgbClr val="0768A9"/>
                </a:solidFill>
                <a:ea typeface="黑体" panose="02010609060101010101" pitchFamily="49" charset="-122"/>
              </a:rPr>
              <a:t>contact dermatitis</a:t>
            </a:r>
            <a:r>
              <a:rPr lang="zh-CN" altLang="en-US" sz="2000" dirty="0" smtClean="0">
                <a:solidFill>
                  <a:srgbClr val="0768A9"/>
                </a:solidFill>
                <a:ea typeface="黑体" panose="02010609060101010101" pitchFamily="49" charset="-122"/>
              </a:rPr>
              <a:t>（接触性皮炎）图片</a:t>
            </a:r>
            <a:r>
              <a:rPr lang="en-US" sz="2000" dirty="0" smtClean="0">
                <a:solidFill>
                  <a:srgbClr val="0768A9"/>
                </a:solidFill>
                <a:ea typeface="黑体" panose="02010609060101010101" pitchFamily="49" charset="-122"/>
              </a:rPr>
              <a:t> </a:t>
            </a:r>
            <a:endParaRPr lang="en-US" sz="2000" dirty="0">
              <a:solidFill>
                <a:srgbClr val="0768A9"/>
              </a:solidFill>
              <a:ea typeface="黑体" panose="02010609060101010101" pitchFamily="49" charset="-122"/>
            </a:endParaRPr>
          </a:p>
        </p:txBody>
      </p:sp>
      <p:pic>
        <p:nvPicPr>
          <p:cNvPr id="1026" name="Picture 2"/>
          <p:cNvPicPr>
            <a:picLocks noChangeAspect="1" noChangeArrowheads="1"/>
          </p:cNvPicPr>
          <p:nvPr/>
        </p:nvPicPr>
        <p:blipFill>
          <a:blip r:embed="rId2" cstate="print"/>
          <a:srcRect/>
          <a:stretch>
            <a:fillRect/>
          </a:stretch>
        </p:blipFill>
        <p:spPr bwMode="auto">
          <a:xfrm>
            <a:off x="6629400" y="1127125"/>
            <a:ext cx="2230463" cy="1676400"/>
          </a:xfrm>
          <a:prstGeom prst="rect">
            <a:avLst/>
          </a:prstGeom>
          <a:noFill/>
          <a:ln w="9525">
            <a:noFill/>
            <a:miter lim="800000"/>
            <a:headEnd/>
            <a:tailEnd/>
          </a:ln>
          <a:scene3d>
            <a:camera prst="orthographicFront"/>
            <a:lightRig rig="threePt" dir="t"/>
          </a:scene3d>
          <a:sp3d>
            <a:bevelT/>
          </a:sp3d>
        </p:spPr>
      </p:pic>
      <p:pic>
        <p:nvPicPr>
          <p:cNvPr id="1027" name="Picture 3"/>
          <p:cNvPicPr>
            <a:picLocks noChangeAspect="1" noChangeArrowheads="1"/>
          </p:cNvPicPr>
          <p:nvPr/>
        </p:nvPicPr>
        <p:blipFill>
          <a:blip r:embed="rId3" cstate="print"/>
          <a:srcRect/>
          <a:stretch>
            <a:fillRect/>
          </a:stretch>
        </p:blipFill>
        <p:spPr bwMode="auto">
          <a:xfrm>
            <a:off x="6629400" y="4708525"/>
            <a:ext cx="2255837" cy="1692275"/>
          </a:xfrm>
          <a:prstGeom prst="rect">
            <a:avLst/>
          </a:prstGeom>
          <a:noFill/>
          <a:ln w="9525">
            <a:noFill/>
            <a:miter lim="800000"/>
            <a:headEnd/>
            <a:tailEnd/>
          </a:ln>
          <a:scene3d>
            <a:camera prst="orthographicFront"/>
            <a:lightRig rig="threePt" dir="t"/>
          </a:scene3d>
          <a:sp3d>
            <a:bevelT/>
          </a:sp3d>
        </p:spPr>
      </p:pic>
      <p:pic>
        <p:nvPicPr>
          <p:cNvPr id="1029" name="Picture 5"/>
          <p:cNvPicPr>
            <a:picLocks noChangeAspect="1" noChangeArrowheads="1"/>
          </p:cNvPicPr>
          <p:nvPr/>
        </p:nvPicPr>
        <p:blipFill>
          <a:blip r:embed="rId4" cstate="print"/>
          <a:srcRect/>
          <a:stretch>
            <a:fillRect/>
          </a:stretch>
        </p:blipFill>
        <p:spPr bwMode="auto">
          <a:xfrm>
            <a:off x="6629400" y="2955925"/>
            <a:ext cx="2239963" cy="1679575"/>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xmlns="" val="943479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672152" y="1748288"/>
            <a:ext cx="7772400" cy="1470025"/>
          </a:xfrm>
        </p:spPr>
        <p:txBody>
          <a:bodyPr/>
          <a:lstStyle/>
          <a:p>
            <a:r>
              <a:rPr lang="zh-CN" altLang="en-US" sz="4800" b="1" dirty="0" smtClean="0">
                <a:latin typeface="黑体" pitchFamily="49" charset="-122"/>
                <a:ea typeface="黑体" pitchFamily="49" charset="-122"/>
              </a:rPr>
              <a:t>   个性化功能</a:t>
            </a:r>
            <a:endParaRPr lang="zh-CN" altLang="en-US" sz="4800" b="1" dirty="0">
              <a:latin typeface="黑体" pitchFamily="49" charset="-122"/>
              <a:ea typeface="黑体" pitchFamily="49" charset="-122"/>
            </a:endParaRPr>
          </a:p>
        </p:txBody>
      </p:sp>
    </p:spTree>
    <p:extLst>
      <p:ext uri="{BB962C8B-B14F-4D97-AF65-F5344CB8AC3E}">
        <p14:creationId xmlns:p14="http://schemas.microsoft.com/office/powerpoint/2010/main" xmlns="" val="1944324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126" y="520933"/>
            <a:ext cx="8877300" cy="53580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ounded Rectangle 3"/>
          <p:cNvSpPr/>
          <p:nvPr/>
        </p:nvSpPr>
        <p:spPr>
          <a:xfrm>
            <a:off x="266700" y="4913194"/>
            <a:ext cx="4673790" cy="259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5" name="Rounded Rectangle 3"/>
          <p:cNvSpPr/>
          <p:nvPr/>
        </p:nvSpPr>
        <p:spPr>
          <a:xfrm>
            <a:off x="6332561" y="698311"/>
            <a:ext cx="2694865" cy="3116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2631937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创建个人账户</a:t>
            </a:r>
            <a:endParaRPr lang="zh-CN" altLang="en-US" b="1" dirty="0">
              <a:latin typeface="黑体" panose="02010609060101010101" pitchFamily="49" charset="-122"/>
              <a:ea typeface="黑体" panose="02010609060101010101" pitchFamily="49" charset="-122"/>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227" y="976311"/>
            <a:ext cx="8763000" cy="4905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ounded Rectangle 3"/>
          <p:cNvSpPr/>
          <p:nvPr/>
        </p:nvSpPr>
        <p:spPr>
          <a:xfrm>
            <a:off x="6086900" y="1173707"/>
            <a:ext cx="736981" cy="259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6" name="Rounded Rectangle 3"/>
          <p:cNvSpPr/>
          <p:nvPr/>
        </p:nvSpPr>
        <p:spPr>
          <a:xfrm>
            <a:off x="526008" y="2060812"/>
            <a:ext cx="2394613" cy="6141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7227" y="150125"/>
            <a:ext cx="8540313" cy="59828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47919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fade">
                                      <p:cBhvr>
                                        <p:cTn id="17" dur="1000"/>
                                        <p:tgtEl>
                                          <p:spTgt spid="12291"/>
                                        </p:tgtEl>
                                      </p:cBhvr>
                                    </p:animEffect>
                                    <p:anim calcmode="lin" valueType="num">
                                      <p:cBhvr>
                                        <p:cTn id="18" dur="1000" fill="hold"/>
                                        <p:tgtEl>
                                          <p:spTgt spid="12291"/>
                                        </p:tgtEl>
                                        <p:attrNameLst>
                                          <p:attrName>ppt_x</p:attrName>
                                        </p:attrNameLst>
                                      </p:cBhvr>
                                      <p:tavLst>
                                        <p:tav tm="0">
                                          <p:val>
                                            <p:strVal val="#ppt_x"/>
                                          </p:val>
                                        </p:tav>
                                        <p:tav tm="100000">
                                          <p:val>
                                            <p:strVal val="#ppt_x"/>
                                          </p:val>
                                        </p:tav>
                                      </p:tavLst>
                                    </p:anim>
                                    <p:anim calcmode="lin" valueType="num">
                                      <p:cBhvr>
                                        <p:cTn id="1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23925"/>
            <a:ext cx="8686800" cy="5934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我的工作区</a:t>
            </a:r>
            <a:endParaRPr lang="zh-CN" altLang="en-US" b="1" dirty="0">
              <a:latin typeface="黑体" panose="02010609060101010101" pitchFamily="49" charset="-122"/>
              <a:ea typeface="黑体" panose="02010609060101010101" pitchFamily="49" charset="-122"/>
            </a:endParaRPr>
          </a:p>
        </p:txBody>
      </p:sp>
      <p:sp>
        <p:nvSpPr>
          <p:cNvPr id="5" name="Rounded Rectangle 3"/>
          <p:cNvSpPr/>
          <p:nvPr/>
        </p:nvSpPr>
        <p:spPr>
          <a:xfrm>
            <a:off x="2009917" y="1931157"/>
            <a:ext cx="5124166" cy="259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575151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zh-CN" dirty="0" smtClean="0">
                <a:ea typeface="宋体" pitchFamily="2" charset="-122"/>
              </a:rPr>
              <a:t>LWW Collection</a:t>
            </a:r>
            <a:endParaRPr lang="zh-CN" altLang="en-US" dirty="0" smtClean="0">
              <a:ea typeface="宋体" pitchFamily="2" charset="-122"/>
            </a:endParaRPr>
          </a:p>
        </p:txBody>
      </p:sp>
      <p:grpSp>
        <p:nvGrpSpPr>
          <p:cNvPr id="18435" name="Group 3"/>
          <p:cNvGrpSpPr>
            <a:grpSpLocks noChangeAspect="1"/>
          </p:cNvGrpSpPr>
          <p:nvPr/>
        </p:nvGrpSpPr>
        <p:grpSpPr bwMode="auto">
          <a:xfrm>
            <a:off x="381000" y="1268413"/>
            <a:ext cx="8305800" cy="4989512"/>
            <a:chOff x="0" y="0"/>
            <a:chExt cx="12359" cy="8013"/>
          </a:xfrm>
        </p:grpSpPr>
        <p:pic>
          <p:nvPicPr>
            <p:cNvPr id="18436" name="Picture 4" descr="Neurolog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67" y="480"/>
              <a:ext cx="2910" cy="3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7" name="Picture 5" descr="0269937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60" y="225"/>
              <a:ext cx="1875" cy="25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8" name="Picture 6" descr="0003302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95"/>
              <a:ext cx="1875" cy="25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9" name="Picture 7" descr="0009732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803"/>
              <a:ext cx="1875" cy="24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0" name="Picture 8" descr="0032105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02" y="1455"/>
              <a:ext cx="1875" cy="25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1" name="Picture 9" descr="0148396X"/>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95" y="833"/>
              <a:ext cx="1875" cy="24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2" name="Picture 10" descr="0039249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40" y="2745"/>
              <a:ext cx="1875" cy="24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3" name="Picture 11" descr="0041133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732" y="1740"/>
              <a:ext cx="1875" cy="25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4" name="Picture 12" descr="0263635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85" y="3520"/>
              <a:ext cx="1875" cy="25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5" name="Picture 13" descr="9780781733908"/>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0315" y="0"/>
              <a:ext cx="1875" cy="24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6" name="Picture 14" descr="9780781768658"/>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622" y="1090"/>
              <a:ext cx="1875" cy="27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7" name="Picture 15" descr="978078177950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685" y="2273"/>
              <a:ext cx="1875" cy="2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8" name="Picture 16" descr="Spine"/>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237" y="3000"/>
              <a:ext cx="1860" cy="2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49" name="Picture 17" descr="Current opinion on Neurology"/>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672" y="2430"/>
              <a:ext cx="1870" cy="249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50" name="Picture 18" descr="9780781769426"/>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022" y="5583"/>
              <a:ext cx="1875" cy="24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51" name="Picture 19" descr="9780781775779"/>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897" y="5583"/>
              <a:ext cx="1875" cy="2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52" name="Picture 20" descr="9780781783385"/>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8772" y="5583"/>
              <a:ext cx="1708" cy="24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53" name="Picture 21" descr="9781608312597"/>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147" y="5568"/>
              <a:ext cx="1875" cy="24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54" name="Picture 22" descr="9781608316304"/>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10485" y="5583"/>
              <a:ext cx="1875" cy="24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xmlns="" val="3384794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554" y="578324"/>
            <a:ext cx="8667750" cy="537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3"/>
          <p:cNvSpPr/>
          <p:nvPr/>
        </p:nvSpPr>
        <p:spPr>
          <a:xfrm>
            <a:off x="6727885" y="1023583"/>
            <a:ext cx="1474419" cy="3548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5" name="Rounded Rectangle 3"/>
          <p:cNvSpPr/>
          <p:nvPr/>
        </p:nvSpPr>
        <p:spPr>
          <a:xfrm>
            <a:off x="319088" y="4873387"/>
            <a:ext cx="1987384" cy="9678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6" name="Rounded Rectangle 3"/>
          <p:cNvSpPr/>
          <p:nvPr/>
        </p:nvSpPr>
        <p:spPr>
          <a:xfrm>
            <a:off x="3725839" y="4749421"/>
            <a:ext cx="1009934" cy="4913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1211493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333" y="136477"/>
            <a:ext cx="6190336" cy="379407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6536" y="905016"/>
            <a:ext cx="6356362" cy="371134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7216" y="2432644"/>
            <a:ext cx="6791325" cy="406717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9152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lvl1pPr eaLnBrk="0" hangingPunct="0">
              <a:defRPr kumimoji="1" sz="2400">
                <a:solidFill>
                  <a:srgbClr val="0768A9"/>
                </a:solidFill>
                <a:latin typeface="Trebuchet MS" pitchFamily="34" charset="0"/>
                <a:ea typeface="ＭＳ Ｐゴシック" pitchFamily="34" charset="-128"/>
              </a:defRPr>
            </a:lvl1pPr>
            <a:lvl2pPr marL="742950" indent="-285750" eaLnBrk="0" hangingPunct="0">
              <a:defRPr kumimoji="1" sz="2400">
                <a:solidFill>
                  <a:srgbClr val="0768A9"/>
                </a:solidFill>
                <a:latin typeface="Trebuchet MS" pitchFamily="34" charset="0"/>
                <a:ea typeface="ＭＳ Ｐゴシック" pitchFamily="34" charset="-128"/>
              </a:defRPr>
            </a:lvl2pPr>
            <a:lvl3pPr marL="1143000" indent="-228600" eaLnBrk="0" hangingPunct="0">
              <a:defRPr kumimoji="1" sz="2400">
                <a:solidFill>
                  <a:srgbClr val="0768A9"/>
                </a:solidFill>
                <a:latin typeface="Trebuchet MS" pitchFamily="34" charset="0"/>
                <a:ea typeface="ＭＳ Ｐゴシック" pitchFamily="34" charset="-128"/>
              </a:defRPr>
            </a:lvl3pPr>
            <a:lvl4pPr marL="1600200" indent="-228600" eaLnBrk="0" hangingPunct="0">
              <a:defRPr kumimoji="1" sz="2400">
                <a:solidFill>
                  <a:srgbClr val="0768A9"/>
                </a:solidFill>
                <a:latin typeface="Trebuchet MS" pitchFamily="34" charset="0"/>
                <a:ea typeface="ＭＳ Ｐゴシック" pitchFamily="34" charset="-128"/>
              </a:defRPr>
            </a:lvl4pPr>
            <a:lvl5pPr marL="2057400" indent="-228600" eaLnBrk="0" hangingPunct="0">
              <a:defRPr kumimoji="1" sz="2400">
                <a:solidFill>
                  <a:srgbClr val="0768A9"/>
                </a:solidFill>
                <a:latin typeface="Trebuchet MS" pitchFamily="34" charset="0"/>
                <a:ea typeface="ＭＳ Ｐゴシック" pitchFamily="34" charset="-128"/>
              </a:defRPr>
            </a:lvl5pPr>
            <a:lvl6pPr marL="25146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6pPr>
            <a:lvl7pPr marL="29718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7pPr>
            <a:lvl8pPr marL="34290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8pPr>
            <a:lvl9pPr marL="38862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9pPr>
          </a:lstStyle>
          <a:p>
            <a:pPr eaLnBrk="1" hangingPunct="1"/>
            <a:r>
              <a:rPr kumimoji="0" lang="zh-TW" altLang="en-US" sz="3400" b="1" dirty="0" smtClean="0">
                <a:latin typeface="黑体" panose="02010609060101010101" pitchFamily="49" charset="-122"/>
                <a:ea typeface="黑体" panose="02010609060101010101" pitchFamily="49" charset="-122"/>
                <a:cs typeface="ＭＳ Ｐゴシック" pitchFamily="34" charset="-128"/>
              </a:rPr>
              <a:t>加进我的课题</a:t>
            </a:r>
            <a:endParaRPr kumimoji="0" lang="en-US" altLang="zh-TW" sz="3400" b="1" dirty="0" smtClean="0">
              <a:solidFill>
                <a:schemeClr val="tx1"/>
              </a:solidFill>
              <a:latin typeface="黑体" panose="02010609060101010101" pitchFamily="49" charset="-122"/>
              <a:ea typeface="黑体" panose="02010609060101010101" pitchFamily="49" charset="-122"/>
              <a:cs typeface="ＭＳ Ｐゴシック" pitchFamily="34" charset="-128"/>
            </a:endParaRPr>
          </a:p>
        </p:txBody>
      </p:sp>
      <p:sp>
        <p:nvSpPr>
          <p:cNvPr id="22531" name="Rectangle 5"/>
          <p:cNvSpPr>
            <a:spLocks noChangeArrowheads="1"/>
          </p:cNvSpPr>
          <p:nvPr/>
        </p:nvSpPr>
        <p:spPr bwMode="auto">
          <a:xfrm>
            <a:off x="457200" y="1049740"/>
            <a:ext cx="8077200" cy="4267200"/>
          </a:xfrm>
          <a:prstGeom prst="rect">
            <a:avLst/>
          </a:prstGeom>
          <a:noFill/>
          <a:ln w="9525">
            <a:noFill/>
            <a:miter lim="800000"/>
            <a:headEnd/>
            <a:tailEnd/>
          </a:ln>
        </p:spPr>
        <p:txBody>
          <a:bodyPr lIns="182880"/>
          <a:lstStyle>
            <a:lvl1pPr marL="342900" indent="-342900" eaLnBrk="0" hangingPunct="0">
              <a:defRPr kumimoji="1" sz="2400">
                <a:solidFill>
                  <a:srgbClr val="0768A9"/>
                </a:solidFill>
                <a:latin typeface="Trebuchet MS" pitchFamily="34" charset="0"/>
                <a:ea typeface="ＭＳ Ｐゴシック" pitchFamily="34" charset="-128"/>
              </a:defRPr>
            </a:lvl1pPr>
            <a:lvl2pPr marL="569913" indent="-225425" eaLnBrk="0" hangingPunct="0">
              <a:defRPr kumimoji="1" sz="2400">
                <a:solidFill>
                  <a:srgbClr val="0768A9"/>
                </a:solidFill>
                <a:latin typeface="Trebuchet MS" pitchFamily="34" charset="0"/>
                <a:ea typeface="ＭＳ Ｐゴシック" pitchFamily="34" charset="-128"/>
              </a:defRPr>
            </a:lvl2pPr>
            <a:lvl3pPr marL="1143000" indent="-228600" eaLnBrk="0" hangingPunct="0">
              <a:defRPr kumimoji="1" sz="2400">
                <a:solidFill>
                  <a:srgbClr val="0768A9"/>
                </a:solidFill>
                <a:latin typeface="Trebuchet MS" pitchFamily="34" charset="0"/>
                <a:ea typeface="ＭＳ Ｐゴシック" pitchFamily="34" charset="-128"/>
              </a:defRPr>
            </a:lvl3pPr>
            <a:lvl4pPr marL="1600200" indent="-228600" eaLnBrk="0" hangingPunct="0">
              <a:defRPr kumimoji="1" sz="2400">
                <a:solidFill>
                  <a:srgbClr val="0768A9"/>
                </a:solidFill>
                <a:latin typeface="Trebuchet MS" pitchFamily="34" charset="0"/>
                <a:ea typeface="ＭＳ Ｐゴシック" pitchFamily="34" charset="-128"/>
              </a:defRPr>
            </a:lvl4pPr>
            <a:lvl5pPr marL="2057400" indent="-228600" eaLnBrk="0" hangingPunct="0">
              <a:defRPr kumimoji="1" sz="2400">
                <a:solidFill>
                  <a:srgbClr val="0768A9"/>
                </a:solidFill>
                <a:latin typeface="Trebuchet MS" pitchFamily="34" charset="0"/>
                <a:ea typeface="ＭＳ Ｐゴシック" pitchFamily="34" charset="-128"/>
              </a:defRPr>
            </a:lvl5pPr>
            <a:lvl6pPr marL="25146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6pPr>
            <a:lvl7pPr marL="29718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7pPr>
            <a:lvl8pPr marL="34290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8pPr>
            <a:lvl9pPr marL="38862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9pPr>
          </a:lstStyle>
          <a:p>
            <a:pPr eaLnBrk="1" hangingPunct="1">
              <a:lnSpc>
                <a:spcPct val="90000"/>
              </a:lnSpc>
              <a:spcBef>
                <a:spcPct val="20000"/>
              </a:spcBef>
              <a:buFontTx/>
              <a:buChar char="•"/>
            </a:pPr>
            <a:r>
              <a:rPr lang="zh-TW" altLang="en-US" dirty="0">
                <a:solidFill>
                  <a:schemeClr val="tx1"/>
                </a:solidFill>
                <a:latin typeface="Arial Narrow" panose="020B0606020202030204" pitchFamily="34" charset="0"/>
                <a:ea typeface="黑体" panose="02010609060101010101" pitchFamily="49" charset="-122"/>
              </a:rPr>
              <a:t>以下项目可被加入到我的课题或文件夹</a:t>
            </a:r>
            <a:r>
              <a:rPr kumimoji="0" lang="en-US" altLang="zh-TW" dirty="0">
                <a:solidFill>
                  <a:schemeClr val="tx1"/>
                </a:solidFill>
                <a:latin typeface="Arial Narrow" panose="020B0606020202030204" pitchFamily="34" charset="0"/>
                <a:ea typeface="黑体" panose="02010609060101010101" pitchFamily="49" charset="-122"/>
              </a:rPr>
              <a:t>:</a:t>
            </a: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Ovid Results </a:t>
            </a:r>
            <a:r>
              <a:rPr lang="zh-TW" altLang="en-US" dirty="0">
                <a:solidFill>
                  <a:schemeClr val="tx1"/>
                </a:solidFill>
                <a:latin typeface="Arial Narrow" panose="020B0606020202030204" pitchFamily="34" charset="0"/>
                <a:ea typeface="黑体" panose="02010609060101010101" pitchFamily="49" charset="-122"/>
              </a:rPr>
              <a:t>（</a:t>
            </a:r>
            <a:r>
              <a:rPr lang="en-US" altLang="zh-TW" dirty="0">
                <a:solidFill>
                  <a:schemeClr val="tx1"/>
                </a:solidFill>
                <a:latin typeface="Arial Narrow" panose="020B0606020202030204" pitchFamily="34" charset="0"/>
                <a:ea typeface="黑体" panose="02010609060101010101" pitchFamily="49" charset="-122"/>
              </a:rPr>
              <a:t>Ovid</a:t>
            </a:r>
            <a:r>
              <a:rPr lang="zh-TW" altLang="en-US" dirty="0">
                <a:solidFill>
                  <a:schemeClr val="tx1"/>
                </a:solidFill>
                <a:latin typeface="Arial Narrow" panose="020B0606020202030204" pitchFamily="34" charset="0"/>
                <a:ea typeface="黑体" panose="02010609060101010101" pitchFamily="49" charset="-122"/>
              </a:rPr>
              <a:t>检索結果）</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Ovid Universal Search results </a:t>
            </a:r>
            <a:r>
              <a:rPr lang="zh-TW" altLang="en-US" dirty="0">
                <a:solidFill>
                  <a:schemeClr val="tx1"/>
                </a:solidFill>
                <a:latin typeface="Arial Narrow" panose="020B0606020202030204" pitchFamily="34" charset="0"/>
                <a:ea typeface="黑体" panose="02010609060101010101" pitchFamily="49" charset="-122"/>
              </a:rPr>
              <a:t>（ </a:t>
            </a:r>
            <a:r>
              <a:rPr lang="en-US" altLang="zh-TW" dirty="0">
                <a:solidFill>
                  <a:schemeClr val="tx1"/>
                </a:solidFill>
                <a:latin typeface="Arial Narrow" panose="020B0606020202030204" pitchFamily="34" charset="0"/>
                <a:ea typeface="黑体" panose="02010609060101010101" pitchFamily="49" charset="-122"/>
              </a:rPr>
              <a:t>Ovid Universal</a:t>
            </a:r>
            <a:r>
              <a:rPr lang="zh-TW" altLang="en-US" dirty="0">
                <a:solidFill>
                  <a:schemeClr val="tx1"/>
                </a:solidFill>
                <a:latin typeface="Arial Narrow" panose="020B0606020202030204" pitchFamily="34" charset="0"/>
                <a:ea typeface="黑体" panose="02010609060101010101" pitchFamily="49" charset="-122"/>
              </a:rPr>
              <a:t>检索結果）</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Saved Searches </a:t>
            </a:r>
            <a:r>
              <a:rPr lang="zh-TW" altLang="en-US" dirty="0">
                <a:solidFill>
                  <a:schemeClr val="tx1"/>
                </a:solidFill>
                <a:latin typeface="Arial Narrow" panose="020B0606020202030204" pitchFamily="34" charset="0"/>
                <a:ea typeface="黑体" panose="02010609060101010101" pitchFamily="49" charset="-122"/>
              </a:rPr>
              <a:t>（储存的检索历史）</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Journal Articles – PDF or HTML </a:t>
            </a:r>
            <a:r>
              <a:rPr lang="zh-TW" altLang="en-US" dirty="0">
                <a:solidFill>
                  <a:schemeClr val="tx1"/>
                </a:solidFill>
                <a:latin typeface="Arial Narrow" panose="020B0606020202030204" pitchFamily="34" charset="0"/>
                <a:ea typeface="黑体" panose="02010609060101010101" pitchFamily="49" charset="-122"/>
              </a:rPr>
              <a:t>（期刊文章全文</a:t>
            </a:r>
            <a:r>
              <a:rPr lang="en-US" altLang="zh-TW" dirty="0">
                <a:solidFill>
                  <a:schemeClr val="tx1"/>
                </a:solidFill>
                <a:latin typeface="Arial Narrow" panose="020B0606020202030204" pitchFamily="34" charset="0"/>
                <a:ea typeface="黑体" panose="02010609060101010101" pitchFamily="49" charset="-122"/>
              </a:rPr>
              <a:t>– PDF or HTML </a:t>
            </a:r>
            <a:r>
              <a:rPr lang="zh-TW" altLang="en-US" dirty="0">
                <a:solidFill>
                  <a:schemeClr val="tx1"/>
                </a:solidFill>
                <a:latin typeface="Arial Narrow" panose="020B0606020202030204" pitchFamily="34" charset="0"/>
                <a:ea typeface="黑体" panose="02010609060101010101" pitchFamily="49" charset="-122"/>
              </a:rPr>
              <a:t>）</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Images </a:t>
            </a:r>
            <a:r>
              <a:rPr lang="zh-TW" altLang="en-US" dirty="0">
                <a:solidFill>
                  <a:schemeClr val="tx1"/>
                </a:solidFill>
                <a:latin typeface="Arial Narrow" panose="020B0606020202030204" pitchFamily="34" charset="0"/>
                <a:ea typeface="黑体" panose="02010609060101010101" pitchFamily="49" charset="-122"/>
              </a:rPr>
              <a:t>（图像）</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Text Snippets </a:t>
            </a:r>
            <a:r>
              <a:rPr lang="zh-TW" altLang="en-US" dirty="0">
                <a:solidFill>
                  <a:schemeClr val="tx1"/>
                </a:solidFill>
                <a:latin typeface="Arial Narrow" panose="020B0606020202030204" pitchFamily="34" charset="0"/>
                <a:ea typeface="黑体" panose="02010609060101010101" pitchFamily="49" charset="-122"/>
              </a:rPr>
              <a:t>（</a:t>
            </a:r>
            <a:r>
              <a:rPr lang="zh-CN" altLang="en-US" dirty="0">
                <a:solidFill>
                  <a:schemeClr val="tx1"/>
                </a:solidFill>
                <a:latin typeface="Arial Narrow" panose="020B0606020202030204" pitchFamily="34" charset="0"/>
                <a:ea typeface="黑体" panose="02010609060101010101" pitchFamily="49" charset="-122"/>
              </a:rPr>
              <a:t>文本</a:t>
            </a:r>
            <a:r>
              <a:rPr lang="zh-TW" altLang="en-US" dirty="0">
                <a:solidFill>
                  <a:schemeClr val="tx1"/>
                </a:solidFill>
                <a:latin typeface="Arial Narrow" panose="020B0606020202030204" pitchFamily="34" charset="0"/>
                <a:ea typeface="黑体" panose="02010609060101010101" pitchFamily="49" charset="-122"/>
              </a:rPr>
              <a:t>剪</a:t>
            </a:r>
            <a:r>
              <a:rPr lang="zh-CN" altLang="en-US" dirty="0">
                <a:solidFill>
                  <a:schemeClr val="tx1"/>
                </a:solidFill>
                <a:latin typeface="Arial Narrow" panose="020B0606020202030204" pitchFamily="34" charset="0"/>
                <a:ea typeface="黑体" panose="02010609060101010101" pitchFamily="49" charset="-122"/>
              </a:rPr>
              <a:t>贴</a:t>
            </a:r>
            <a:r>
              <a:rPr lang="zh-TW" altLang="en-US" dirty="0">
                <a:solidFill>
                  <a:schemeClr val="tx1"/>
                </a:solidFill>
                <a:latin typeface="Arial Narrow" panose="020B0606020202030204" pitchFamily="34" charset="0"/>
                <a:ea typeface="黑体" panose="02010609060101010101" pitchFamily="49" charset="-122"/>
              </a:rPr>
              <a:t>）</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User-created Citations </a:t>
            </a:r>
            <a:r>
              <a:rPr lang="zh-TW" altLang="en-US" dirty="0">
                <a:solidFill>
                  <a:schemeClr val="tx1"/>
                </a:solidFill>
                <a:latin typeface="Arial Narrow" panose="020B0606020202030204" pitchFamily="34" charset="0"/>
                <a:ea typeface="黑体" panose="02010609060101010101" pitchFamily="49" charset="-122"/>
              </a:rPr>
              <a:t>（客戶自己生成的</a:t>
            </a:r>
            <a:r>
              <a:rPr lang="zh-CN" altLang="en-US" dirty="0">
                <a:solidFill>
                  <a:schemeClr val="tx1"/>
                </a:solidFill>
                <a:latin typeface="Arial Narrow" panose="020B0606020202030204" pitchFamily="34" charset="0"/>
                <a:ea typeface="黑体" panose="02010609060101010101" pitchFamily="49" charset="-122"/>
              </a:rPr>
              <a:t>题录</a:t>
            </a:r>
            <a:r>
              <a:rPr lang="zh-TW" altLang="en-US" dirty="0">
                <a:solidFill>
                  <a:schemeClr val="tx1"/>
                </a:solidFill>
                <a:latin typeface="Arial Narrow" panose="020B0606020202030204" pitchFamily="34" charset="0"/>
                <a:ea typeface="黑体" panose="02010609060101010101" pitchFamily="49" charset="-122"/>
              </a:rPr>
              <a:t>）</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Book Chapter </a:t>
            </a:r>
            <a:r>
              <a:rPr lang="zh-TW" altLang="en-US" dirty="0">
                <a:solidFill>
                  <a:schemeClr val="tx1"/>
                </a:solidFill>
                <a:latin typeface="Arial Narrow" panose="020B0606020202030204" pitchFamily="34" charset="0"/>
                <a:ea typeface="黑体" panose="02010609060101010101" pitchFamily="49" charset="-122"/>
              </a:rPr>
              <a:t>（电子书章</a:t>
            </a:r>
            <a:r>
              <a:rPr lang="zh-CN" altLang="en-US" dirty="0">
                <a:solidFill>
                  <a:schemeClr val="tx1"/>
                </a:solidFill>
                <a:latin typeface="Arial Narrow" panose="020B0606020202030204" pitchFamily="34" charset="0"/>
                <a:ea typeface="黑体" panose="02010609060101010101" pitchFamily="49" charset="-122"/>
              </a:rPr>
              <a:t>节</a:t>
            </a:r>
            <a:r>
              <a:rPr lang="zh-TW" altLang="en-US" dirty="0">
                <a:solidFill>
                  <a:schemeClr val="tx1"/>
                </a:solidFill>
                <a:latin typeface="Arial Narrow" panose="020B0606020202030204" pitchFamily="34" charset="0"/>
                <a:ea typeface="黑体" panose="02010609060101010101" pitchFamily="49" charset="-122"/>
              </a:rPr>
              <a:t>）</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Journal Issue List result </a:t>
            </a:r>
            <a:r>
              <a:rPr lang="zh-TW" altLang="en-US" dirty="0">
                <a:solidFill>
                  <a:schemeClr val="tx1"/>
                </a:solidFill>
                <a:latin typeface="Arial Narrow" panose="020B0606020202030204" pitchFamily="34" charset="0"/>
                <a:ea typeface="黑体" panose="02010609060101010101" pitchFamily="49" charset="-122"/>
              </a:rPr>
              <a:t>（期刊目</a:t>
            </a:r>
            <a:r>
              <a:rPr lang="zh-CN" altLang="en-US" dirty="0">
                <a:solidFill>
                  <a:schemeClr val="tx1"/>
                </a:solidFill>
                <a:latin typeface="Arial Narrow" panose="020B0606020202030204" pitchFamily="34" charset="0"/>
                <a:ea typeface="黑体" panose="02010609060101010101" pitchFamily="49" charset="-122"/>
              </a:rPr>
              <a:t>录</a:t>
            </a:r>
            <a:r>
              <a:rPr lang="zh-TW" altLang="en-US" dirty="0">
                <a:solidFill>
                  <a:schemeClr val="tx1"/>
                </a:solidFill>
                <a:latin typeface="Arial Narrow" panose="020B0606020202030204" pitchFamily="34" charset="0"/>
                <a:ea typeface="黑体" panose="02010609060101010101" pitchFamily="49" charset="-122"/>
              </a:rPr>
              <a:t>結果）</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Auto-Alert results </a:t>
            </a:r>
            <a:r>
              <a:rPr lang="zh-TW" altLang="en-US" dirty="0">
                <a:solidFill>
                  <a:schemeClr val="tx1"/>
                </a:solidFill>
                <a:latin typeface="Arial Narrow" panose="020B0606020202030204" pitchFamily="34" charset="0"/>
                <a:ea typeface="黑体" panose="02010609060101010101" pitchFamily="49" charset="-122"/>
              </a:rPr>
              <a:t>（储存</a:t>
            </a:r>
            <a:r>
              <a:rPr lang="zh-CN" altLang="en-US" dirty="0">
                <a:solidFill>
                  <a:schemeClr val="tx1"/>
                </a:solidFill>
                <a:latin typeface="Arial Narrow" panose="020B0606020202030204" pitchFamily="34" charset="0"/>
                <a:ea typeface="黑体" panose="02010609060101010101" pitchFamily="49" charset="-122"/>
              </a:rPr>
              <a:t>定题通告</a:t>
            </a:r>
            <a:r>
              <a:rPr lang="zh-TW" altLang="en-US" dirty="0">
                <a:solidFill>
                  <a:schemeClr val="tx1"/>
                </a:solidFill>
                <a:latin typeface="Arial Narrow" panose="020B0606020202030204" pitchFamily="34" charset="0"/>
                <a:ea typeface="黑体" panose="02010609060101010101" pitchFamily="49" charset="-122"/>
              </a:rPr>
              <a:t>）</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r>
              <a:rPr lang="en-US" altLang="zh-TW" dirty="0">
                <a:solidFill>
                  <a:schemeClr val="tx1"/>
                </a:solidFill>
                <a:latin typeface="Arial Narrow" panose="020B0606020202030204" pitchFamily="34" charset="0"/>
                <a:ea typeface="黑体" panose="02010609060101010101" pitchFamily="49" charset="-122"/>
              </a:rPr>
              <a:t>Uploaded files </a:t>
            </a:r>
            <a:r>
              <a:rPr lang="zh-TW" altLang="en-US" dirty="0">
                <a:solidFill>
                  <a:schemeClr val="tx1"/>
                </a:solidFill>
                <a:latin typeface="Arial Narrow" panose="020B0606020202030204" pitchFamily="34" charset="0"/>
                <a:ea typeface="黑体" panose="02010609060101010101" pitchFamily="49" charset="-122"/>
              </a:rPr>
              <a:t>（上传文件）</a:t>
            </a:r>
            <a:endParaRPr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endParaRPr kumimoji="0" lang="en-US" altLang="zh-TW" dirty="0">
              <a:solidFill>
                <a:schemeClr val="tx1"/>
              </a:solidFill>
              <a:latin typeface="Arial Narrow" panose="020B0606020202030204" pitchFamily="34" charset="0"/>
              <a:ea typeface="黑体" panose="02010609060101010101" pitchFamily="49" charset="-122"/>
            </a:endParaRPr>
          </a:p>
          <a:p>
            <a:pPr lvl="1" eaLnBrk="1" hangingPunct="1">
              <a:lnSpc>
                <a:spcPct val="90000"/>
              </a:lnSpc>
              <a:spcBef>
                <a:spcPct val="20000"/>
              </a:spcBef>
              <a:buFontTx/>
              <a:buChar char="–"/>
            </a:pPr>
            <a:endParaRPr kumimoji="0" lang="en-US" altLang="zh-TW" dirty="0">
              <a:solidFill>
                <a:schemeClr val="tx1"/>
              </a:solidFill>
              <a:latin typeface="Arial Narrow" panose="020B0606020202030204" pitchFamily="34" charset="0"/>
              <a:ea typeface="黑体" panose="02010609060101010101" pitchFamily="49" charset="-122"/>
            </a:endParaRPr>
          </a:p>
        </p:txBody>
      </p:sp>
    </p:spTree>
    <p:extLst>
      <p:ext uri="{BB962C8B-B14F-4D97-AF65-F5344CB8AC3E}">
        <p14:creationId xmlns:p14="http://schemas.microsoft.com/office/powerpoint/2010/main" xmlns="" val="1545248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738" y="1100138"/>
            <a:ext cx="8772525" cy="46577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Rounded Rectangle 3"/>
          <p:cNvSpPr/>
          <p:nvPr/>
        </p:nvSpPr>
        <p:spPr>
          <a:xfrm>
            <a:off x="7601803" y="3276599"/>
            <a:ext cx="1078173" cy="7494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2589039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262" y="1334992"/>
            <a:ext cx="8753475" cy="4733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3"/>
          <p:cNvSpPr/>
          <p:nvPr/>
        </p:nvSpPr>
        <p:spPr>
          <a:xfrm>
            <a:off x="7478973" y="3701954"/>
            <a:ext cx="1296537" cy="2593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726" y="928048"/>
            <a:ext cx="8433784" cy="5934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ounded Rectangle 3"/>
          <p:cNvSpPr/>
          <p:nvPr/>
        </p:nvSpPr>
        <p:spPr>
          <a:xfrm>
            <a:off x="3152634" y="1856096"/>
            <a:ext cx="1405984" cy="3002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我的检索与定题通告</a:t>
            </a:r>
            <a:endParaRPr lang="zh-CN" altLang="en-US"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75073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fade">
                                      <p:cBhvr>
                                        <p:cTn id="12" dur="1000"/>
                                        <p:tgtEl>
                                          <p:spTgt spid="15364"/>
                                        </p:tgtEl>
                                      </p:cBhvr>
                                    </p:animEffect>
                                    <p:anim calcmode="lin" valueType="num">
                                      <p:cBhvr>
                                        <p:cTn id="13" dur="1000" fill="hold"/>
                                        <p:tgtEl>
                                          <p:spTgt spid="15364"/>
                                        </p:tgtEl>
                                        <p:attrNameLst>
                                          <p:attrName>ppt_x</p:attrName>
                                        </p:attrNameLst>
                                      </p:cBhvr>
                                      <p:tavLst>
                                        <p:tav tm="0">
                                          <p:val>
                                            <p:strVal val="#ppt_x"/>
                                          </p:val>
                                        </p:tav>
                                        <p:tav tm="100000">
                                          <p:val>
                                            <p:strVal val="#ppt_x"/>
                                          </p:val>
                                        </p:tav>
                                      </p:tavLst>
                                    </p:anim>
                                    <p:anim calcmode="lin" valueType="num">
                                      <p:cBhvr>
                                        <p:cTn id="14"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788" y="1452989"/>
            <a:ext cx="8734425" cy="33242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标题 1"/>
          <p:cNvSpPr>
            <a:spLocks noGrp="1"/>
          </p:cNvSpPr>
          <p:nvPr>
            <p:ph type="title"/>
          </p:nvPr>
        </p:nvSpPr>
        <p:spPr/>
        <p:txBody>
          <a:bodyPr/>
          <a:lstStyle/>
          <a:p>
            <a:r>
              <a:rPr lang="zh-CN" altLang="en-US" b="1" dirty="0" smtClean="0">
                <a:latin typeface="黑体" panose="02010609060101010101" pitchFamily="49" charset="-122"/>
                <a:ea typeface="黑体" panose="02010609060101010101" pitchFamily="49" charset="-122"/>
              </a:rPr>
              <a:t>期刊订阅</a:t>
            </a:r>
            <a:endParaRPr lang="zh-CN" altLang="en-US" b="1" dirty="0">
              <a:latin typeface="黑体" panose="02010609060101010101" pitchFamily="49" charset="-122"/>
              <a:ea typeface="黑体" panose="02010609060101010101" pitchFamily="49" charset="-122"/>
            </a:endParaRPr>
          </a:p>
        </p:txBody>
      </p:sp>
      <p:sp>
        <p:nvSpPr>
          <p:cNvPr id="5" name="Rounded Rectangle 3"/>
          <p:cNvSpPr/>
          <p:nvPr/>
        </p:nvSpPr>
        <p:spPr>
          <a:xfrm>
            <a:off x="4435523" y="2442950"/>
            <a:ext cx="1405984" cy="3002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5143" y="859386"/>
            <a:ext cx="8513714" cy="526995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934808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165" y="314325"/>
            <a:ext cx="8639175" cy="6229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ounded Rectangle 3"/>
          <p:cNvSpPr/>
          <p:nvPr/>
        </p:nvSpPr>
        <p:spPr>
          <a:xfrm>
            <a:off x="5977721" y="3169694"/>
            <a:ext cx="2674960" cy="3002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zh-CN" altLang="en-US" smtClean="0">
              <a:solidFill>
                <a:srgbClr val="FFFFFF"/>
              </a:solidFill>
              <a:latin typeface="Trebuchet MS" pitchFamily="34" charset="0"/>
              <a:ea typeface="宋体" pitchFamily="2" charset="-122"/>
            </a:endParaRPr>
          </a:p>
        </p:txBody>
      </p:sp>
    </p:spTree>
    <p:extLst>
      <p:ext uri="{BB962C8B-B14F-4D97-AF65-F5344CB8AC3E}">
        <p14:creationId xmlns:p14="http://schemas.microsoft.com/office/powerpoint/2010/main" xmlns="" val="9804701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zh-TW" altLang="en-US"/>
          </a:p>
        </p:txBody>
      </p:sp>
      <p:pic>
        <p:nvPicPr>
          <p:cNvPr id="4710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91440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Arrow Connector 8"/>
          <p:cNvCxnSpPr/>
          <p:nvPr/>
        </p:nvCxnSpPr>
        <p:spPr>
          <a:xfrm rot="16200000" flipH="1">
            <a:off x="6705600" y="2590800"/>
            <a:ext cx="5334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0590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zh-TW" altLang="en-US"/>
          </a:p>
        </p:txBody>
      </p:sp>
      <p:pic>
        <p:nvPicPr>
          <p:cNvPr id="4813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76200"/>
            <a:ext cx="6172200"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5675" y="2847975"/>
            <a:ext cx="5495925" cy="340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p:nvPr/>
        </p:nvCxnSpPr>
        <p:spPr>
          <a:xfrm rot="16200000" flipH="1">
            <a:off x="800100" y="2095500"/>
            <a:ext cx="3048000" cy="2819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28120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idx="4294967295"/>
          </p:nvPr>
        </p:nvSpPr>
        <p:spPr>
          <a:xfrm>
            <a:off x="1066800" y="209550"/>
            <a:ext cx="8077200" cy="1085850"/>
          </a:xfrm>
        </p:spPr>
        <p:txBody>
          <a:bodyPr/>
          <a:lstStyle>
            <a:lvl1pPr eaLnBrk="0" hangingPunct="0">
              <a:defRPr kumimoji="1" sz="2400">
                <a:solidFill>
                  <a:srgbClr val="0768A9"/>
                </a:solidFill>
                <a:latin typeface="Trebuchet MS" pitchFamily="34" charset="0"/>
                <a:ea typeface="ＭＳ Ｐゴシック" pitchFamily="34" charset="-128"/>
              </a:defRPr>
            </a:lvl1pPr>
            <a:lvl2pPr marL="742950" indent="-285750" eaLnBrk="0" hangingPunct="0">
              <a:defRPr kumimoji="1" sz="2400">
                <a:solidFill>
                  <a:srgbClr val="0768A9"/>
                </a:solidFill>
                <a:latin typeface="Trebuchet MS" pitchFamily="34" charset="0"/>
                <a:ea typeface="ＭＳ Ｐゴシック" pitchFamily="34" charset="-128"/>
              </a:defRPr>
            </a:lvl2pPr>
            <a:lvl3pPr marL="1143000" indent="-228600" eaLnBrk="0" hangingPunct="0">
              <a:defRPr kumimoji="1" sz="2400">
                <a:solidFill>
                  <a:srgbClr val="0768A9"/>
                </a:solidFill>
                <a:latin typeface="Trebuchet MS" pitchFamily="34" charset="0"/>
                <a:ea typeface="ＭＳ Ｐゴシック" pitchFamily="34" charset="-128"/>
              </a:defRPr>
            </a:lvl3pPr>
            <a:lvl4pPr marL="1600200" indent="-228600" eaLnBrk="0" hangingPunct="0">
              <a:defRPr kumimoji="1" sz="2400">
                <a:solidFill>
                  <a:srgbClr val="0768A9"/>
                </a:solidFill>
                <a:latin typeface="Trebuchet MS" pitchFamily="34" charset="0"/>
                <a:ea typeface="ＭＳ Ｐゴシック" pitchFamily="34" charset="-128"/>
              </a:defRPr>
            </a:lvl4pPr>
            <a:lvl5pPr marL="2057400" indent="-228600" eaLnBrk="0" hangingPunct="0">
              <a:defRPr kumimoji="1" sz="2400">
                <a:solidFill>
                  <a:srgbClr val="0768A9"/>
                </a:solidFill>
                <a:latin typeface="Trebuchet MS" pitchFamily="34" charset="0"/>
                <a:ea typeface="ＭＳ Ｐゴシック" pitchFamily="34" charset="-128"/>
              </a:defRPr>
            </a:lvl5pPr>
            <a:lvl6pPr marL="25146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6pPr>
            <a:lvl7pPr marL="29718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7pPr>
            <a:lvl8pPr marL="34290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8pPr>
            <a:lvl9pPr marL="3886200" indent="-228600" eaLnBrk="0" fontAlgn="base" hangingPunct="0">
              <a:spcBef>
                <a:spcPct val="0"/>
              </a:spcBef>
              <a:spcAft>
                <a:spcPct val="0"/>
              </a:spcAft>
              <a:defRPr kumimoji="1" sz="2400">
                <a:solidFill>
                  <a:srgbClr val="0768A9"/>
                </a:solidFill>
                <a:latin typeface="Trebuchet MS" pitchFamily="34" charset="0"/>
                <a:ea typeface="ＭＳ Ｐゴシック" pitchFamily="34" charset="-128"/>
              </a:defRPr>
            </a:lvl9pPr>
          </a:lstStyle>
          <a:p>
            <a:pPr eaLnBrk="1" hangingPunct="1">
              <a:defRPr/>
            </a:pPr>
            <a:r>
              <a:rPr kumimoji="0" lang="en-US" altLang="zh-TW" sz="3400" dirty="0" err="1" smtClean="0">
                <a:solidFill>
                  <a:srgbClr val="0070C0"/>
                </a:solidFill>
                <a:latin typeface="+mj-lt"/>
                <a:ea typeface="黑体" panose="02010609060101010101" pitchFamily="49" charset="-122"/>
                <a:cs typeface="ＭＳ Ｐゴシック" pitchFamily="34" charset="-128"/>
              </a:rPr>
              <a:t>OvidSP</a:t>
            </a:r>
            <a:r>
              <a:rPr kumimoji="0" lang="en-US" altLang="zh-TW" sz="3400" dirty="0" smtClean="0">
                <a:solidFill>
                  <a:srgbClr val="0070C0"/>
                </a:solidFill>
                <a:latin typeface="+mj-lt"/>
                <a:ea typeface="黑体" panose="02010609060101010101" pitchFamily="49" charset="-122"/>
                <a:cs typeface="ＭＳ Ｐゴシック" pitchFamily="34" charset="-128"/>
              </a:rPr>
              <a:t> 3.0</a:t>
            </a:r>
            <a:r>
              <a:rPr kumimoji="0" lang="zh-CN" altLang="en-US" sz="3400" b="1" dirty="0" smtClean="0">
                <a:solidFill>
                  <a:srgbClr val="0070C0"/>
                </a:solidFill>
                <a:latin typeface="+mj-lt"/>
                <a:ea typeface="黑体" panose="02010609060101010101" pitchFamily="49" charset="-122"/>
                <a:cs typeface="ＭＳ Ｐゴシック" pitchFamily="34" charset="-128"/>
              </a:rPr>
              <a:t>工具栏</a:t>
            </a:r>
            <a:endParaRPr kumimoji="0" lang="en-US" altLang="zh-TW" sz="3400" dirty="0" smtClean="0">
              <a:solidFill>
                <a:srgbClr val="0070C0"/>
              </a:solidFill>
              <a:latin typeface="+mj-lt"/>
              <a:ea typeface="黑体" panose="02010609060101010101" pitchFamily="49" charset="-122"/>
              <a:cs typeface="ＭＳ Ｐゴシック" pitchFamily="34" charset="-128"/>
            </a:endParaRPr>
          </a:p>
        </p:txBody>
      </p:sp>
      <p:sp>
        <p:nvSpPr>
          <p:cNvPr id="126981" name="Rectangle 5"/>
          <p:cNvSpPr>
            <a:spLocks noChangeArrowheads="1"/>
          </p:cNvSpPr>
          <p:nvPr/>
        </p:nvSpPr>
        <p:spPr bwMode="auto">
          <a:xfrm>
            <a:off x="1066800" y="1292414"/>
            <a:ext cx="7467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a:lstStyle>
            <a:lvl1pPr marL="342900" indent="-342900" eaLnBrk="0" hangingPunct="0">
              <a:spcBef>
                <a:spcPct val="20000"/>
              </a:spcBef>
              <a:buChar char="•"/>
              <a:defRPr sz="2400">
                <a:solidFill>
                  <a:srgbClr val="0768A9"/>
                </a:solidFill>
                <a:latin typeface="Trebuchet MS" pitchFamily="34" charset="0"/>
                <a:ea typeface="ＭＳ Ｐゴシック" pitchFamily="34" charset="-128"/>
              </a:defRPr>
            </a:lvl1pPr>
            <a:lvl2pPr marL="742950" indent="-285750" eaLnBrk="0" hangingPunct="0">
              <a:spcBef>
                <a:spcPct val="20000"/>
              </a:spcBef>
              <a:buChar char="–"/>
              <a:defRPr sz="2000">
                <a:solidFill>
                  <a:srgbClr val="757575"/>
                </a:solidFill>
                <a:latin typeface="Trebuchet MS" pitchFamily="34" charset="0"/>
                <a:ea typeface="ＭＳ Ｐゴシック" pitchFamily="34" charset="-128"/>
              </a:defRPr>
            </a:lvl2pPr>
            <a:lvl3pPr marL="1143000" indent="-228600" eaLnBrk="0" hangingPunct="0">
              <a:spcBef>
                <a:spcPct val="20000"/>
              </a:spcBef>
              <a:buChar char="•"/>
              <a:defRPr sz="2000">
                <a:solidFill>
                  <a:srgbClr val="757575"/>
                </a:solidFill>
                <a:latin typeface="Trebuchet MS" pitchFamily="34" charset="0"/>
                <a:ea typeface="ＭＳ Ｐゴシック" pitchFamily="34" charset="-128"/>
              </a:defRPr>
            </a:lvl3pPr>
            <a:lvl4pPr marL="1600200" indent="-228600" eaLnBrk="0" hangingPunct="0">
              <a:spcBef>
                <a:spcPct val="20000"/>
              </a:spcBef>
              <a:buChar char="–"/>
              <a:defRPr sz="2000">
                <a:solidFill>
                  <a:srgbClr val="757575"/>
                </a:solidFill>
                <a:latin typeface="Trebuchet MS" pitchFamily="34" charset="0"/>
                <a:ea typeface="ＭＳ Ｐゴシック" pitchFamily="34" charset="-128"/>
              </a:defRPr>
            </a:lvl4pPr>
            <a:lvl5pPr marL="2057400" indent="-228600" eaLnBrk="0" hangingPunct="0">
              <a:spcBef>
                <a:spcPct val="20000"/>
              </a:spcBef>
              <a:buChar char="»"/>
              <a:defRPr sz="2000">
                <a:solidFill>
                  <a:srgbClr val="757575"/>
                </a:solidFill>
                <a:latin typeface="Trebuchet MS"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757575"/>
                </a:solidFill>
                <a:latin typeface="Trebuchet MS" pitchFamily="34" charset="0"/>
                <a:ea typeface="ＭＳ Ｐゴシック" pitchFamily="34" charset="-128"/>
              </a:defRPr>
            </a:lvl9pPr>
          </a:lstStyle>
          <a:p>
            <a:r>
              <a:rPr lang="zh-CN" altLang="en-US" dirty="0">
                <a:latin typeface="+mj-lt"/>
                <a:ea typeface="黑体" panose="02010609060101010101" pitchFamily="49" charset="-122"/>
              </a:rPr>
              <a:t>该</a:t>
            </a:r>
            <a:r>
              <a:rPr lang="zh-CN" altLang="en-US" dirty="0" smtClean="0">
                <a:latin typeface="+mj-lt"/>
                <a:ea typeface="黑体" panose="02010609060101010101" pitchFamily="49" charset="-122"/>
              </a:rPr>
              <a:t>工具栏使得</a:t>
            </a:r>
            <a:r>
              <a:rPr lang="zh-CN" altLang="en-US" dirty="0">
                <a:latin typeface="+mj-lt"/>
                <a:ea typeface="黑体" panose="02010609060101010101" pitchFamily="49" charset="-122"/>
              </a:rPr>
              <a:t>用户可以将外部资源保存到我的课题</a:t>
            </a:r>
            <a:endParaRPr lang="en-US" altLang="zh-TW" dirty="0">
              <a:latin typeface="+mj-lt"/>
              <a:ea typeface="黑体" panose="02010609060101010101" pitchFamily="49" charset="-122"/>
            </a:endParaRPr>
          </a:p>
        </p:txBody>
      </p:sp>
      <p:pic>
        <p:nvPicPr>
          <p:cNvPr id="7" name="Picture 6"/>
          <p:cNvPicPr/>
          <p:nvPr/>
        </p:nvPicPr>
        <p:blipFill>
          <a:blip r:embed="rId3" cstate="print"/>
          <a:srcRect l="21354" r="20139"/>
          <a:stretch>
            <a:fillRect/>
          </a:stretch>
        </p:blipFill>
        <p:spPr bwMode="auto">
          <a:xfrm>
            <a:off x="4114800" y="2667000"/>
            <a:ext cx="2390775" cy="26193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698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4800600"/>
            <a:ext cx="345757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984"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738" y="1905000"/>
            <a:ext cx="8772525"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3046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ubjectAreaJournalCover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CML_v3">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CML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ML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ML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ML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ML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ML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ML_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ML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ML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ML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ML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ML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CML_v3">
  <a:themeElements>
    <a:clrScheme name="ICML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ML_v3">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CML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ML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ML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ML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ML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ML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ML_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ML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ML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ML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ML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ML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CML_v3">
  <a:themeElements>
    <a:clrScheme name="ICML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ML_v3">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CML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ML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ML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ML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ML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ML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ML_v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ML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ML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ML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ML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ML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SubjectAreaJournalCoverage</Template>
  <TotalTime>5367</TotalTime>
  <Words>4466</Words>
  <Application>Microsoft Office PowerPoint</Application>
  <PresentationFormat>全屏显示(4:3)</PresentationFormat>
  <Paragraphs>417</Paragraphs>
  <Slides>102</Slides>
  <Notes>28</Notes>
  <HiddenSlides>0</HiddenSlides>
  <MMClips>0</MMClips>
  <ScaleCrop>false</ScaleCrop>
  <HeadingPairs>
    <vt:vector size="4" baseType="variant">
      <vt:variant>
        <vt:lpstr>主题</vt:lpstr>
      </vt:variant>
      <vt:variant>
        <vt:i4>3</vt:i4>
      </vt:variant>
      <vt:variant>
        <vt:lpstr>幻灯片标题</vt:lpstr>
      </vt:variant>
      <vt:variant>
        <vt:i4>102</vt:i4>
      </vt:variant>
    </vt:vector>
  </HeadingPairs>
  <TitlesOfParts>
    <vt:vector size="105" baseType="lpstr">
      <vt:lpstr>SubjectAreaJournalCoverage</vt:lpstr>
      <vt:lpstr>2_ICML_v3</vt:lpstr>
      <vt:lpstr>3_ICML_v3</vt:lpstr>
      <vt:lpstr>幻灯片 1</vt:lpstr>
      <vt:lpstr>Wolters Kluwer Health 威科集团医学部</vt:lpstr>
      <vt:lpstr>幻灯片 3</vt:lpstr>
      <vt:lpstr>幻灯片 4</vt:lpstr>
      <vt:lpstr>幻灯片 5</vt:lpstr>
      <vt:lpstr>吉林大学订购的Ovid资源</vt:lpstr>
      <vt:lpstr>幻灯片 7</vt:lpstr>
      <vt:lpstr>关于Lippincott Williams &amp; Wilkins </vt:lpstr>
      <vt:lpstr>LWW Collection</vt:lpstr>
      <vt:lpstr>LWW期刊亮点</vt:lpstr>
      <vt:lpstr>LWW期刊亮点</vt:lpstr>
      <vt:lpstr>LWW期刊亮点</vt:lpstr>
      <vt:lpstr>LWW期刊亮点</vt:lpstr>
      <vt:lpstr>LWW期刊亮点</vt:lpstr>
      <vt:lpstr>LWW期刊亮点</vt:lpstr>
      <vt:lpstr>LWW期刊亮点</vt:lpstr>
      <vt:lpstr>LWW期刊亮点</vt:lpstr>
      <vt:lpstr>LWW 循证医学期刊资源</vt:lpstr>
      <vt:lpstr>期刊的学科分类</vt:lpstr>
      <vt:lpstr>图书浏览</vt:lpstr>
      <vt:lpstr>MEDLINE  全科性医药学文献数据库</vt:lpstr>
      <vt:lpstr>MEDLINE  全科性医药学文献数据库</vt:lpstr>
      <vt:lpstr>Drug Information Full Text   药物信息全文数据库 </vt:lpstr>
      <vt:lpstr>Drug Information Full Text  </vt:lpstr>
      <vt:lpstr>International Pharmaceutical Abstracts  国际药学文摘数据库</vt:lpstr>
      <vt:lpstr>登录方式</vt:lpstr>
      <vt:lpstr>幻灯片 27</vt:lpstr>
      <vt:lpstr>幻灯片 28</vt:lpstr>
      <vt:lpstr>幻灯片 29</vt:lpstr>
      <vt:lpstr>幻灯片 30</vt:lpstr>
      <vt:lpstr>OvidSP 平台提供多种检索模式</vt:lpstr>
      <vt:lpstr>基本检索</vt:lpstr>
      <vt:lpstr>幻灯片 33</vt:lpstr>
      <vt:lpstr>幻灯片 34</vt:lpstr>
      <vt:lpstr>高级检索： 关键词检索</vt:lpstr>
      <vt:lpstr>关键词检索，运用截词符</vt:lpstr>
      <vt:lpstr>组合检索</vt:lpstr>
      <vt:lpstr>幻灯片 38</vt:lpstr>
      <vt:lpstr>幻灯片 39</vt:lpstr>
      <vt:lpstr>限制条件 Limits</vt:lpstr>
      <vt:lpstr>幻灯片 41</vt:lpstr>
      <vt:lpstr>幻灯片 42</vt:lpstr>
      <vt:lpstr>幻灯片 43</vt:lpstr>
      <vt:lpstr>幻灯片 44</vt:lpstr>
      <vt:lpstr>幻灯片 45</vt:lpstr>
      <vt:lpstr>幻灯片 46</vt:lpstr>
      <vt:lpstr>幻灯片 47</vt:lpstr>
      <vt:lpstr>幻灯片 48</vt:lpstr>
      <vt:lpstr>检索工具</vt:lpstr>
      <vt:lpstr>主题匹配</vt:lpstr>
      <vt:lpstr>幻灯片 51</vt:lpstr>
      <vt:lpstr>树形图</vt:lpstr>
      <vt:lpstr>轮排索引</vt:lpstr>
      <vt:lpstr>幻灯片 54</vt:lpstr>
      <vt:lpstr>Drug Information Full Text  </vt:lpstr>
      <vt:lpstr>Drug Information Full Text  </vt:lpstr>
      <vt:lpstr>幻灯片 57</vt:lpstr>
      <vt:lpstr>幻灯片 58</vt:lpstr>
      <vt:lpstr>幻灯片 59</vt:lpstr>
      <vt:lpstr>幻灯片 60</vt:lpstr>
      <vt:lpstr>常用字段检索</vt:lpstr>
      <vt:lpstr>多个字段检索</vt:lpstr>
      <vt:lpstr>字段检索</vt:lpstr>
      <vt:lpstr>幻灯片 64</vt:lpstr>
      <vt:lpstr>幻灯片 65</vt:lpstr>
      <vt:lpstr>文献工具</vt:lpstr>
      <vt:lpstr>文献工具</vt:lpstr>
      <vt:lpstr>幻灯片 68</vt:lpstr>
      <vt:lpstr>幻灯片 69</vt:lpstr>
      <vt:lpstr>幻灯片 70</vt:lpstr>
      <vt:lpstr>期刊浏览</vt:lpstr>
      <vt:lpstr>单刊浏览</vt:lpstr>
      <vt:lpstr>图书浏览</vt:lpstr>
      <vt:lpstr>单本书浏览</vt:lpstr>
      <vt:lpstr>单本书浏览</vt:lpstr>
      <vt:lpstr>单本书浏览</vt:lpstr>
      <vt:lpstr>单本书-索引</vt:lpstr>
      <vt:lpstr>幻灯片 78</vt:lpstr>
      <vt:lpstr>轻松获取多媒体资源</vt:lpstr>
      <vt:lpstr>灵活使用 </vt:lpstr>
      <vt:lpstr>轻松访问</vt:lpstr>
      <vt:lpstr>多种筛选方式</vt:lpstr>
      <vt:lpstr>浏览“Browse”多媒体资源</vt:lpstr>
      <vt:lpstr>视频播放</vt:lpstr>
      <vt:lpstr>应用实例</vt:lpstr>
      <vt:lpstr>   个性化功能</vt:lpstr>
      <vt:lpstr>幻灯片 87</vt:lpstr>
      <vt:lpstr>创建个人账户</vt:lpstr>
      <vt:lpstr>我的工作区</vt:lpstr>
      <vt:lpstr>幻灯片 90</vt:lpstr>
      <vt:lpstr>幻灯片 91</vt:lpstr>
      <vt:lpstr>加进我的课题</vt:lpstr>
      <vt:lpstr>幻灯片 93</vt:lpstr>
      <vt:lpstr>我的检索与定题通告</vt:lpstr>
      <vt:lpstr>期刊订阅</vt:lpstr>
      <vt:lpstr>幻灯片 96</vt:lpstr>
      <vt:lpstr>幻灯片 97</vt:lpstr>
      <vt:lpstr>幻灯片 98</vt:lpstr>
      <vt:lpstr>OvidSP 3.0工具栏</vt:lpstr>
      <vt:lpstr>OvidSP 3.0工具栏</vt:lpstr>
      <vt:lpstr>如需要更多详细内容</vt:lpstr>
      <vt:lpstr>幻灯片 102</vt:lpstr>
    </vt:vector>
  </TitlesOfParts>
  <Company>Wolters Kluwer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Jennifer.Robinson</dc:creator>
  <cp:lastModifiedBy>abc</cp:lastModifiedBy>
  <cp:revision>271</cp:revision>
  <cp:lastPrinted>2012-04-17T20:23:53Z</cp:lastPrinted>
  <dcterms:created xsi:type="dcterms:W3CDTF">2013-02-27T15:12:02Z</dcterms:created>
  <dcterms:modified xsi:type="dcterms:W3CDTF">2014-11-14T06:57:28Z</dcterms:modified>
</cp:coreProperties>
</file>